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4"/>
  </p:sldMasterIdLst>
  <p:sldIdLst>
    <p:sldId id="256" r:id="rId5"/>
    <p:sldId id="259" r:id="rId6"/>
    <p:sldId id="257" r:id="rId7"/>
    <p:sldId id="260" r:id="rId8"/>
    <p:sldId id="261" r:id="rId9"/>
    <p:sldId id="262" r:id="rId10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2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3C0C834-A465-44E8-B45B-DA7D5906F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0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81200" y="2438400"/>
            <a:ext cx="70993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50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733800"/>
            <a:ext cx="7086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65A9D8-2145-43D0-A788-CFB840C411DA}"/>
              </a:ext>
            </a:extLst>
          </p:cNvPr>
          <p:cNvSpPr/>
          <p:nvPr userDrawn="1"/>
        </p:nvSpPr>
        <p:spPr bwMode="auto">
          <a:xfrm>
            <a:off x="4800600" y="5830094"/>
            <a:ext cx="4953000" cy="87550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5467BE90-9A2B-0A8C-0524-41E041CCEA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129" y="5907088"/>
            <a:ext cx="1947671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80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7B8FFF-A129-7360-97A3-7794DD3CC3AA}"/>
              </a:ext>
            </a:extLst>
          </p:cNvPr>
          <p:cNvSpPr/>
          <p:nvPr userDrawn="1"/>
        </p:nvSpPr>
        <p:spPr bwMode="auto">
          <a:xfrm>
            <a:off x="76200" y="228600"/>
            <a:ext cx="19812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BEF50D1D-EB03-1DF2-E437-AEA733446F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12124"/>
            <a:ext cx="1554480" cy="5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60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07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676400"/>
            <a:ext cx="35052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76400"/>
            <a:ext cx="35052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403F12-8945-F0E1-4863-64966E39B3F6}"/>
              </a:ext>
            </a:extLst>
          </p:cNvPr>
          <p:cNvSpPr/>
          <p:nvPr userDrawn="1"/>
        </p:nvSpPr>
        <p:spPr bwMode="auto">
          <a:xfrm>
            <a:off x="76200" y="152400"/>
            <a:ext cx="1981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463B49CB-77FD-0C3C-7B97-D7EC048E87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36272"/>
            <a:ext cx="1554480" cy="5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95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25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32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6D82081-41E5-45DA-A3F2-22933D5BA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9891" name="Rectangle 3">
            <a:extLst>
              <a:ext uri="{FF2B5EF4-FFF2-40B4-BE49-F238E27FC236}">
                <a16:creationId xmlns:a16="http://schemas.microsoft.com/office/drawing/2014/main" id="{CE575BBB-AA0B-411F-8300-9351D6888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et modifiez le titre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2B6AFA-255C-4F08-B190-E4B30B20D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676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modifier les styles du texte du masque</a:t>
            </a:r>
          </a:p>
          <a:p>
            <a:pPr lvl="1"/>
            <a:r>
              <a:rPr lang="en-GB" altLang="en-US"/>
              <a:t>Deuxième niveau</a:t>
            </a:r>
          </a:p>
          <a:p>
            <a:pPr lvl="2"/>
            <a:r>
              <a:rPr lang="en-GB" altLang="en-US"/>
              <a:t>Troisième niveau</a:t>
            </a:r>
          </a:p>
          <a:p>
            <a:pPr lvl="3"/>
            <a:r>
              <a:rPr lang="en-GB" altLang="en-US"/>
              <a:t>Quatrième niveau</a:t>
            </a:r>
          </a:p>
          <a:p>
            <a:pPr lvl="4"/>
            <a:r>
              <a:rPr lang="en-GB" altLang="en-US"/>
              <a:t>Cinquième niveau</a:t>
            </a:r>
          </a:p>
        </p:txBody>
      </p:sp>
      <p:sp>
        <p:nvSpPr>
          <p:cNvPr id="549893" name="Text Box 5">
            <a:extLst>
              <a:ext uri="{FF2B5EF4-FFF2-40B4-BE49-F238E27FC236}">
                <a16:creationId xmlns:a16="http://schemas.microsoft.com/office/drawing/2014/main" id="{236832EB-FF06-4006-A441-8A6C32529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9425" y="647700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11AD4E1-B1BB-4172-8329-447177D00F2B}" type="slidenum">
              <a:rPr lang="en-GB" altLang="en-US" sz="800">
                <a:latin typeface="Arial" panose="020B0604020202020204" pitchFamily="34" charset="0"/>
              </a:rPr>
              <a:pPr/>
              <a:t>‹#›</a:t>
            </a:fld>
            <a:endParaRPr lang="en-GB" altLang="en-US" sz="1400"/>
          </a:p>
        </p:txBody>
      </p:sp>
      <p:sp>
        <p:nvSpPr>
          <p:cNvPr id="549894" name="Line 6">
            <a:extLst>
              <a:ext uri="{FF2B5EF4-FFF2-40B4-BE49-F238E27FC236}">
                <a16:creationId xmlns:a16="http://schemas.microsoft.com/office/drawing/2014/main" id="{DBD9EA3A-4B87-4688-9D1D-6F41751918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477000"/>
            <a:ext cx="9505950" cy="0"/>
          </a:xfrm>
          <a:prstGeom prst="line">
            <a:avLst/>
          </a:prstGeom>
          <a:noFill/>
          <a:ln w="12700">
            <a:solidFill>
              <a:srgbClr val="8B8B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49895" name="Line 7">
            <a:extLst>
              <a:ext uri="{FF2B5EF4-FFF2-40B4-BE49-F238E27FC236}">
                <a16:creationId xmlns:a16="http://schemas.microsoft.com/office/drawing/2014/main" id="{CF518D97-D6F2-4854-95D8-04ADB793AF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72600" y="1676400"/>
            <a:ext cx="0" cy="5029200"/>
          </a:xfrm>
          <a:prstGeom prst="line">
            <a:avLst/>
          </a:prstGeom>
          <a:noFill/>
          <a:ln w="12700">
            <a:solidFill>
              <a:srgbClr val="8B8B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  <p:sldLayoutId id="2147483701" r:id="rId3"/>
    <p:sldLayoutId id="2147483700" r:id="rId4"/>
    <p:sldLayoutId id="2147483699" r:id="rId5"/>
    <p:sldLayoutId id="2147483698" r:id="rId6"/>
  </p:sldLayoutIdLst>
  <p:txStyles>
    <p:titleStyle>
      <a:lvl1pPr algn="l" rtl="0" fontAlgn="base">
        <a:spcBef>
          <a:spcPct val="0"/>
        </a:spcBef>
        <a:spcAft>
          <a:spcPct val="0"/>
        </a:spcAft>
        <a:defRPr sz="2400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lr>
          <a:srgbClr val="FF3F00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F00"/>
        </a:buClr>
        <a:buSzPct val="10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14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DF73F-6C86-4641-BE21-361617D87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Core dumps</a:t>
            </a:r>
          </a:p>
        </p:txBody>
      </p:sp>
      <p:sp>
        <p:nvSpPr>
          <p:cNvPr id="8194" name="Subtitle 2">
            <a:extLst>
              <a:ext uri="{FF2B5EF4-FFF2-40B4-BE49-F238E27FC236}">
                <a16:creationId xmlns:a16="http://schemas.microsoft.com/office/drawing/2014/main" id="{18128D06-205D-43BB-B71D-EBEC4D187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3200" dirty="0"/>
              <a:t>    What Is It? Where? What to Do?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C773-C6D1-4772-8A9D-3F4F067A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Core Dump – What IS IT?</a:t>
            </a:r>
          </a:p>
        </p:txBody>
      </p:sp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A06BE5EE-4551-4CAB-810B-B5D76B85C9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7400" y="1676400"/>
            <a:ext cx="7162800" cy="4648200"/>
          </a:xfrm>
        </p:spPr>
        <p:txBody>
          <a:bodyPr/>
          <a:lstStyle/>
          <a:p>
            <a:r>
              <a:rPr lang="en-US" altLang="en-US" sz="2800" dirty="0"/>
              <a:t>A file produced by the OS when the application tries to access an address outside that allocated to the application.</a:t>
            </a:r>
          </a:p>
          <a:p>
            <a:r>
              <a:rPr lang="en-US" altLang="en-US" sz="2800" dirty="0"/>
              <a:t>Usually the result of a </a:t>
            </a:r>
            <a:r>
              <a:rPr lang="en-US" altLang="en-US" sz="2400" dirty="0"/>
              <a:t>programming </a:t>
            </a:r>
            <a:r>
              <a:rPr lang="en-US" altLang="en-US" sz="2800" dirty="0"/>
              <a:t>error of some kind.</a:t>
            </a:r>
          </a:p>
          <a:p>
            <a:r>
              <a:rPr lang="en-US" altLang="en-US" sz="2800" dirty="0"/>
              <a:t>The offending application disappears and no longer functions. If the application was ‘critical’, the watchdog will shut the system down.</a:t>
            </a:r>
            <a:endParaRPr lang="en-US" altLang="en-US" dirty="0"/>
          </a:p>
          <a:p>
            <a:endParaRPr lang="en-US" altLang="en-US" sz="22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B1DFD-C11B-46FA-A0E5-C2957F89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Core Dumps – where?</a:t>
            </a:r>
          </a:p>
        </p:txBody>
      </p:sp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28CE7BE8-7240-4AA6-8E90-9A221BC28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A core dump file is generated by the OS and will be located in the </a:t>
            </a:r>
            <a:r>
              <a:rPr lang="en-US" altLang="en-US" sz="2400" b="1" dirty="0"/>
              <a:t>/data/errors/ </a:t>
            </a:r>
            <a:r>
              <a:rPr lang="en-US" altLang="en-US" sz="2400" dirty="0"/>
              <a:t>directory.</a:t>
            </a:r>
          </a:p>
          <a:p>
            <a:r>
              <a:rPr lang="en-US" altLang="en-US" sz="2400" dirty="0"/>
              <a:t>File name begins with the application name followed by ‘core’ </a:t>
            </a:r>
          </a:p>
          <a:p>
            <a:r>
              <a:rPr lang="en-US" altLang="en-US" sz="2400" dirty="0"/>
              <a:t>example  gp_test-core-11.25151</a:t>
            </a:r>
          </a:p>
          <a:p>
            <a:r>
              <a:rPr lang="en-US" altLang="en-US" sz="2400" dirty="0"/>
              <a:t>Most </a:t>
            </a:r>
            <a:r>
              <a:rPr lang="en-US" altLang="en-US" sz="2400" dirty="0" err="1"/>
              <a:t>CyFlex</a:t>
            </a:r>
            <a:r>
              <a:rPr lang="en-US" altLang="en-US" sz="2400" dirty="0"/>
              <a:t> systems have a ‘cleanup’ process that is defined by the ‘</a:t>
            </a:r>
            <a:r>
              <a:rPr lang="en-US" altLang="en-US" sz="2400" dirty="0" err="1"/>
              <a:t>usercron</a:t>
            </a:r>
            <a:r>
              <a:rPr lang="en-US" altLang="en-US" sz="2400" dirty="0"/>
              <a:t>’ specification file.  This will normally delete the core dump files after 2 weeks, but </a:t>
            </a:r>
            <a:r>
              <a:rPr lang="en-US" altLang="en-US" sz="2400" dirty="0" err="1"/>
              <a:t>usercron</a:t>
            </a:r>
            <a:r>
              <a:rPr lang="en-US" altLang="en-US" sz="2400" dirty="0"/>
              <a:t> can be modified to extend that time period.  Evidence of the incident is lost after that period of time.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B1DFD-C11B-46FA-A0E5-C2957F89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Core Dumps – what TO DO?</a:t>
            </a:r>
          </a:p>
        </p:txBody>
      </p:sp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28CE7BE8-7240-4AA6-8E90-9A221BC28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Core dump files can be analyzed by a debugger provided that the source code is available.</a:t>
            </a:r>
          </a:p>
          <a:p>
            <a:r>
              <a:rPr lang="en-US" altLang="en-US" sz="2400" dirty="0"/>
              <a:t>Source code is not usually available at a test site, but can be installed there by a TRP Labs developer.</a:t>
            </a:r>
          </a:p>
          <a:p>
            <a:r>
              <a:rPr lang="en-US" altLang="en-US" sz="2400" dirty="0"/>
              <a:t>The debugger will usually show the developer the source code file and lines of code where the fault occurred.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729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6F56-BA1F-47BD-ADDA-BA9F5F85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DUMP – What TO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1DD1B-8C5D-4CAB-8180-6BBCD71E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C-language source code shown by the debugger is usually only useful to the developers who wrote the application or are familiar with the </a:t>
            </a:r>
            <a:r>
              <a:rPr lang="en-US" sz="2800" dirty="0" err="1"/>
              <a:t>CyFlex</a:t>
            </a:r>
            <a:r>
              <a:rPr lang="en-US" sz="2800" dirty="0"/>
              <a:t> design.</a:t>
            </a:r>
          </a:p>
          <a:p>
            <a:r>
              <a:rPr lang="en-US" sz="2800" dirty="0"/>
              <a:t>Submit a JIRA issue to TRP Labs with the following information.</a:t>
            </a:r>
          </a:p>
          <a:p>
            <a:pPr lvl="1"/>
            <a:r>
              <a:rPr lang="en-US" sz="2400" dirty="0"/>
              <a:t>the application name</a:t>
            </a:r>
          </a:p>
          <a:p>
            <a:pPr lvl="1"/>
            <a:r>
              <a:rPr lang="en-US" sz="2400" dirty="0"/>
              <a:t>location (site, </a:t>
            </a:r>
            <a:r>
              <a:rPr lang="en-US" sz="2400" dirty="0" err="1"/>
              <a:t>tc</a:t>
            </a:r>
            <a:r>
              <a:rPr lang="en-US" sz="2400" dirty="0"/>
              <a:t>#, IP address).</a:t>
            </a:r>
          </a:p>
          <a:p>
            <a:pPr lvl="1"/>
            <a:r>
              <a:rPr lang="en-US" sz="2400" dirty="0"/>
              <a:t>any recent action or spec file change that might have caused the dump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5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6F56-BA1F-47BD-ADDA-BA9F5F85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DUMP – What TO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1DD1B-8C5D-4CAB-8180-6BBCD71E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checking program is available to monitor a system for core dumps and produce an email message if any appear.  Contact TRP Labs for installation.</a:t>
            </a:r>
          </a:p>
          <a:p>
            <a:r>
              <a:rPr lang="en-US" sz="2800" dirty="0"/>
              <a:t>TRP Labs can monitor core dumps through a daily report generated by the “system status log” utility.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253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G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363636"/>
      </a:accent1>
      <a:accent2>
        <a:srgbClr val="848685"/>
      </a:accent2>
      <a:accent3>
        <a:srgbClr val="FF6600"/>
      </a:accent3>
      <a:accent4>
        <a:srgbClr val="BCBCBC"/>
      </a:accent4>
      <a:accent5>
        <a:srgbClr val="FF9900"/>
      </a:accent5>
      <a:accent6>
        <a:srgbClr val="FF0000"/>
      </a:accent6>
      <a:hlink>
        <a:srgbClr val="FF6600"/>
      </a:hlink>
      <a:folHlink>
        <a:srgbClr val="36363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0BF7C3FD6B2D4297C22662694E51C9" ma:contentTypeVersion="8" ma:contentTypeDescription="Create a new document." ma:contentTypeScope="" ma:versionID="721cadd4edd04c6dd1be059052da5134">
  <xsd:schema xmlns:xsd="http://www.w3.org/2001/XMLSchema" xmlns:xs="http://www.w3.org/2001/XMLSchema" xmlns:p="http://schemas.microsoft.com/office/2006/metadata/properties" xmlns:ns2="8fe22f38-1a6a-489b-98b2-10d39f0fc428" xmlns:ns3="12bf23e7-0027-43e8-96f0-e45c853d3991" targetNamespace="http://schemas.microsoft.com/office/2006/metadata/properties" ma:root="true" ma:fieldsID="138794469cfdef741f5553f25b24988b" ns2:_="" ns3:_="">
    <xsd:import namespace="8fe22f38-1a6a-489b-98b2-10d39f0fc428"/>
    <xsd:import namespace="12bf23e7-0027-43e8-96f0-e45c853d39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22f38-1a6a-489b-98b2-10d39f0fc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f23e7-0027-43e8-96f0-e45c853d39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6A4BBD-6083-4CAE-87A7-ACE1B0A86D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861DC5-98A8-4576-A6CA-52928F303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e22f38-1a6a-489b-98b2-10d39f0fc428"/>
    <ds:schemaRef ds:uri="12bf23e7-0027-43e8-96f0-e45c853d39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6D58D0-572C-4DB8-B76A-E957B48ABE2E}">
  <ds:schemaRefs>
    <ds:schemaRef ds:uri="http://purl.org/dc/elements/1.1/"/>
    <ds:schemaRef ds:uri="http://schemas.microsoft.com/office/2006/metadata/properties"/>
    <ds:schemaRef ds:uri="http://purl.org/dc/terms/"/>
    <ds:schemaRef ds:uri="8fe22f38-1a6a-489b-98b2-10d39f0fc428"/>
    <ds:schemaRef ds:uri="12bf23e7-0027-43e8-96f0-e45c853d39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74</TotalTime>
  <Words>364</Words>
  <Application>Microsoft Office PowerPoint</Application>
  <PresentationFormat>A4 Paper (210x297 mm)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DEFAULT THEME</vt:lpstr>
      <vt:lpstr>Core dumps</vt:lpstr>
      <vt:lpstr>Core Dump – What IS IT?</vt:lpstr>
      <vt:lpstr>Core Dumps – where?</vt:lpstr>
      <vt:lpstr>Core Dumps – what TO DO?</vt:lpstr>
      <vt:lpstr>Core DUMP – What TO DO?</vt:lpstr>
      <vt:lpstr>Core DUMP – What TO DO?</vt:lpstr>
    </vt:vector>
  </TitlesOfParts>
  <Company>SGS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Lauri Powell</dc:creator>
  <cp:lastModifiedBy>Ketchoyian, Michael (Columbus)</cp:lastModifiedBy>
  <cp:revision>12</cp:revision>
  <dcterms:created xsi:type="dcterms:W3CDTF">2016-04-18T17:15:01Z</dcterms:created>
  <dcterms:modified xsi:type="dcterms:W3CDTF">2024-01-25T20:47:47Z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0x010100CA0BF7C3FD6B2D4297C22662694E51C9</vt:lpwstr>
  </property>
  <property fmtid="{D5CDD505-2E9C-101B-9397-08002B2CF9AE}" pid="3" name="AuthorIds_UIVersion_512">
    <vt:lpwstr>1182</vt:lpwstr>
  </property>
</Properties>
</file>