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65" r:id="rId4"/>
    <p:sldId id="266" r:id="rId5"/>
    <p:sldId id="268" r:id="rId6"/>
    <p:sldId id="263" r:id="rId7"/>
    <p:sldId id="262" r:id="rId8"/>
    <p:sldId id="269" r:id="rId9"/>
    <p:sldId id="270" r:id="rId10"/>
  </p:sldIdLst>
  <p:sldSz cx="9906000" cy="6858000" type="A4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oolican" initials="jc" lastIdx="4" clrIdx="0">
    <p:extLst>
      <p:ext uri="{19B8F6BF-5375-455C-9EA6-DF929625EA0E}">
        <p15:presenceInfo xmlns:p15="http://schemas.microsoft.com/office/powerpoint/2012/main" userId="john coolican" providerId="None"/>
      </p:ext>
    </p:extLst>
  </p:cmAuthor>
  <p:cmAuthor id="2" name="Carlos Brodit" initials="CB" lastIdx="0" clrIdx="1">
    <p:extLst>
      <p:ext uri="{19B8F6BF-5375-455C-9EA6-DF929625EA0E}">
        <p15:presenceInfo xmlns:p15="http://schemas.microsoft.com/office/powerpoint/2012/main" userId="Carlos Brodi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82847" autoAdjust="0"/>
  </p:normalViewPr>
  <p:slideViewPr>
    <p:cSldViewPr snapToGrid="0">
      <p:cViewPr varScale="1">
        <p:scale>
          <a:sx n="105" d="100"/>
          <a:sy n="105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80" d="100"/>
          <a:sy n="80" d="100"/>
        </p:scale>
        <p:origin x="2352" y="-984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7E5FD-5E96-459E-A923-0240D7F4143A}" type="datetimeFigureOut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1/25/2024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C5373-9052-4AE1-B0F9-7847CFDA3DEF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341280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8BB6147-EB0F-4C96-86CE-8FE36A91F812}" type="datetimeFigureOut">
              <a:rPr lang="en-US" smtClean="0"/>
              <a:pPr/>
              <a:t>1/25/2024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07857B9-CB3F-49D1-B8EA-D475ABCD43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742567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tx1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60000" indent="-171450" algn="l" defTabSz="914400" rtl="0" eaLnBrk="1" latinLnBrk="0" hangingPunct="1">
      <a:spcBef>
        <a:spcPts val="0"/>
      </a:spcBef>
      <a:buClr>
        <a:schemeClr val="tx1"/>
      </a:buClr>
      <a:buFont typeface="Arial" panose="020B0604020202020204" pitchFamily="34" charset="0"/>
      <a:buChar char="•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720000" algn="l" defTabSz="914400" rtl="0" eaLnBrk="1" latinLnBrk="0" hangingPunct="1">
      <a:buClr>
        <a:schemeClr val="tx1"/>
      </a:buClr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080000" algn="l" defTabSz="914400" rtl="0" eaLnBrk="1" latinLnBrk="0" hangingPunct="1">
      <a:buClr>
        <a:schemeClr val="tx1"/>
      </a:buClr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440000" algn="l" defTabSz="914400" rtl="0" eaLnBrk="1" latinLnBrk="0" hangingPunct="1">
      <a:buClr>
        <a:schemeClr val="tx1"/>
      </a:buClr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857B9-CB3F-49D1-B8EA-D475ABCD433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715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0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7588" cy="6859588"/>
          </a:xfrm>
          <a:prstGeom prst="rect">
            <a:avLst/>
          </a:prstGeom>
          <a:noFill/>
        </p:spPr>
      </p:pic>
      <p:sp>
        <p:nvSpPr>
          <p:cNvPr id="550915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981200" y="2438400"/>
            <a:ext cx="7099300" cy="11430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50916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981200" y="3733800"/>
            <a:ext cx="70866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Body text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A92909-5FF4-A87D-054D-915494B70644}"/>
              </a:ext>
            </a:extLst>
          </p:cNvPr>
          <p:cNvSpPr/>
          <p:nvPr userDrawn="1"/>
        </p:nvSpPr>
        <p:spPr>
          <a:xfrm>
            <a:off x="4758813" y="5830094"/>
            <a:ext cx="5024284" cy="914835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b="0" cap="none" spc="0" dirty="0" err="1">
              <a:ln w="0"/>
              <a:effectLst/>
              <a:latin typeface="+mn-lt"/>
            </a:endParaRPr>
          </a:p>
        </p:txBody>
      </p:sp>
      <p:pic>
        <p:nvPicPr>
          <p:cNvPr id="3" name="Picture 2" descr="A blue and black logo&#10;&#10;Description automatically generated">
            <a:extLst>
              <a:ext uri="{FF2B5EF4-FFF2-40B4-BE49-F238E27FC236}">
                <a16:creationId xmlns:a16="http://schemas.microsoft.com/office/drawing/2014/main" id="{B73AC304-9597-6FF1-B717-5B974D336A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829" y="5830094"/>
            <a:ext cx="1947671" cy="685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0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7588" cy="6859588"/>
          </a:xfrm>
          <a:prstGeom prst="rect">
            <a:avLst/>
          </a:prstGeom>
          <a:noFill/>
        </p:spPr>
      </p:pic>
      <p:sp>
        <p:nvSpPr>
          <p:cNvPr id="550915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981200" y="2438400"/>
            <a:ext cx="7099300" cy="11430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50916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981200" y="3733800"/>
            <a:ext cx="70866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Body text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1841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7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bg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bg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bg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level or insert any object by clicking any icon below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FCB9E8-C91B-20AF-BAF2-8890B4BDCE23}"/>
              </a:ext>
            </a:extLst>
          </p:cNvPr>
          <p:cNvSpPr/>
          <p:nvPr userDrawn="1"/>
        </p:nvSpPr>
        <p:spPr>
          <a:xfrm>
            <a:off x="117987" y="235974"/>
            <a:ext cx="1939413" cy="91440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b="0" cap="none" spc="0" dirty="0" err="1">
              <a:ln w="0"/>
              <a:effectLst/>
              <a:latin typeface="+mn-lt"/>
            </a:endParaRPr>
          </a:p>
        </p:txBody>
      </p:sp>
      <p:pic>
        <p:nvPicPr>
          <p:cNvPr id="5" name="Picture 4" descr="A blue and black logo&#10;&#10;Description automatically generated">
            <a:extLst>
              <a:ext uri="{FF2B5EF4-FFF2-40B4-BE49-F238E27FC236}">
                <a16:creationId xmlns:a16="http://schemas.microsoft.com/office/drawing/2014/main" id="{18E23950-3CD9-A212-7F31-D679322033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8" y="419498"/>
            <a:ext cx="1554480" cy="5473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676400"/>
            <a:ext cx="2057400" cy="4648200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2057400" y="1676400"/>
            <a:ext cx="7162800" cy="4648200"/>
          </a:xfrm>
        </p:spPr>
        <p:txBody>
          <a:bodyPr/>
          <a:lstStyle>
            <a:lvl1pPr>
              <a:buClr>
                <a:schemeClr val="bg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bg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bg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level or insert any object by clicking any icon below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2832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0" y="1676400"/>
            <a:ext cx="3505200" cy="4648200"/>
          </a:xfrm>
        </p:spPr>
        <p:txBody>
          <a:bodyPr/>
          <a:lstStyle>
            <a:lvl1pPr>
              <a:buClr>
                <a:schemeClr val="bg2"/>
              </a:buClr>
              <a:defRPr sz="2000">
                <a:solidFill>
                  <a:schemeClr val="tx1"/>
                </a:solidFill>
              </a:defRPr>
            </a:lvl1pPr>
            <a:lvl2pPr>
              <a:buClr>
                <a:schemeClr val="bg2"/>
              </a:buClr>
              <a:defRPr sz="1800">
                <a:solidFill>
                  <a:schemeClr val="tx1"/>
                </a:solidFill>
              </a:defRPr>
            </a:lvl2pPr>
            <a:lvl3pPr>
              <a:buClr>
                <a:schemeClr val="bg2"/>
              </a:buClr>
              <a:defRPr sz="1600">
                <a:solidFill>
                  <a:schemeClr val="tx1"/>
                </a:solidFill>
              </a:defRPr>
            </a:lvl3pPr>
            <a:lvl4pPr>
              <a:buClr>
                <a:schemeClr val="bg2"/>
              </a:buClr>
              <a:defRPr sz="1400">
                <a:solidFill>
                  <a:schemeClr val="tx1"/>
                </a:solidFill>
              </a:defRPr>
            </a:lvl4pPr>
            <a:lvl5pPr>
              <a:buClr>
                <a:schemeClr val="bg2"/>
              </a:buClr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 or insert any object by clicking any icon below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5715000" y="1676400"/>
            <a:ext cx="3505200" cy="4648200"/>
          </a:xfrm>
        </p:spPr>
        <p:txBody>
          <a:bodyPr/>
          <a:lstStyle>
            <a:lvl1pPr>
              <a:buClr>
                <a:schemeClr val="bg2"/>
              </a:buClr>
              <a:defRPr sz="2000">
                <a:solidFill>
                  <a:schemeClr val="tx1"/>
                </a:solidFill>
              </a:defRPr>
            </a:lvl1pPr>
            <a:lvl2pPr>
              <a:buClr>
                <a:schemeClr val="bg2"/>
              </a:buClr>
              <a:defRPr sz="1800">
                <a:solidFill>
                  <a:schemeClr val="tx1"/>
                </a:solidFill>
              </a:defRPr>
            </a:lvl2pPr>
            <a:lvl3pPr>
              <a:buClr>
                <a:schemeClr val="bg2"/>
              </a:buClr>
              <a:defRPr sz="1600">
                <a:solidFill>
                  <a:schemeClr val="tx1"/>
                </a:solidFill>
              </a:defRPr>
            </a:lvl3pPr>
            <a:lvl4pPr>
              <a:buClr>
                <a:schemeClr val="bg2"/>
              </a:buClr>
              <a:defRPr sz="1400">
                <a:solidFill>
                  <a:schemeClr val="tx1"/>
                </a:solidFill>
              </a:defRPr>
            </a:lvl4pPr>
            <a:lvl5pPr>
              <a:buClr>
                <a:schemeClr val="bg2"/>
              </a:buClr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 or insert any object by clicking any icon below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1676400"/>
            <a:ext cx="2057400" cy="4648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0" y="1676400"/>
            <a:ext cx="3505200" cy="4648200"/>
          </a:xfrm>
        </p:spPr>
        <p:txBody>
          <a:bodyPr/>
          <a:lstStyle>
            <a:lvl1pPr>
              <a:buClr>
                <a:schemeClr val="bg2"/>
              </a:buClr>
              <a:defRPr sz="2000">
                <a:solidFill>
                  <a:schemeClr val="tx1"/>
                </a:solidFill>
              </a:defRPr>
            </a:lvl1pPr>
            <a:lvl2pPr>
              <a:buClr>
                <a:schemeClr val="bg2"/>
              </a:buClr>
              <a:defRPr sz="1800">
                <a:solidFill>
                  <a:schemeClr val="tx1"/>
                </a:solidFill>
              </a:defRPr>
            </a:lvl2pPr>
            <a:lvl3pPr>
              <a:buClr>
                <a:schemeClr val="bg2"/>
              </a:buClr>
              <a:defRPr sz="1600">
                <a:solidFill>
                  <a:schemeClr val="tx1"/>
                </a:solidFill>
              </a:defRPr>
            </a:lvl3pPr>
            <a:lvl4pPr>
              <a:buClr>
                <a:schemeClr val="bg2"/>
              </a:buClr>
              <a:defRPr sz="1400">
                <a:solidFill>
                  <a:schemeClr val="tx1"/>
                </a:solidFill>
              </a:defRPr>
            </a:lvl4pPr>
            <a:lvl5pPr>
              <a:buClr>
                <a:schemeClr val="bg2"/>
              </a:buClr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 or insert any object by clicking any icon below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5715000" y="1676400"/>
            <a:ext cx="3505200" cy="4648200"/>
          </a:xfrm>
        </p:spPr>
        <p:txBody>
          <a:bodyPr/>
          <a:lstStyle>
            <a:lvl1pPr>
              <a:buClr>
                <a:schemeClr val="bg2"/>
              </a:buClr>
              <a:defRPr sz="2000">
                <a:solidFill>
                  <a:schemeClr val="tx1"/>
                </a:solidFill>
              </a:defRPr>
            </a:lvl1pPr>
            <a:lvl2pPr>
              <a:buClr>
                <a:schemeClr val="bg2"/>
              </a:buClr>
              <a:defRPr sz="1800">
                <a:solidFill>
                  <a:schemeClr val="tx1"/>
                </a:solidFill>
              </a:defRPr>
            </a:lvl2pPr>
            <a:lvl3pPr>
              <a:buClr>
                <a:schemeClr val="bg2"/>
              </a:buClr>
              <a:defRPr sz="1600">
                <a:solidFill>
                  <a:schemeClr val="tx1"/>
                </a:solidFill>
              </a:defRPr>
            </a:lvl3pPr>
            <a:lvl4pPr>
              <a:buClr>
                <a:schemeClr val="bg2"/>
              </a:buClr>
              <a:defRPr sz="1400">
                <a:solidFill>
                  <a:schemeClr val="tx1"/>
                </a:solidFill>
              </a:defRPr>
            </a:lvl4pPr>
            <a:lvl5pPr>
              <a:buClr>
                <a:schemeClr val="bg2"/>
              </a:buClr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 or insert any object by clicking any icon below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6544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400" y="381000"/>
            <a:ext cx="7162800" cy="914400"/>
          </a:xfrm>
        </p:spPr>
        <p:txBody>
          <a:bodyPr/>
          <a:lstStyle>
            <a:lvl1pPr>
              <a:defRPr cap="all" baseline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0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7588" cy="6859588"/>
          </a:xfrm>
          <a:prstGeom prst="rect">
            <a:avLst/>
          </a:prstGeom>
          <a:noFill/>
        </p:spPr>
      </p:pic>
      <p:sp>
        <p:nvSpPr>
          <p:cNvPr id="5" name="Title 3"/>
          <p:cNvSpPr>
            <a:spLocks noGrp="1"/>
          </p:cNvSpPr>
          <p:nvPr>
            <p:ph type="ctrTitle" hasCustomPrompt="1"/>
          </p:nvPr>
        </p:nvSpPr>
        <p:spPr>
          <a:xfrm>
            <a:off x="0" y="2958306"/>
            <a:ext cx="9907588" cy="942975"/>
          </a:xfrm>
        </p:spPr>
        <p:txBody>
          <a:bodyPr/>
          <a:lstStyle>
            <a:lvl1pPr algn="ctr">
              <a:defRPr baseline="0">
                <a:solidFill>
                  <a:schemeClr val="bg2"/>
                </a:solidFill>
                <a:latin typeface="Arial Narrow" panose="020B0606020202030204" pitchFamily="34" charset="0"/>
              </a:defRPr>
            </a:lvl1pPr>
          </a:lstStyle>
          <a:p>
            <a:pPr algn="ctr" eaLnBrk="1" hangingPunct="1"/>
            <a:r>
              <a:rPr lang="fr-CH" sz="2800" b="1" cap="none" dirty="0">
                <a:solidFill>
                  <a:srgbClr val="FF6600"/>
                </a:solidFill>
                <a:latin typeface="Arial Narrow" pitchFamily="34" charset="0"/>
              </a:rPr>
              <a:t>WWW.SGS.COM</a:t>
            </a:r>
            <a:endParaRPr lang="en-GB" sz="2800" b="1" cap="none" dirty="0">
              <a:solidFill>
                <a:srgbClr val="FF66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16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9890" name="Picture 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9907588" cy="6859588"/>
          </a:xfrm>
          <a:prstGeom prst="rect">
            <a:avLst/>
          </a:prstGeom>
          <a:noFill/>
        </p:spPr>
      </p:pic>
      <p:sp>
        <p:nvSpPr>
          <p:cNvPr id="5498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57400" y="381000"/>
            <a:ext cx="7162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title</a:t>
            </a:r>
          </a:p>
        </p:txBody>
      </p:sp>
      <p:sp>
        <p:nvSpPr>
          <p:cNvPr id="54989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7400" y="1676400"/>
            <a:ext cx="7162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First level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49893" name="Text Box 5"/>
          <p:cNvSpPr txBox="1">
            <a:spLocks noChangeArrowheads="1"/>
          </p:cNvSpPr>
          <p:nvPr/>
        </p:nvSpPr>
        <p:spPr bwMode="auto">
          <a:xfrm>
            <a:off x="9369425" y="6477000"/>
            <a:ext cx="3079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E8B1ABED-CB97-46AA-87F2-0A7A4F37B42E}" type="slidenum">
              <a:rPr lang="en-GB" sz="800">
                <a:latin typeface="Arial" charset="0"/>
              </a:rPr>
              <a:pPr/>
              <a:t>‹#›</a:t>
            </a:fld>
            <a:endParaRPr lang="en-GB" sz="1400" dirty="0"/>
          </a:p>
        </p:txBody>
      </p:sp>
      <p:sp>
        <p:nvSpPr>
          <p:cNvPr id="549894" name="Line 6"/>
          <p:cNvSpPr>
            <a:spLocks noChangeShapeType="1"/>
          </p:cNvSpPr>
          <p:nvPr/>
        </p:nvSpPr>
        <p:spPr bwMode="auto">
          <a:xfrm>
            <a:off x="152400" y="6477000"/>
            <a:ext cx="9505950" cy="0"/>
          </a:xfrm>
          <a:prstGeom prst="line">
            <a:avLst/>
          </a:prstGeom>
          <a:noFill/>
          <a:ln w="12700">
            <a:solidFill>
              <a:srgbClr val="8B8B8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9895" name="Line 7"/>
          <p:cNvSpPr>
            <a:spLocks noChangeShapeType="1"/>
          </p:cNvSpPr>
          <p:nvPr/>
        </p:nvSpPr>
        <p:spPr bwMode="auto">
          <a:xfrm flipV="1">
            <a:off x="9372600" y="1676400"/>
            <a:ext cx="0" cy="5029200"/>
          </a:xfrm>
          <a:prstGeom prst="line">
            <a:avLst/>
          </a:prstGeom>
          <a:noFill/>
          <a:ln w="12700">
            <a:solidFill>
              <a:srgbClr val="8B8B8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3" r:id="rId2"/>
    <p:sldLayoutId id="2147483698" r:id="rId3"/>
    <p:sldLayoutId id="2147483704" r:id="rId4"/>
    <p:sldLayoutId id="2147483700" r:id="rId5"/>
    <p:sldLayoutId id="2147483705" r:id="rId6"/>
    <p:sldLayoutId id="2147483701" r:id="rId7"/>
    <p:sldLayoutId id="2147483702" r:id="rId8"/>
    <p:sldLayoutId id="2147483706" r:id="rId9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10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pitchFamily="34" charset="0"/>
        <a:buChar char="•"/>
        <a:defRPr sz="1600">
          <a:solidFill>
            <a:schemeClr val="tx1"/>
          </a:solidFill>
          <a:latin typeface="+mn-lt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pitchFamily="34" charset="0"/>
        <a:buChar char="-"/>
        <a:defRPr sz="1400">
          <a:solidFill>
            <a:schemeClr val="tx1"/>
          </a:solidFill>
          <a:latin typeface="+mn-lt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rgbClr val="FF3F00"/>
        </a:buClr>
        <a:defRPr sz="1400">
          <a:solidFill>
            <a:schemeClr val="tx1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rgbClr val="FF3F00"/>
        </a:buClr>
        <a:defRPr sz="1400">
          <a:solidFill>
            <a:schemeClr val="tx1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rgbClr val="FF3F00"/>
        </a:buClr>
        <a:defRPr sz="1400">
          <a:solidFill>
            <a:schemeClr val="tx1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rgbClr val="FF3F00"/>
        </a:buClr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LDAP with </a:t>
            </a:r>
            <a:r>
              <a:rPr lang="en-US" dirty="0" err="1"/>
              <a:t>CYFLEx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Using LDAP to control access to </a:t>
            </a:r>
            <a:r>
              <a:rPr lang="en-US" dirty="0" err="1"/>
              <a:t>CyFlex</a:t>
            </a:r>
            <a:r>
              <a:rPr lang="en-US" dirty="0"/>
              <a:t> Systems</a:t>
            </a:r>
          </a:p>
        </p:txBody>
      </p:sp>
    </p:spTree>
    <p:extLst>
      <p:ext uri="{BB962C8B-B14F-4D97-AF65-F5344CB8AC3E}">
        <p14:creationId xmlns:p14="http://schemas.microsoft.com/office/powerpoint/2010/main" val="421367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8135D-51E5-46A9-A883-A5EE709C6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381000"/>
            <a:ext cx="7162800" cy="1765300"/>
          </a:xfrm>
        </p:spPr>
        <p:txBody>
          <a:bodyPr/>
          <a:lstStyle/>
          <a:p>
            <a:r>
              <a:rPr lang="en-US" b="1" dirty="0"/>
              <a:t>WHAT is LDAP?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659CE-BDA6-402E-A0D9-9024A1C95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/>
              <a:t>LDAP - Lightweight Directory Access Protocol</a:t>
            </a:r>
          </a:p>
          <a:p>
            <a:r>
              <a:rPr lang="en-US" dirty="0"/>
              <a:t>LDAP Directories – standard technologies for storage of user group and permission information and serving those to applications within an enterprise</a:t>
            </a:r>
          </a:p>
          <a:p>
            <a:r>
              <a:rPr lang="en-US" dirty="0"/>
              <a:t>LDAP user authentication - the process of validating a username and password combination within a directory server</a:t>
            </a:r>
          </a:p>
        </p:txBody>
      </p:sp>
    </p:spTree>
    <p:extLst>
      <p:ext uri="{BB962C8B-B14F-4D97-AF65-F5344CB8AC3E}">
        <p14:creationId xmlns:p14="http://schemas.microsoft.com/office/powerpoint/2010/main" val="2020050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65C02-7D9D-4E9E-B94E-B60BD247C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381000"/>
            <a:ext cx="7162800" cy="1663700"/>
          </a:xfrm>
        </p:spPr>
        <p:txBody>
          <a:bodyPr/>
          <a:lstStyle/>
          <a:p>
            <a:r>
              <a:rPr lang="en-US" b="1" dirty="0"/>
              <a:t>Why use </a:t>
            </a:r>
            <a:r>
              <a:rPr lang="en-US" b="1" dirty="0" err="1"/>
              <a:t>ldap</a:t>
            </a:r>
            <a:r>
              <a:rPr lang="en-US" b="1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34D35-D63C-48AF-B963-199290D5C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altLang="en-US" dirty="0"/>
              <a:t>Customers at various sites have sought increased security and traceability.</a:t>
            </a:r>
          </a:p>
          <a:p>
            <a:r>
              <a:rPr lang="en-US" dirty="0"/>
              <a:t>Cummins already uses LDAP to manage user logins with WWID( World Wide ID).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4766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895C0-99AA-40FE-BECB-100483543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New User Set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5666F-4B91-4D76-B746-9D4A79C6C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 cooperation with Cummins, five LDAP user groups are supported in </a:t>
            </a:r>
            <a:r>
              <a:rPr lang="en-US" altLang="en-US" dirty="0" err="1"/>
              <a:t>CyFlex</a:t>
            </a:r>
            <a:r>
              <a:rPr lang="en-US" altLang="en-US" dirty="0"/>
              <a:t>: </a:t>
            </a:r>
          </a:p>
          <a:p>
            <a:pPr lvl="1"/>
            <a:r>
              <a:rPr lang="en-US" dirty="0"/>
              <a:t>Vendor </a:t>
            </a:r>
          </a:p>
          <a:p>
            <a:pPr lvl="1"/>
            <a:r>
              <a:rPr lang="en-US" dirty="0"/>
              <a:t>Technical </a:t>
            </a:r>
          </a:p>
          <a:p>
            <a:pPr lvl="1"/>
            <a:r>
              <a:rPr lang="en-US" dirty="0"/>
              <a:t>Engineer</a:t>
            </a:r>
          </a:p>
          <a:p>
            <a:pPr lvl="1"/>
            <a:r>
              <a:rPr lang="en-US" dirty="0"/>
              <a:t>Instrumentation </a:t>
            </a:r>
          </a:p>
          <a:p>
            <a:pPr lvl="1"/>
            <a:r>
              <a:rPr lang="en-US" dirty="0"/>
              <a:t>Operator</a:t>
            </a:r>
            <a:endParaRPr lang="en-US" altLang="en-US" dirty="0"/>
          </a:p>
          <a:p>
            <a:r>
              <a:rPr lang="en-US" altLang="en-US" dirty="0"/>
              <a:t>Sites decide which of the five groups a new-user should be  in and contact Cummins IT to add them</a:t>
            </a:r>
          </a:p>
          <a:p>
            <a:r>
              <a:rPr lang="en-US" dirty="0"/>
              <a:t>Users that are not in a group, do not have remote log in privileges</a:t>
            </a:r>
          </a:p>
        </p:txBody>
      </p:sp>
    </p:spTree>
    <p:extLst>
      <p:ext uri="{BB962C8B-B14F-4D97-AF65-F5344CB8AC3E}">
        <p14:creationId xmlns:p14="http://schemas.microsoft.com/office/powerpoint/2010/main" val="3939213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82241-588D-4423-98A7-1901E76F8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b="1" dirty="0"/>
            </a:br>
            <a:r>
              <a:rPr lang="en-US" b="1" dirty="0"/>
              <a:t>Remote Login</a:t>
            </a:r>
          </a:p>
        </p:txBody>
      </p:sp>
      <p:pic>
        <p:nvPicPr>
          <p:cNvPr id="5" name="Content Placeholder 4" descr="Computer">
            <a:extLst>
              <a:ext uri="{FF2B5EF4-FFF2-40B4-BE49-F238E27FC236}">
                <a16:creationId xmlns:a16="http://schemas.microsoft.com/office/drawing/2014/main" id="{56AD8725-17BD-402B-BF82-D44DF8FE2C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12686" y="2680981"/>
            <a:ext cx="914400" cy="914400"/>
          </a:xfrm>
        </p:spPr>
      </p:pic>
      <p:pic>
        <p:nvPicPr>
          <p:cNvPr id="11" name="Graphic 10" descr="Laptop">
            <a:extLst>
              <a:ext uri="{FF2B5EF4-FFF2-40B4-BE49-F238E27FC236}">
                <a16:creationId xmlns:a16="http://schemas.microsoft.com/office/drawing/2014/main" id="{E9E360A5-FAE9-417A-878A-97BB0C2B13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29730" y="2680981"/>
            <a:ext cx="914400" cy="914400"/>
          </a:xfrm>
          <a:prstGeom prst="rect">
            <a:avLst/>
          </a:prstGeom>
        </p:spPr>
      </p:pic>
      <p:pic>
        <p:nvPicPr>
          <p:cNvPr id="13" name="Graphic 12" descr="Man">
            <a:extLst>
              <a:ext uri="{FF2B5EF4-FFF2-40B4-BE49-F238E27FC236}">
                <a16:creationId xmlns:a16="http://schemas.microsoft.com/office/drawing/2014/main" id="{5A15525D-3632-4B3D-8A6C-37841BBFB5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57493" y="4375744"/>
            <a:ext cx="1004410" cy="1004410"/>
          </a:xfrm>
          <a:prstGeom prst="rect">
            <a:avLst/>
          </a:prstGeom>
        </p:spPr>
      </p:pic>
      <p:pic>
        <p:nvPicPr>
          <p:cNvPr id="14" name="Graphic 13" descr="Man">
            <a:extLst>
              <a:ext uri="{FF2B5EF4-FFF2-40B4-BE49-F238E27FC236}">
                <a16:creationId xmlns:a16="http://schemas.microsoft.com/office/drawing/2014/main" id="{13754CE5-9257-4468-BE3A-061A12988D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259260" y="2477781"/>
            <a:ext cx="914400" cy="914400"/>
          </a:xfrm>
          <a:prstGeom prst="rect">
            <a:avLst/>
          </a:prstGeom>
        </p:spPr>
      </p:pic>
      <p:sp>
        <p:nvSpPr>
          <p:cNvPr id="16" name="Arrow: Right 15">
            <a:extLst>
              <a:ext uri="{FF2B5EF4-FFF2-40B4-BE49-F238E27FC236}">
                <a16:creationId xmlns:a16="http://schemas.microsoft.com/office/drawing/2014/main" id="{47F6B508-19FC-49FE-B9C1-71915339EB2B}"/>
              </a:ext>
            </a:extLst>
          </p:cNvPr>
          <p:cNvSpPr/>
          <p:nvPr/>
        </p:nvSpPr>
        <p:spPr>
          <a:xfrm>
            <a:off x="4466790" y="2863058"/>
            <a:ext cx="1633756" cy="550247"/>
          </a:xfrm>
          <a:prstGeom prst="rightArrow">
            <a:avLst/>
          </a:prstGeom>
          <a:solidFill>
            <a:schemeClr val="accent1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sz="1200" dirty="0">
                <a:ln w="0"/>
                <a:latin typeface="+mn-lt"/>
              </a:rPr>
              <a:t>wwid@ctc-tc101</a:t>
            </a:r>
          </a:p>
        </p:txBody>
      </p:sp>
      <p:pic>
        <p:nvPicPr>
          <p:cNvPr id="17" name="Graphic 16" descr="Laptop">
            <a:extLst>
              <a:ext uri="{FF2B5EF4-FFF2-40B4-BE49-F238E27FC236}">
                <a16:creationId xmlns:a16="http://schemas.microsoft.com/office/drawing/2014/main" id="{6C0610B2-62FB-4306-8402-01D0449302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02110" y="4403414"/>
            <a:ext cx="914400" cy="914400"/>
          </a:xfrm>
          <a:prstGeom prst="rect">
            <a:avLst/>
          </a:prstGeom>
        </p:spPr>
      </p:pic>
      <p:sp>
        <p:nvSpPr>
          <p:cNvPr id="19" name="Arrow: Right 18">
            <a:extLst>
              <a:ext uri="{FF2B5EF4-FFF2-40B4-BE49-F238E27FC236}">
                <a16:creationId xmlns:a16="http://schemas.microsoft.com/office/drawing/2014/main" id="{F7D52B82-73A5-4D20-A5E8-FC6F829EA476}"/>
              </a:ext>
            </a:extLst>
          </p:cNvPr>
          <p:cNvSpPr/>
          <p:nvPr/>
        </p:nvSpPr>
        <p:spPr>
          <a:xfrm>
            <a:off x="4515201" y="4609635"/>
            <a:ext cx="1536234" cy="635972"/>
          </a:xfrm>
          <a:prstGeom prst="rightArrow">
            <a:avLst>
              <a:gd name="adj1" fmla="val 43139"/>
              <a:gd name="adj2" fmla="val 43139"/>
            </a:avLst>
          </a:prstGeom>
          <a:solidFill>
            <a:schemeClr val="accent1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sz="1200" dirty="0">
                <a:ln w="0"/>
                <a:latin typeface="+mn-lt"/>
              </a:rPr>
              <a:t>tc101@ctc-tc101</a:t>
            </a:r>
          </a:p>
        </p:txBody>
      </p:sp>
      <p:pic>
        <p:nvPicPr>
          <p:cNvPr id="20" name="Content Placeholder 4" descr="Computer">
            <a:extLst>
              <a:ext uri="{FF2B5EF4-FFF2-40B4-BE49-F238E27FC236}">
                <a16:creationId xmlns:a16="http://schemas.microsoft.com/office/drawing/2014/main" id="{5BB29804-7D79-485C-B6DD-45F5F0044C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auto">
          <a:xfrm>
            <a:off x="6539749" y="4331207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Graphic 21" descr="Close">
            <a:extLst>
              <a:ext uri="{FF2B5EF4-FFF2-40B4-BE49-F238E27FC236}">
                <a16:creationId xmlns:a16="http://schemas.microsoft.com/office/drawing/2014/main" id="{170DD1D7-F83B-46E0-81BE-A876B37C64E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066992" y="4680045"/>
            <a:ext cx="457200" cy="290818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48FBEB39-2077-4B45-B14A-EFB7033D8F2B}"/>
              </a:ext>
            </a:extLst>
          </p:cNvPr>
          <p:cNvSpPr txBox="1"/>
          <p:nvPr/>
        </p:nvSpPr>
        <p:spPr>
          <a:xfrm>
            <a:off x="1892300" y="1959325"/>
            <a:ext cx="6737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Remote logins with WWID are allowed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20B7DE0-4461-461E-9425-CA183E37CAC2}"/>
              </a:ext>
            </a:extLst>
          </p:cNvPr>
          <p:cNvSpPr txBox="1"/>
          <p:nvPr/>
        </p:nvSpPr>
        <p:spPr>
          <a:xfrm>
            <a:off x="1892300" y="3651063"/>
            <a:ext cx="82800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Remote logins with local accounts are NOT allowed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5902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A3004-435F-4CEB-8198-4BAA76D63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Local user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73B08-9577-4E71-B0F5-6731A13F8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1676400"/>
            <a:ext cx="7162800" cy="4648200"/>
          </a:xfrm>
        </p:spPr>
        <p:txBody>
          <a:bodyPr anchor="t"/>
          <a:lstStyle/>
          <a:p>
            <a:r>
              <a:rPr lang="en-US" dirty="0"/>
              <a:t>Local user accounts (e.g., tc1, </a:t>
            </a:r>
            <a:r>
              <a:rPr lang="en-US" dirty="0" err="1"/>
              <a:t>tcp</a:t>
            </a:r>
            <a:r>
              <a:rPr lang="en-US" dirty="0"/>
              <a:t>, </a:t>
            </a:r>
            <a:r>
              <a:rPr lang="en-US" dirty="0" err="1"/>
              <a:t>cyflexuser</a:t>
            </a:r>
            <a:r>
              <a:rPr lang="en-US" dirty="0"/>
              <a:t> ) will still be allowed to log in directly. </a:t>
            </a:r>
          </a:p>
          <a:p>
            <a:r>
              <a:rPr lang="en-US" dirty="0"/>
              <a:t>The default setting prevents local users from logging in remotely.</a:t>
            </a:r>
          </a:p>
          <a:p>
            <a:r>
              <a:rPr lang="en-US" dirty="0"/>
              <a:t>Small groups of test-cells can be configured to allow local logins from other test-cells within the group. </a:t>
            </a:r>
          </a:p>
        </p:txBody>
      </p:sp>
    </p:spTree>
    <p:extLst>
      <p:ext uri="{BB962C8B-B14F-4D97-AF65-F5344CB8AC3E}">
        <p14:creationId xmlns:p14="http://schemas.microsoft.com/office/powerpoint/2010/main" val="579563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A0605-D798-434D-843E-1167CEED9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381000"/>
            <a:ext cx="7162800" cy="914400"/>
          </a:xfrm>
        </p:spPr>
        <p:txBody>
          <a:bodyPr/>
          <a:lstStyle/>
          <a:p>
            <a:r>
              <a:rPr lang="en-US" b="1" dirty="0"/>
              <a:t>User Permissions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77309-DC02-481B-A7D0-A5EFE50FB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1676400"/>
            <a:ext cx="7162800" cy="4648200"/>
          </a:xfrm>
        </p:spPr>
        <p:txBody>
          <a:bodyPr anchor="ctr"/>
          <a:lstStyle/>
          <a:p>
            <a:r>
              <a:rPr lang="en-US" dirty="0"/>
              <a:t>Each </a:t>
            </a:r>
            <a:r>
              <a:rPr lang="en-US" dirty="0" err="1"/>
              <a:t>CyFlex</a:t>
            </a:r>
            <a:r>
              <a:rPr lang="en-US" dirty="0"/>
              <a:t> command can be configured to allow, deny, or ask for confirmation</a:t>
            </a:r>
          </a:p>
          <a:p>
            <a:r>
              <a:rPr lang="en-US" dirty="0"/>
              <a:t>When a command is executed, it will operate based on the group permissions of the user</a:t>
            </a:r>
          </a:p>
          <a:p>
            <a:r>
              <a:rPr lang="en-US" dirty="0"/>
              <a:t>Commands:</a:t>
            </a:r>
          </a:p>
          <a:p>
            <a:pPr lvl="1"/>
            <a:r>
              <a:rPr lang="en-US" dirty="0"/>
              <a:t>Allow 	 	</a:t>
            </a:r>
          </a:p>
          <a:p>
            <a:pPr marL="914400" lvl="2" indent="0">
              <a:buNone/>
            </a:pPr>
            <a:r>
              <a:rPr lang="en-US" dirty="0"/>
              <a:t>Command will run without prompt</a:t>
            </a:r>
          </a:p>
          <a:p>
            <a:pPr lvl="1"/>
            <a:r>
              <a:rPr lang="en-US" dirty="0"/>
              <a:t>Deny</a:t>
            </a:r>
          </a:p>
          <a:p>
            <a:pPr marL="914400" lvl="2" indent="0">
              <a:buNone/>
            </a:pPr>
            <a:r>
              <a:rPr lang="en-US" dirty="0"/>
              <a:t>Command will exit as ‘Authorization Denied’  </a:t>
            </a:r>
          </a:p>
          <a:p>
            <a:pPr lvl="1"/>
            <a:r>
              <a:rPr lang="en-US" dirty="0"/>
              <a:t>Confirmation</a:t>
            </a:r>
          </a:p>
          <a:p>
            <a:pPr marL="914400" lvl="2" indent="0">
              <a:buNone/>
            </a:pPr>
            <a:r>
              <a:rPr lang="en-US" dirty="0"/>
              <a:t>Yes/No prompt before command continues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184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58112-ABE5-4C7F-9F93-60FE317B9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8200" y="381000"/>
            <a:ext cx="7112000" cy="1701800"/>
          </a:xfrm>
        </p:spPr>
        <p:txBody>
          <a:bodyPr/>
          <a:lstStyle/>
          <a:p>
            <a:r>
              <a:rPr lang="en-US" b="1" dirty="0"/>
              <a:t>command permission Examples: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CF4D9-2588-4BF3-8277-5800954C8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2336800"/>
            <a:ext cx="7162800" cy="4521200"/>
          </a:xfrm>
        </p:spPr>
        <p:txBody>
          <a:bodyPr/>
          <a:lstStyle/>
          <a:p>
            <a:r>
              <a:rPr lang="en-US" i="1" dirty="0" err="1"/>
              <a:t>gvar</a:t>
            </a:r>
            <a:r>
              <a:rPr lang="en-US" dirty="0"/>
              <a:t>, </a:t>
            </a:r>
            <a:r>
              <a:rPr lang="en-US" i="1" dirty="0" err="1"/>
              <a:t>garr</a:t>
            </a:r>
            <a:r>
              <a:rPr lang="en-US" dirty="0"/>
              <a:t>, </a:t>
            </a:r>
            <a:r>
              <a:rPr lang="en-US" i="1" dirty="0" err="1"/>
              <a:t>evnt_info</a:t>
            </a:r>
            <a:r>
              <a:rPr lang="en-US" dirty="0"/>
              <a:t>, and </a:t>
            </a:r>
            <a:r>
              <a:rPr lang="en-US" i="1" dirty="0"/>
              <a:t>events</a:t>
            </a:r>
            <a:r>
              <a:rPr lang="en-US" dirty="0"/>
              <a:t> are read only commands allowed by all LDAP groups</a:t>
            </a:r>
          </a:p>
          <a:p>
            <a:r>
              <a:rPr lang="en-US" dirty="0"/>
              <a:t>Because </a:t>
            </a:r>
            <a:r>
              <a:rPr lang="en-US" i="1" dirty="0" err="1"/>
              <a:t>svar</a:t>
            </a:r>
            <a:r>
              <a:rPr lang="en-US" dirty="0"/>
              <a:t> changes variables and </a:t>
            </a:r>
            <a:r>
              <a:rPr lang="en-US" i="1" dirty="0" err="1"/>
              <a:t>setev</a:t>
            </a:r>
            <a:r>
              <a:rPr lang="en-US" dirty="0"/>
              <a:t> sends events, permissions will be restricted to specific groups</a:t>
            </a:r>
          </a:p>
          <a:p>
            <a:r>
              <a:rPr lang="en-US" i="1" dirty="0"/>
              <a:t>go</a:t>
            </a:r>
            <a:r>
              <a:rPr lang="en-US" dirty="0"/>
              <a:t> and </a:t>
            </a:r>
            <a:r>
              <a:rPr lang="en-US" i="1" dirty="0" err="1"/>
              <a:t>slay_stuff</a:t>
            </a:r>
            <a:r>
              <a:rPr lang="en-US" i="1" dirty="0"/>
              <a:t> </a:t>
            </a:r>
            <a:r>
              <a:rPr lang="en-US" dirty="0"/>
              <a:t>are examples of commands that would prompt the user before allowing the command</a:t>
            </a:r>
          </a:p>
        </p:txBody>
      </p:sp>
    </p:spTree>
    <p:extLst>
      <p:ext uri="{BB962C8B-B14F-4D97-AF65-F5344CB8AC3E}">
        <p14:creationId xmlns:p14="http://schemas.microsoft.com/office/powerpoint/2010/main" val="2376984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58E2D-5D69-4C1A-BED9-66F2BFD36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DIRECTORY and File Permissions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3CACE-9B81-4A7D-9BC7-E56F525C2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site can use LDAP groups to set permissions allowing remote users to modify files </a:t>
            </a:r>
          </a:p>
          <a:p>
            <a:r>
              <a:rPr lang="en-US" dirty="0"/>
              <a:t>Initially, we suggest that you not restrict file permissions</a:t>
            </a:r>
          </a:p>
          <a:p>
            <a:r>
              <a:rPr lang="en-US" dirty="0"/>
              <a:t>Specific file directory permissions will be decided after LDAP is used under </a:t>
            </a:r>
            <a:r>
              <a:rPr lang="en-US" dirty="0" err="1"/>
              <a:t>CyFlex</a:t>
            </a:r>
            <a:r>
              <a:rPr lang="en-US" dirty="0"/>
              <a:t> for a period of 2-3 months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33176"/>
      </p:ext>
    </p:extLst>
  </p:cSld>
  <p:clrMapOvr>
    <a:masterClrMapping/>
  </p:clrMapOvr>
</p:sld>
</file>

<file path=ppt/theme/theme1.xml><?xml version="1.0" encoding="utf-8"?>
<a:theme xmlns:a="http://schemas.openxmlformats.org/drawingml/2006/main" name="SGS">
  <a:themeElements>
    <a:clrScheme name="SGS colours">
      <a:dk1>
        <a:srgbClr val="363636"/>
      </a:dk1>
      <a:lt1>
        <a:srgbClr val="FFFFFF"/>
      </a:lt1>
      <a:dk2>
        <a:srgbClr val="848685"/>
      </a:dk2>
      <a:lt2>
        <a:srgbClr val="FF6600"/>
      </a:lt2>
      <a:accent1>
        <a:srgbClr val="BCBCBC"/>
      </a:accent1>
      <a:accent2>
        <a:srgbClr val="99CC00"/>
      </a:accent2>
      <a:accent3>
        <a:srgbClr val="00CCFF"/>
      </a:accent3>
      <a:accent4>
        <a:srgbClr val="FF0000"/>
      </a:accent4>
      <a:accent5>
        <a:srgbClr val="FFCF05"/>
      </a:accent5>
      <a:accent6>
        <a:srgbClr val="FF9900"/>
      </a:accent6>
      <a:hlink>
        <a:srgbClr val="FF6600"/>
      </a:hlink>
      <a:folHlink>
        <a:srgbClr val="36363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</a:spPr>
      <a:bodyPr wrap="square" lIns="91440" tIns="45720" rIns="91440" bIns="45720" rtlCol="0" anchor="ctr">
        <a:spAutoFit/>
      </a:bodyPr>
      <a:lstStyle>
        <a:defPPr algn="ctr">
          <a:defRPr b="0" cap="none" spc="0" dirty="0" err="1" smtClean="0">
            <a:ln w="0"/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950BA84F-A65B-409D-9C19-FFABCDAE36E0}" vid="{6808D3A3-2AF8-4325-95C7-489BFBBD6CBB}"/>
    </a:ext>
  </a:extLst>
</a:theme>
</file>

<file path=ppt/theme/theme2.xml><?xml version="1.0" encoding="utf-8"?>
<a:theme xmlns:a="http://schemas.openxmlformats.org/drawingml/2006/main" name="Office Theme">
  <a:themeElements>
    <a:clrScheme name="SGS colours">
      <a:dk1>
        <a:srgbClr val="FFFFFF"/>
      </a:dk1>
      <a:lt1>
        <a:srgbClr val="666666"/>
      </a:lt1>
      <a:dk2>
        <a:srgbClr val="999999"/>
      </a:dk2>
      <a:lt2>
        <a:srgbClr val="FF6600"/>
      </a:lt2>
      <a:accent1>
        <a:srgbClr val="CCCCCC"/>
      </a:accent1>
      <a:accent2>
        <a:srgbClr val="99CC00"/>
      </a:accent2>
      <a:accent3>
        <a:srgbClr val="00CCFF"/>
      </a:accent3>
      <a:accent4>
        <a:srgbClr val="FF0000"/>
      </a:accent4>
      <a:accent5>
        <a:srgbClr val="FF9900"/>
      </a:accent5>
      <a:accent6>
        <a:srgbClr val="FFCF05"/>
      </a:accent6>
      <a:hlink>
        <a:srgbClr val="FF6600"/>
      </a:hlink>
      <a:folHlink>
        <a:srgbClr val="363636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GS colours">
      <a:dk1>
        <a:srgbClr val="FFFFFF"/>
      </a:dk1>
      <a:lt1>
        <a:srgbClr val="666666"/>
      </a:lt1>
      <a:dk2>
        <a:srgbClr val="999999"/>
      </a:dk2>
      <a:lt2>
        <a:srgbClr val="FF6600"/>
      </a:lt2>
      <a:accent1>
        <a:srgbClr val="CCCCCC"/>
      </a:accent1>
      <a:accent2>
        <a:srgbClr val="99CC00"/>
      </a:accent2>
      <a:accent3>
        <a:srgbClr val="00CCFF"/>
      </a:accent3>
      <a:accent4>
        <a:srgbClr val="FF0000"/>
      </a:accent4>
      <a:accent5>
        <a:srgbClr val="FF9900"/>
      </a:accent5>
      <a:accent6>
        <a:srgbClr val="FFCF05"/>
      </a:accent6>
      <a:hlink>
        <a:srgbClr val="FF6600"/>
      </a:hlink>
      <a:folHlink>
        <a:srgbClr val="36363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818</TotalTime>
  <Words>392</Words>
  <Application>Microsoft Office PowerPoint</Application>
  <PresentationFormat>A4 Paper (210x297 mm)</PresentationFormat>
  <Paragraphs>46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Times New Roman</vt:lpstr>
      <vt:lpstr>Wingdings</vt:lpstr>
      <vt:lpstr>SGS</vt:lpstr>
      <vt:lpstr>LDAP with CYFLEx</vt:lpstr>
      <vt:lpstr>WHAT is LDAP?</vt:lpstr>
      <vt:lpstr>Why use ldap?</vt:lpstr>
      <vt:lpstr>New User Set up</vt:lpstr>
      <vt:lpstr> Remote Login</vt:lpstr>
      <vt:lpstr>Local user accounts</vt:lpstr>
      <vt:lpstr>User Permissions</vt:lpstr>
      <vt:lpstr>command permission Examples:</vt:lpstr>
      <vt:lpstr>DIRECTORY and File Permissions</vt:lpstr>
    </vt:vector>
  </TitlesOfParts>
  <Company>SGS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PAM/LDAP in CyFlex</dc:title>
  <dc:creator>Stormer, Matthew (Columbus)</dc:creator>
  <cp:lastModifiedBy>Ketchoyian, Michael (Columbus)</cp:lastModifiedBy>
  <cp:revision>52</cp:revision>
  <dcterms:created xsi:type="dcterms:W3CDTF">2019-10-07T01:12:02Z</dcterms:created>
  <dcterms:modified xsi:type="dcterms:W3CDTF">2024-01-25T21:00:36Z</dcterms:modified>
</cp:coreProperties>
</file>