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</p:sldMasterIdLst>
  <p:notesMasterIdLst>
    <p:notesMasterId r:id="rId27"/>
  </p:notesMasterIdLst>
  <p:sldIdLst>
    <p:sldId id="256" r:id="rId5"/>
    <p:sldId id="259" r:id="rId6"/>
    <p:sldId id="263" r:id="rId7"/>
    <p:sldId id="275" r:id="rId8"/>
    <p:sldId id="276" r:id="rId9"/>
    <p:sldId id="277" r:id="rId10"/>
    <p:sldId id="278" r:id="rId11"/>
    <p:sldId id="279" r:id="rId12"/>
    <p:sldId id="264" r:id="rId13"/>
    <p:sldId id="265" r:id="rId14"/>
    <p:sldId id="266" r:id="rId15"/>
    <p:sldId id="267" r:id="rId16"/>
    <p:sldId id="272" r:id="rId17"/>
    <p:sldId id="273" r:id="rId18"/>
    <p:sldId id="262" r:id="rId19"/>
    <p:sldId id="274" r:id="rId20"/>
    <p:sldId id="296" r:id="rId21"/>
    <p:sldId id="297" r:id="rId22"/>
    <p:sldId id="293" r:id="rId23"/>
    <p:sldId id="294" r:id="rId24"/>
    <p:sldId id="298" r:id="rId25"/>
    <p:sldId id="295" r:id="rId26"/>
  </p:sldIdLst>
  <p:sldSz cx="9906000" cy="6858000" type="A4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2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27BF6D71-EAEF-4F29-A38D-BE3098EA5C3C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160463"/>
            <a:ext cx="4521200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7464"/>
            <a:ext cx="5586735" cy="3655774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15309135-7D6C-4E39-B952-5F9D5D00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15309135-7D6C-4E39-B952-5F9D5D00B30E}" type="slidenum">
              <a:rPr lang="en-US">
                <a:solidFill>
                  <a:prstClr val="black"/>
                </a:solidFill>
              </a:rPr>
              <a:pPr defTabSz="912205"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2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15309135-7D6C-4E39-B952-5F9D5D00B30E}" type="slidenum">
              <a:rPr lang="en-US">
                <a:solidFill>
                  <a:prstClr val="black"/>
                </a:solidFill>
              </a:rPr>
              <a:pPr defTabSz="912205"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C0C834-A465-44E8-B45B-DA7D5906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0EDF0-F89D-88BD-14F2-5BE2C2ACA586}"/>
              </a:ext>
            </a:extLst>
          </p:cNvPr>
          <p:cNvSpPr/>
          <p:nvPr userDrawn="1"/>
        </p:nvSpPr>
        <p:spPr bwMode="auto">
          <a:xfrm>
            <a:off x="4876800" y="5791200"/>
            <a:ext cx="4876800" cy="9144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5CFC0CCC-CB7E-B34E-3363-D431FE34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91200"/>
            <a:ext cx="2596901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994BB-6CA8-7207-5AFB-86FC061AEC13}"/>
              </a:ext>
            </a:extLst>
          </p:cNvPr>
          <p:cNvSpPr/>
          <p:nvPr userDrawn="1"/>
        </p:nvSpPr>
        <p:spPr bwMode="auto">
          <a:xfrm>
            <a:off x="152400" y="228600"/>
            <a:ext cx="1905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0381675-9786-A662-434C-726D8D9D9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564524"/>
            <a:ext cx="1554480" cy="5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0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0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14A94-AE10-2DD0-A1A2-29236CB92F5F}"/>
              </a:ext>
            </a:extLst>
          </p:cNvPr>
          <p:cNvSpPr/>
          <p:nvPr userDrawn="1"/>
        </p:nvSpPr>
        <p:spPr bwMode="auto">
          <a:xfrm>
            <a:off x="152400" y="228600"/>
            <a:ext cx="1905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DBB55513-4945-53EF-ADAB-A4A598E6A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88324"/>
            <a:ext cx="1554480" cy="5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5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D82081-41E5-45DA-A3F2-22933D5B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9891" name="Rectangle 3">
            <a:extLst>
              <a:ext uri="{FF2B5EF4-FFF2-40B4-BE49-F238E27FC236}">
                <a16:creationId xmlns:a16="http://schemas.microsoft.com/office/drawing/2014/main" id="{CE575BBB-AA0B-411F-8300-9351D6888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2B6AFA-255C-4F08-B190-E4B30B20D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76400"/>
            <a:ext cx="716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Cliquez pour modifier les styles du texte du masque</a:t>
            </a:r>
          </a:p>
          <a:p>
            <a:pPr lvl="1"/>
            <a:r>
              <a:rPr lang="en-GB" altLang="en-US"/>
              <a:t>Deuxième niveau</a:t>
            </a:r>
          </a:p>
          <a:p>
            <a:pPr lvl="2"/>
            <a:r>
              <a:rPr lang="en-GB" altLang="en-US"/>
              <a:t>Troisième niveau</a:t>
            </a:r>
          </a:p>
          <a:p>
            <a:pPr lvl="3"/>
            <a:r>
              <a:rPr lang="en-GB" altLang="en-US"/>
              <a:t>Quatrième niveau</a:t>
            </a:r>
          </a:p>
          <a:p>
            <a:pPr lvl="4"/>
            <a:r>
              <a:rPr lang="en-GB" altLang="en-US"/>
              <a:t>Cinquième niveau</a:t>
            </a:r>
          </a:p>
        </p:txBody>
      </p:sp>
      <p:sp>
        <p:nvSpPr>
          <p:cNvPr id="549893" name="Text Box 5">
            <a:extLst>
              <a:ext uri="{FF2B5EF4-FFF2-40B4-BE49-F238E27FC236}">
                <a16:creationId xmlns:a16="http://schemas.microsoft.com/office/drawing/2014/main" id="{236832EB-FF06-4006-A441-8A6C3252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5" y="64770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11AD4E1-B1BB-4172-8329-447177D00F2B}" type="slidenum">
              <a:rPr lang="en-GB" altLang="en-US" sz="800">
                <a:latin typeface="Arial" panose="020B0604020202020204" pitchFamily="34" charset="0"/>
              </a:rPr>
              <a:pPr/>
              <a:t>‹#›</a:t>
            </a:fld>
            <a:endParaRPr lang="en-GB" altLang="en-US" sz="1400"/>
          </a:p>
        </p:txBody>
      </p:sp>
      <p:sp>
        <p:nvSpPr>
          <p:cNvPr id="549894" name="Line 6">
            <a:extLst>
              <a:ext uri="{FF2B5EF4-FFF2-40B4-BE49-F238E27FC236}">
                <a16:creationId xmlns:a16="http://schemas.microsoft.com/office/drawing/2014/main" id="{DBD9EA3A-4B87-4688-9D1D-6F4175191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477000"/>
            <a:ext cx="950595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49895" name="Line 7">
            <a:extLst>
              <a:ext uri="{FF2B5EF4-FFF2-40B4-BE49-F238E27FC236}">
                <a16:creationId xmlns:a16="http://schemas.microsoft.com/office/drawing/2014/main" id="{CF518D97-D6F2-4854-95D8-04ADB793AF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1676400"/>
            <a:ext cx="0" cy="50292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4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FF3F00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F00"/>
        </a:buClr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F73F-6C86-4641-BE21-361617D87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Phased TIMERS</a:t>
            </a:r>
          </a:p>
        </p:txBody>
      </p:sp>
      <p:sp>
        <p:nvSpPr>
          <p:cNvPr id="8194" name="Subtitle 2">
            <a:extLst>
              <a:ext uri="{FF2B5EF4-FFF2-40B4-BE49-F238E27FC236}">
                <a16:creationId xmlns:a16="http://schemas.microsoft.com/office/drawing/2014/main" id="{18128D06-205D-43BB-B71D-EBEC4D187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200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Implementation?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 ‘scheduler’ application creates the new phased timers, but they don’t require command line arguments.  They are created automatically.</a:t>
            </a:r>
          </a:p>
          <a:p>
            <a:r>
              <a:rPr lang="en-US" altLang="en-US" sz="2800" dirty="0"/>
              <a:t>One additional argument has been added to set the size of the phase shift (delay).  PHASING=&lt;size&gt;</a:t>
            </a:r>
          </a:p>
          <a:p>
            <a:r>
              <a:rPr lang="en-US" altLang="en-US" sz="2800" dirty="0"/>
              <a:t>Example:   scheduler PRI=21 WARP=2 FAS=20 MED=100 SLO=1000 PHASING=1 &amp; 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7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How To USE?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 PHASING ‘size’ value determines the phase shift based on a multiple of the smallest timer interval specified in the launch of the event administrator in the </a:t>
            </a:r>
            <a:r>
              <a:rPr lang="en-US" altLang="en-US" sz="2800" dirty="0" err="1"/>
              <a:t>go.scp</a:t>
            </a:r>
            <a:endParaRPr lang="en-US" altLang="en-US" sz="2800" dirty="0"/>
          </a:p>
          <a:p>
            <a:r>
              <a:rPr lang="en-US" altLang="en-US" sz="2800" dirty="0"/>
              <a:t>Example:  </a:t>
            </a:r>
            <a:r>
              <a:rPr lang="en-US" altLang="en-US" sz="2800" dirty="0" err="1"/>
              <a:t>evnt_adm</a:t>
            </a:r>
            <a:r>
              <a:rPr lang="en-US" altLang="en-US" sz="2800" dirty="0"/>
              <a:t> 1000  2 &amp;					                                       ^-smallest timer[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]</a:t>
            </a:r>
          </a:p>
          <a:p>
            <a:r>
              <a:rPr lang="en-US" altLang="en-US" sz="2800" dirty="0"/>
              <a:t>PHASING size can be 0, 1, 2, 3, etc.</a:t>
            </a:r>
          </a:p>
          <a:p>
            <a:r>
              <a:rPr lang="en-US" altLang="en-US" sz="2800" dirty="0"/>
              <a:t>Default PHASING size is ‘1’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56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How To USE?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There are 3 phased timers for FAS, MED, and SLO</a:t>
            </a:r>
          </a:p>
          <a:p>
            <a:pPr lvl="1"/>
            <a:r>
              <a:rPr lang="en-US" altLang="en-US" sz="2600" dirty="0"/>
              <a:t>FAS1 – 1 * </a:t>
            </a:r>
            <a:r>
              <a:rPr lang="en-US" altLang="en-US" sz="2600" dirty="0" err="1"/>
              <a:t>size_of_smallest</a:t>
            </a:r>
            <a:r>
              <a:rPr lang="en-US" altLang="en-US" sz="2600" dirty="0"/>
              <a:t> interval</a:t>
            </a:r>
          </a:p>
          <a:p>
            <a:pPr lvl="1"/>
            <a:r>
              <a:rPr lang="en-US" altLang="en-US" sz="2600" dirty="0"/>
              <a:t>FAS2 – 2 * </a:t>
            </a:r>
            <a:r>
              <a:rPr lang="en-US" altLang="en-US" sz="2600" dirty="0" err="1"/>
              <a:t>size_of_smallest_interval</a:t>
            </a:r>
            <a:endParaRPr lang="en-US" altLang="en-US" sz="2600" dirty="0"/>
          </a:p>
          <a:p>
            <a:pPr lvl="1"/>
            <a:r>
              <a:rPr lang="en-US" altLang="en-US" sz="2600" dirty="0"/>
              <a:t>FAS3 – 3 * </a:t>
            </a:r>
            <a:r>
              <a:rPr lang="en-US" altLang="en-US" sz="2600" dirty="0" err="1"/>
              <a:t>size_of_smallest_interval</a:t>
            </a:r>
            <a:endParaRPr lang="en-US" altLang="en-US" sz="2600" dirty="0"/>
          </a:p>
          <a:p>
            <a:pPr lvl="1"/>
            <a:r>
              <a:rPr lang="en-US" altLang="en-US" sz="2600" dirty="0"/>
              <a:t>MED1 – 1 * </a:t>
            </a:r>
            <a:r>
              <a:rPr lang="en-US" altLang="en-US" sz="2600" dirty="0" err="1"/>
              <a:t>size_of_smallest_interval</a:t>
            </a:r>
            <a:endParaRPr lang="en-US" altLang="en-US" sz="2600" dirty="0"/>
          </a:p>
          <a:p>
            <a:pPr lvl="1"/>
            <a:r>
              <a:rPr lang="en-US" altLang="en-US" sz="2600" dirty="0"/>
              <a:t>Etc. for MED1,2,3, SLO1,2,3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14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Selecting phases?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 err="1"/>
              <a:t>CyFlex</a:t>
            </a:r>
            <a:r>
              <a:rPr lang="en-US" altLang="en-US" sz="2800" dirty="0"/>
              <a:t> applications that support the standard timers have been modified in 6.3.0 to support the phased timers.</a:t>
            </a:r>
          </a:p>
          <a:p>
            <a:pPr lvl="1"/>
            <a:r>
              <a:rPr lang="en-US" altLang="en-US" sz="2400" dirty="0"/>
              <a:t>FAS, FAS1, FAS2, FAS3</a:t>
            </a:r>
          </a:p>
          <a:p>
            <a:pPr lvl="1"/>
            <a:r>
              <a:rPr lang="en-US" altLang="en-US" sz="2400" dirty="0"/>
              <a:t>MED, MED1, MED2, MED3</a:t>
            </a:r>
          </a:p>
          <a:p>
            <a:pPr lvl="1"/>
            <a:r>
              <a:rPr lang="en-US" altLang="en-US" sz="2400" dirty="0"/>
              <a:t>SLO, SLO1, SLO2, SLO3</a:t>
            </a:r>
            <a:endParaRPr lang="en-US" altLang="en-US" sz="2200" dirty="0"/>
          </a:p>
          <a:p>
            <a:r>
              <a:rPr lang="en-US" altLang="en-US" sz="2800" dirty="0"/>
              <a:t>Timer names can be used for other applications</a:t>
            </a:r>
          </a:p>
          <a:p>
            <a:pPr lvl="1"/>
            <a:r>
              <a:rPr lang="en-US" altLang="en-US" sz="2600" dirty="0"/>
              <a:t>tmr-20, ptmr1-20, ptmr2-20,ptrm3-20</a:t>
            </a:r>
          </a:p>
          <a:p>
            <a:pPr lvl="1"/>
            <a:r>
              <a:rPr lang="en-US" altLang="en-US" sz="2600" dirty="0"/>
              <a:t>tmr-100, ptrm1-100, ptrm2-100, ptrm3-100</a:t>
            </a:r>
          </a:p>
          <a:p>
            <a:pPr lvl="1"/>
            <a:r>
              <a:rPr lang="en-US" altLang="en-US" sz="2600" dirty="0"/>
              <a:t>tmr-1000, ptrm1-1000, ptrm2-1000, ptmr3-1000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14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Selecting phases?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/>
              <a:t>Examples:</a:t>
            </a:r>
          </a:p>
          <a:p>
            <a:pPr lvl="1"/>
            <a:r>
              <a:rPr lang="en-US" altLang="en-US" sz="2400" dirty="0" err="1"/>
              <a:t>ai_transfer</a:t>
            </a:r>
            <a:r>
              <a:rPr lang="en-US" altLang="en-US" sz="2400" dirty="0"/>
              <a:t> 18 FAS &amp;</a:t>
            </a:r>
          </a:p>
          <a:p>
            <a:pPr lvl="1"/>
            <a:r>
              <a:rPr lang="en-US" altLang="en-US" sz="2400" dirty="0" err="1"/>
              <a:t>ai_transfer</a:t>
            </a:r>
            <a:r>
              <a:rPr lang="en-US" altLang="en-US" sz="2400" dirty="0"/>
              <a:t> 17 MED &amp;</a:t>
            </a:r>
          </a:p>
          <a:p>
            <a:pPr lvl="1"/>
            <a:r>
              <a:rPr lang="en-US" altLang="en-US" sz="2400" dirty="0" err="1"/>
              <a:t>user_ctrl_task</a:t>
            </a:r>
            <a:r>
              <a:rPr lang="en-US" altLang="en-US" sz="2400" dirty="0"/>
              <a:t> 15 MED2 &amp;</a:t>
            </a:r>
          </a:p>
          <a:p>
            <a:pPr lvl="1"/>
            <a:r>
              <a:rPr lang="en-US" altLang="en-US" sz="2400" dirty="0" err="1"/>
              <a:t>ao_transfer</a:t>
            </a:r>
            <a:r>
              <a:rPr lang="en-US" altLang="en-US" sz="2400" dirty="0"/>
              <a:t> 18 FAS3 &amp;</a:t>
            </a:r>
          </a:p>
          <a:p>
            <a:pPr lvl="1"/>
            <a:r>
              <a:rPr lang="en-US" altLang="en-US" sz="2400" dirty="0" err="1"/>
              <a:t>gas_prop</a:t>
            </a:r>
            <a:r>
              <a:rPr lang="en-US" altLang="en-US" sz="2400" dirty="0"/>
              <a:t> 12 SLO1 &amp;</a:t>
            </a:r>
          </a:p>
          <a:p>
            <a:pPr lvl="1"/>
            <a:endParaRPr lang="en-US" altLang="en-US" sz="220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1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6F56-BA1F-47BD-ADDA-BA9F5F85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PHAsed</a:t>
            </a:r>
            <a:r>
              <a:rPr lang="en-US" dirty="0"/>
              <a:t> timers – Selecting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DD1B-8C5D-4CAB-8180-6BBCD71E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8229600" cy="4648200"/>
          </a:xfrm>
        </p:spPr>
        <p:txBody>
          <a:bodyPr/>
          <a:lstStyle/>
          <a:p>
            <a:r>
              <a:rPr lang="en-US" sz="2800" dirty="0"/>
              <a:t>Standard timer names (FAS, FAS1, etc.) can be used in specification files just like FAS, MED, SLO are now.</a:t>
            </a:r>
          </a:p>
          <a:p>
            <a:r>
              <a:rPr lang="en-US" sz="2800" dirty="0"/>
              <a:t>Where timer names such as “tmr-20” are using in specification files such as </a:t>
            </a:r>
            <a:r>
              <a:rPr lang="en-US" sz="2800" dirty="0" err="1"/>
              <a:t>er_specs</a:t>
            </a:r>
            <a:r>
              <a:rPr lang="en-US" sz="2800" dirty="0"/>
              <a:t>, the phased timer names can be used,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2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6F56-BA1F-47BD-ADDA-BA9F5F85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PHAsed</a:t>
            </a:r>
            <a:r>
              <a:rPr lang="en-US" dirty="0"/>
              <a:t> timers – Selecting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DD1B-8C5D-4CAB-8180-6BBCD71E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8229600" cy="4648200"/>
          </a:xfrm>
        </p:spPr>
        <p:txBody>
          <a:bodyPr/>
          <a:lstStyle/>
          <a:p>
            <a:r>
              <a:rPr lang="en-US" sz="2800" dirty="0"/>
              <a:t>Examples for </a:t>
            </a:r>
            <a:r>
              <a:rPr lang="en-US" sz="2800" dirty="0" err="1"/>
              <a:t>er_specs</a:t>
            </a:r>
            <a:r>
              <a:rPr lang="en-US" sz="2800" dirty="0"/>
              <a:t>: </a:t>
            </a:r>
          </a:p>
          <a:p>
            <a:pPr lvl="1"/>
            <a:r>
              <a:rPr lang="en-US" sz="2600" dirty="0"/>
              <a:t>@INPUT_EVENT</a:t>
            </a:r>
          </a:p>
          <a:p>
            <a:pPr lvl="1"/>
            <a:r>
              <a:rPr lang="en-US" sz="2600" dirty="0"/>
              <a:t>tmr-20</a:t>
            </a:r>
          </a:p>
          <a:p>
            <a:pPr lvl="1"/>
            <a:r>
              <a:rPr lang="en-US" sz="2600" dirty="0"/>
              <a:t>….</a:t>
            </a:r>
          </a:p>
          <a:p>
            <a:pPr lvl="1"/>
            <a:r>
              <a:rPr lang="en-US" sz="2600" dirty="0"/>
              <a:t>@INPUT_EVENT</a:t>
            </a:r>
          </a:p>
          <a:p>
            <a:pPr lvl="1"/>
            <a:r>
              <a:rPr lang="en-US" sz="2600" dirty="0"/>
              <a:t>ptmr1-20</a:t>
            </a:r>
          </a:p>
          <a:p>
            <a:pPr lvl="1"/>
            <a:r>
              <a:rPr lang="en-US" sz="2600" dirty="0"/>
              <a:t>(processed 1 phase later)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6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SPECIAL CASE: new relationship of standard timers, WARP, FAS, MED, SLO</a:t>
            </a:r>
          </a:p>
          <a:p>
            <a:r>
              <a:rPr lang="en-US" altLang="en-US" sz="2800" dirty="0"/>
              <a:t>Prior to cyflex.6.3.0, these timers always lined up to occur at the same time.</a:t>
            </a:r>
          </a:p>
          <a:p>
            <a:r>
              <a:rPr lang="en-US" altLang="en-US" sz="2800" dirty="0"/>
              <a:t>For  FAS=10 MED=100 SLO=1000</a:t>
            </a:r>
          </a:p>
          <a:p>
            <a:r>
              <a:rPr lang="en-US" altLang="en-US" sz="2600" dirty="0"/>
              <a:t>Every second (1000ms), all three timer events would occur simultaneously.</a:t>
            </a:r>
          </a:p>
          <a:p>
            <a:r>
              <a:rPr lang="en-US" altLang="en-US" sz="2600" dirty="0"/>
              <a:t>In between the 1000[</a:t>
            </a:r>
            <a:r>
              <a:rPr lang="en-US" altLang="en-US" sz="2600" dirty="0" err="1"/>
              <a:t>ms</a:t>
            </a:r>
            <a:r>
              <a:rPr lang="en-US" altLang="en-US" sz="2600" dirty="0"/>
              <a:t>] timers, every 100[</a:t>
            </a:r>
            <a:r>
              <a:rPr lang="en-US" altLang="en-US" sz="2600" dirty="0" err="1"/>
              <a:t>ms</a:t>
            </a:r>
            <a:r>
              <a:rPr lang="en-US" altLang="en-US" sz="2600" dirty="0"/>
              <a:t>] the FAS and MED timers would line up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29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When these timer events all happen at the same time, we call that a “timer storm”.</a:t>
            </a:r>
          </a:p>
          <a:p>
            <a:r>
              <a:rPr lang="en-US" altLang="en-US" sz="2800" dirty="0"/>
              <a:t>For this example case, every application that uses FAS, MED, or SLO would be activated and will be competing for CPU time based on priorities and </a:t>
            </a:r>
            <a:r>
              <a:rPr lang="en-US" altLang="en-US" sz="2800" dirty="0" err="1"/>
              <a:t>cpu</a:t>
            </a:r>
            <a:r>
              <a:rPr lang="en-US" altLang="en-US" sz="2800" dirty="0"/>
              <a:t> availability.  In multi-core systems, who gets to run first is unpredictable 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23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A utility called </a:t>
            </a:r>
            <a:r>
              <a:rPr lang="en-US" altLang="en-US" sz="2800" dirty="0" err="1"/>
              <a:t>test_ev_time</a:t>
            </a:r>
            <a:r>
              <a:rPr lang="en-US" altLang="en-US" sz="2800" dirty="0"/>
              <a:t> allows us to check the time at which timer events are actually acted upon and compare it to the ideal.</a:t>
            </a:r>
          </a:p>
          <a:p>
            <a:r>
              <a:rPr lang="en-US" altLang="en-US" sz="2800" dirty="0"/>
              <a:t>Data captured for a 2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 timer event shows periodic delays in responding to the timer that suggest that periodic high </a:t>
            </a:r>
            <a:r>
              <a:rPr lang="en-US" altLang="en-US" sz="2800" dirty="0" err="1"/>
              <a:t>cpu</a:t>
            </a:r>
            <a:r>
              <a:rPr lang="en-US" altLang="en-US" sz="2800" dirty="0"/>
              <a:t> loads exist that are consistent with a timer storm.</a:t>
            </a:r>
          </a:p>
          <a:p>
            <a:pPr marL="0" indent="0">
              <a:buNone/>
            </a:pPr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38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 use of multi-core processors has changed how we control the sequence of execution of real-time applications.</a:t>
            </a:r>
          </a:p>
          <a:p>
            <a:r>
              <a:rPr lang="en-US" altLang="en-US" sz="2800" dirty="0"/>
              <a:t>In a single core processor, execution sequence can be controlled by priorities.</a:t>
            </a:r>
          </a:p>
          <a:p>
            <a:r>
              <a:rPr lang="en-US" altLang="en-US" sz="2800" dirty="0"/>
              <a:t>Higher priorities get to run to completion before lower priorities.  For example, ‘</a:t>
            </a:r>
            <a:r>
              <a:rPr lang="en-US" altLang="en-US" sz="2800" dirty="0" err="1"/>
              <a:t>ai_transfer</a:t>
            </a:r>
            <a:r>
              <a:rPr lang="en-US" altLang="en-US" sz="2800" dirty="0"/>
              <a:t>’ running at 18 can process input channels, then ‘</a:t>
            </a:r>
            <a:r>
              <a:rPr lang="en-US" altLang="en-US" sz="2800" dirty="0" err="1"/>
              <a:t>ctrl_task</a:t>
            </a:r>
            <a:r>
              <a:rPr lang="en-US" altLang="en-US" sz="2800" dirty="0"/>
              <a:t>’ running at 17 can use latest feedback information.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34AA7-7D37-4A11-AD42-D0AE6BBC2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68694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/>
              <a:t>In cyflex.6.3.0, the event administrator was modified to allow the shifting of events so that the timer storms can be minimized.</a:t>
            </a:r>
          </a:p>
          <a:p>
            <a:r>
              <a:rPr lang="en-US" altLang="en-US" sz="2800" dirty="0"/>
              <a:t>The events for FAS, MED, and SLO will never line up to occur at the same time, regardless of the PHASING value.</a:t>
            </a:r>
            <a:endParaRPr lang="en-US" altLang="en-US" sz="2600" dirty="0"/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61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/>
              <a:t>“timer storms” can result in “overruns”. An “overrun” is a case where an application is not able to complete its process before it receives another timer event.</a:t>
            </a:r>
          </a:p>
          <a:p>
            <a:r>
              <a:rPr lang="en-US" altLang="en-US" sz="2800" dirty="0"/>
              <a:t>The ‘scheduler’ application keeps track of overruns and has a limiting value for every application and will report an error message if the limit is exceeded.  If the application is ‘critical’ the ‘watchdog’ is suspended.</a:t>
            </a:r>
          </a:p>
          <a:p>
            <a:r>
              <a:rPr lang="en-US" altLang="en-US" sz="2800" dirty="0"/>
              <a:t>The ‘</a:t>
            </a:r>
            <a:r>
              <a:rPr lang="en-US" altLang="en-US" sz="2800" dirty="0" err="1"/>
              <a:t>ms_diag</a:t>
            </a:r>
            <a:r>
              <a:rPr lang="en-US" altLang="en-US" sz="2800" dirty="0"/>
              <a:t>’ utility shows the current state of overruns.</a:t>
            </a:r>
            <a:endParaRPr lang="en-US" altLang="en-US" sz="2600" dirty="0"/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04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Processing real-time applications on a multi-core processor could be handled the same way if we restrict all real-time applications to a single core.</a:t>
            </a:r>
          </a:p>
          <a:p>
            <a:r>
              <a:rPr lang="en-US" altLang="en-US" sz="2800" dirty="0"/>
              <a:t>Non time critical applications such as GUI applications can use the other cores so as not to interfere with real-time apps.</a:t>
            </a:r>
          </a:p>
          <a:p>
            <a:r>
              <a:rPr lang="en-US" altLang="en-US" sz="2800" dirty="0"/>
              <a:t>Current </a:t>
            </a:r>
            <a:r>
              <a:rPr lang="en-US" altLang="en-US" sz="2800" dirty="0" err="1"/>
              <a:t>cpu_affinity</a:t>
            </a:r>
            <a:r>
              <a:rPr lang="en-US" altLang="en-US" sz="2800" dirty="0"/>
              <a:t> method allows real-time applications to run on 2 or more cores, creating uncertainty in order of execution.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874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Failure of cooperating tasks to execute in the desired order can have undesirable consequences.</a:t>
            </a:r>
          </a:p>
          <a:p>
            <a:r>
              <a:rPr lang="en-US" altLang="en-US" sz="2800" dirty="0"/>
              <a:t>Consider a sine wave with a 10 second period generated in </a:t>
            </a:r>
            <a:r>
              <a:rPr lang="en-US" altLang="en-US" sz="2800" dirty="0" err="1"/>
              <a:t>gen_labels</a:t>
            </a:r>
            <a:r>
              <a:rPr lang="en-US" altLang="en-US" sz="2800" dirty="0"/>
              <a:t> at the FAS (20ms) rate and captured by 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 at the same rate.</a:t>
            </a:r>
          </a:p>
          <a:p>
            <a:r>
              <a:rPr lang="en-US" altLang="en-US" sz="2800" dirty="0"/>
              <a:t>Viewed over a long time interval, the resulting data looks as expected.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886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58B73-646C-4878-BAAC-CB4478E1A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35571"/>
            <a:ext cx="6766094" cy="51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But zooming in, we see there are points on the plot where the same value was recorded twice when ‘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’ captured data before ‘</a:t>
            </a:r>
            <a:r>
              <a:rPr lang="en-US" altLang="en-US" sz="2800" dirty="0" err="1"/>
              <a:t>compvar</a:t>
            </a:r>
            <a:r>
              <a:rPr lang="en-US" altLang="en-US" sz="2800" dirty="0"/>
              <a:t>’ updated the sine wave variable.</a:t>
            </a:r>
          </a:p>
          <a:p>
            <a:r>
              <a:rPr lang="en-US" altLang="en-US" sz="2800" dirty="0"/>
              <a:t>There are also points where ‘</a:t>
            </a:r>
            <a:r>
              <a:rPr lang="en-US" altLang="en-US" sz="2800" dirty="0" err="1"/>
              <a:t>compvar</a:t>
            </a:r>
            <a:r>
              <a:rPr lang="en-US" altLang="en-US" sz="2800" dirty="0"/>
              <a:t>‘ “caught up” and updated the sine wave variable twice before 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 had a chance to record the first update of the variable.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03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0CC96-FED1-48E6-9426-F6AC2E2F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66703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Even worse is the effect inconsistent processing order has on the 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task.</a:t>
            </a:r>
          </a:p>
          <a:p>
            <a:r>
              <a:rPr lang="en-US" altLang="en-US" sz="2800" dirty="0"/>
              <a:t>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uses the timestamp of the variable it is sampling to determine if it has updated and throws away points that appear to be duplicates.  So every point that appeared as a flat spot on the ‘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’ plot would have been thrown out.</a:t>
            </a:r>
          </a:p>
          <a:p>
            <a:r>
              <a:rPr lang="en-US" altLang="en-US" sz="2800" dirty="0"/>
              <a:t>It will also fail to capture points that get updated twice before 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can capture the data.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7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8534400" cy="4876800"/>
          </a:xfrm>
        </p:spPr>
        <p:txBody>
          <a:bodyPr/>
          <a:lstStyle/>
          <a:p>
            <a:r>
              <a:rPr lang="en-US" altLang="en-US" sz="2800" dirty="0"/>
              <a:t>We aren’t really taking advantage of more powerful processors if we restrict real-time applications to 1 CPU , so we need another method to control sequence of operations.</a:t>
            </a:r>
          </a:p>
          <a:p>
            <a:r>
              <a:rPr lang="en-US" altLang="en-US" sz="2800" dirty="0"/>
              <a:t>We can control the sequence by generating timer events that have a delay, thus giving application A time to complete its operation before application B is signaled to run, even though A&amp;B are running at the same priority and same process interval.  The ‘delay’ should be large enough to allow A to complete.  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2697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G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363636"/>
      </a:accent1>
      <a:accent2>
        <a:srgbClr val="848685"/>
      </a:accent2>
      <a:accent3>
        <a:srgbClr val="FF6600"/>
      </a:accent3>
      <a:accent4>
        <a:srgbClr val="BCBCBC"/>
      </a:accent4>
      <a:accent5>
        <a:srgbClr val="FF9900"/>
      </a:accent5>
      <a:accent6>
        <a:srgbClr val="FF0000"/>
      </a:accent6>
      <a:hlink>
        <a:srgbClr val="FF6600"/>
      </a:hlink>
      <a:folHlink>
        <a:srgbClr val="36363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BF7C3FD6B2D4297C22662694E51C9" ma:contentTypeVersion="4" ma:contentTypeDescription="Create a new document." ma:contentTypeScope="" ma:versionID="80fc21583069edb63bb5f4996d5611ee">
  <xsd:schema xmlns:xsd="http://www.w3.org/2001/XMLSchema" xmlns:xs="http://www.w3.org/2001/XMLSchema" xmlns:p="http://schemas.microsoft.com/office/2006/metadata/properties" xmlns:ns2="8fe22f38-1a6a-489b-98b2-10d39f0fc428" xmlns:ns3="12bf23e7-0027-43e8-96f0-e45c853d3991" targetNamespace="http://schemas.microsoft.com/office/2006/metadata/properties" ma:root="true" ma:fieldsID="27174e27245b682f8cece2e105b41b67" ns2:_="" ns3:_="">
    <xsd:import namespace="8fe22f38-1a6a-489b-98b2-10d39f0fc428"/>
    <xsd:import namespace="12bf23e7-0027-43e8-96f0-e45c853d39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22f38-1a6a-489b-98b2-10d39f0fc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f23e7-0027-43e8-96f0-e45c853d3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D0100-7548-4781-B314-98329D8E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22f38-1a6a-489b-98b2-10d39f0fc428"/>
    <ds:schemaRef ds:uri="12bf23e7-0027-43e8-96f0-e45c853d3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970069-09F7-4967-86DD-A95B86B6FF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1DE5A7-09E4-44EE-A75D-07AD720D67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719</TotalTime>
  <Words>1296</Words>
  <Application>Microsoft Office PowerPoint</Application>
  <PresentationFormat>A4 Paper (210x297 mm)</PresentationFormat>
  <Paragraphs>144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DEFAULT THEME</vt:lpstr>
      <vt:lpstr>Phased TIMERS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Implementation?</vt:lpstr>
      <vt:lpstr>Phased timers – How To USE?</vt:lpstr>
      <vt:lpstr>Phased timers – How To USE?</vt:lpstr>
      <vt:lpstr>Phased timers – Selecting phases?</vt:lpstr>
      <vt:lpstr>Phased timers – Selecting phases?</vt:lpstr>
      <vt:lpstr>PHAsed timers – Selecting phases</vt:lpstr>
      <vt:lpstr>PHAsed timers – Selecting phases</vt:lpstr>
      <vt:lpstr>Phased timers – Timer storms?</vt:lpstr>
      <vt:lpstr>Phased timers – Timer storms?</vt:lpstr>
      <vt:lpstr>Phased timers – Why?</vt:lpstr>
      <vt:lpstr>Phased timers – Why?</vt:lpstr>
      <vt:lpstr>Phased timers – Timer storms?</vt:lpstr>
      <vt:lpstr>Phased timers – Timer storms?</vt:lpstr>
    </vt:vector>
  </TitlesOfParts>
  <Company>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 Powell</dc:creator>
  <cp:lastModifiedBy>Ketchoyian, Michael (Columbus)</cp:lastModifiedBy>
  <cp:revision>50</cp:revision>
  <cp:lastPrinted>2019-10-02T13:41:22Z</cp:lastPrinted>
  <dcterms:created xsi:type="dcterms:W3CDTF">2016-04-18T17:15:01Z</dcterms:created>
  <dcterms:modified xsi:type="dcterms:W3CDTF">2024-01-18T19:56:22Z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0x010100CA0BF7C3FD6B2D4297C22662694E51C9</vt:lpwstr>
  </property>
</Properties>
</file>