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96" r:id="rId4"/>
  </p:sldMasterIdLst>
  <p:notesMasterIdLst>
    <p:notesMasterId r:id="rId16"/>
  </p:notesMasterIdLst>
  <p:handoutMasterIdLst>
    <p:handoutMasterId r:id="rId17"/>
  </p:handoutMasterIdLst>
  <p:sldIdLst>
    <p:sldId id="414" r:id="rId5"/>
    <p:sldId id="492" r:id="rId6"/>
    <p:sldId id="493" r:id="rId7"/>
    <p:sldId id="494" r:id="rId8"/>
    <p:sldId id="495" r:id="rId9"/>
    <p:sldId id="496" r:id="rId10"/>
    <p:sldId id="498" r:id="rId11"/>
    <p:sldId id="499" r:id="rId12"/>
    <p:sldId id="501" r:id="rId13"/>
    <p:sldId id="482" r:id="rId14"/>
    <p:sldId id="431" r:id="rId15"/>
  </p:sldIdLst>
  <p:sldSz cx="9906000" cy="6858000" type="A4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62">
          <p15:clr>
            <a:srgbClr val="A4A3A4"/>
          </p15:clr>
        </p15:guide>
        <p15:guide id="2" orient="horz" pos="2024">
          <p15:clr>
            <a:srgbClr val="A4A3A4"/>
          </p15:clr>
        </p15:guide>
        <p15:guide id="3" orient="horz" pos="1339">
          <p15:clr>
            <a:srgbClr val="A4A3A4"/>
          </p15:clr>
        </p15:guide>
        <p15:guide id="4" orient="horz" pos="2175">
          <p15:clr>
            <a:srgbClr val="A4A3A4"/>
          </p15:clr>
        </p15:guide>
        <p15:guide id="5" orient="horz" pos="3999">
          <p15:clr>
            <a:srgbClr val="A4A3A4"/>
          </p15:clr>
        </p15:guide>
        <p15:guide id="6" pos="332">
          <p15:clr>
            <a:srgbClr val="A4A3A4"/>
          </p15:clr>
        </p15:guide>
        <p15:guide id="7" pos="5819">
          <p15:clr>
            <a:srgbClr val="A4A3A4"/>
          </p15:clr>
        </p15:guide>
        <p15:guide id="8" pos="3122">
          <p15:clr>
            <a:srgbClr val="A4A3A4"/>
          </p15:clr>
        </p15:guide>
        <p15:guide id="9" pos="130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70" autoAdjust="0"/>
  </p:normalViewPr>
  <p:slideViewPr>
    <p:cSldViewPr snapToGrid="0">
      <p:cViewPr varScale="1">
        <p:scale>
          <a:sx n="100" d="100"/>
          <a:sy n="100" d="100"/>
        </p:scale>
        <p:origin x="102" y="204"/>
      </p:cViewPr>
      <p:guideLst>
        <p:guide orient="horz" pos="1062"/>
        <p:guide orient="horz" pos="2024"/>
        <p:guide orient="horz" pos="1339"/>
        <p:guide orient="horz" pos="2175"/>
        <p:guide orient="horz" pos="3999"/>
        <p:guide pos="332"/>
        <p:guide pos="5819"/>
        <p:guide pos="3122"/>
        <p:guide pos="13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46D56A-88AE-4B5D-8CF3-C130C24EB64A}" type="datetimeFigureOut">
              <a:rPr lang="en-GB" smtClean="0"/>
              <a:pPr/>
              <a:t>23/01/2024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D1E91-32BC-484F-A996-4BACE28B41B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62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4D50E-17AC-412B-818F-86F3587B4965}" type="datetimeFigureOut">
              <a:rPr lang="en-US" smtClean="0"/>
              <a:pPr/>
              <a:t>1/23/2024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1646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FDD54F-FB7A-4675-9520-8DC382D669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918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PRESENTER: MVH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FDD54F-FB7A-4675-9520-8DC382D669A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452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PRESENTER: MVH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FDD54F-FB7A-4675-9520-8DC382D669A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74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PRESENTER: MVH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FDD54F-FB7A-4675-9520-8DC382D669A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417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PRESENTER: MVH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FDD54F-FB7A-4675-9520-8DC382D669A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422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PRESENTER: MVH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FDD54F-FB7A-4675-9520-8DC382D669A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1853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PRESENTER: MVH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FDD54F-FB7A-4675-9520-8DC382D669A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8511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PRESENTER: MVH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FDD54F-FB7A-4675-9520-8DC382D669A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6182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PRESENTER: MVH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FDD54F-FB7A-4675-9520-8DC382D669A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3101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PRESENTER: MVH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FDD54F-FB7A-4675-9520-8DC382D669A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234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0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907588" cy="6859588"/>
          </a:xfrm>
          <a:prstGeom prst="rect">
            <a:avLst/>
          </a:prstGeom>
          <a:noFill/>
        </p:spPr>
      </p:pic>
      <p:sp>
        <p:nvSpPr>
          <p:cNvPr id="550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81200" y="2438400"/>
            <a:ext cx="7099300" cy="1143000"/>
          </a:xfrm>
        </p:spPr>
        <p:txBody>
          <a:bodyPr/>
          <a:lstStyle>
            <a:lvl1pPr>
              <a:defRPr sz="4000">
                <a:latin typeface="Arial Narrow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509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733800"/>
            <a:ext cx="70866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E37771-F69D-B7D0-71E7-DBECFFF815D1}"/>
              </a:ext>
            </a:extLst>
          </p:cNvPr>
          <p:cNvSpPr/>
          <p:nvPr userDrawn="1"/>
        </p:nvSpPr>
        <p:spPr bwMode="auto">
          <a:xfrm>
            <a:off x="4834550" y="5807234"/>
            <a:ext cx="4879818" cy="91949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" name="Picture 2" descr="A blue and black logo&#10;&#10;Description automatically generated">
            <a:extLst>
              <a:ext uri="{FF2B5EF4-FFF2-40B4-BE49-F238E27FC236}">
                <a16:creationId xmlns:a16="http://schemas.microsoft.com/office/drawing/2014/main" id="{4E11DE7C-0BFB-4AA4-7638-3893AC0E2F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984" y="5901219"/>
            <a:ext cx="2077516" cy="7315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35902"/>
            <a:ext cx="7162800" cy="634482"/>
          </a:xfrm>
        </p:spPr>
        <p:txBody>
          <a:bodyPr/>
          <a:lstStyle>
            <a:lvl1pPr>
              <a:defRPr sz="2800" cap="all" baseline="0">
                <a:latin typeface="Arial Narrow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8C608F-8502-F832-EA29-EF05F23BB7B7}"/>
              </a:ext>
            </a:extLst>
          </p:cNvPr>
          <p:cNvSpPr/>
          <p:nvPr userDrawn="1"/>
        </p:nvSpPr>
        <p:spPr bwMode="auto">
          <a:xfrm>
            <a:off x="150858" y="219075"/>
            <a:ext cx="1906542" cy="89535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" name="Picture 4" descr="A blue and black logo&#10;&#10;Description automatically generated">
            <a:extLst>
              <a:ext uri="{FF2B5EF4-FFF2-40B4-BE49-F238E27FC236}">
                <a16:creationId xmlns:a16="http://schemas.microsoft.com/office/drawing/2014/main" id="{778E6335-BBB3-8429-F9C1-1A56653AC0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86" y="335902"/>
            <a:ext cx="1554480" cy="5473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68942"/>
            <a:ext cx="7162800" cy="681318"/>
          </a:xfrm>
        </p:spPr>
        <p:txBody>
          <a:bodyPr/>
          <a:lstStyle>
            <a:lvl1pPr>
              <a:defRPr sz="2800" cap="all" baseline="0">
                <a:latin typeface="Arial Narrow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7400" y="1676400"/>
            <a:ext cx="35052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76400"/>
            <a:ext cx="35052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F1C8928-EC11-66D2-3C5E-F03895107173}"/>
              </a:ext>
            </a:extLst>
          </p:cNvPr>
          <p:cNvSpPr/>
          <p:nvPr userDrawn="1"/>
        </p:nvSpPr>
        <p:spPr bwMode="auto">
          <a:xfrm>
            <a:off x="180975" y="180975"/>
            <a:ext cx="1847850" cy="9620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" name="Picture 2" descr="A blue and black logo&#10;&#10;Description automatically generated">
            <a:extLst>
              <a:ext uri="{FF2B5EF4-FFF2-40B4-BE49-F238E27FC236}">
                <a16:creationId xmlns:a16="http://schemas.microsoft.com/office/drawing/2014/main" id="{07252288-952C-925D-37A3-816C94DE4C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446" y="388311"/>
            <a:ext cx="1554480" cy="5473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9890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907588" cy="6859588"/>
          </a:xfrm>
          <a:prstGeom prst="rect">
            <a:avLst/>
          </a:prstGeom>
          <a:noFill/>
        </p:spPr>
      </p:pic>
      <p:sp>
        <p:nvSpPr>
          <p:cNvPr id="5498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57400" y="381000"/>
            <a:ext cx="7162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et modifiez le titre</a:t>
            </a:r>
          </a:p>
        </p:txBody>
      </p:sp>
      <p:sp>
        <p:nvSpPr>
          <p:cNvPr id="54989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57400" y="1676400"/>
            <a:ext cx="7162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err="1"/>
              <a:t>Cliquez</a:t>
            </a:r>
            <a:r>
              <a:rPr lang="en-GB"/>
              <a:t> pour modifier les styles du </a:t>
            </a:r>
            <a:r>
              <a:rPr lang="en-GB" err="1"/>
              <a:t>texte</a:t>
            </a:r>
            <a:r>
              <a:rPr lang="en-GB"/>
              <a:t> du masque</a:t>
            </a:r>
          </a:p>
          <a:p>
            <a:pPr lvl="1"/>
            <a:r>
              <a:rPr lang="en-GB" err="1"/>
              <a:t>Deuxième</a:t>
            </a:r>
            <a:r>
              <a:rPr lang="en-GB"/>
              <a:t> </a:t>
            </a:r>
            <a:r>
              <a:rPr lang="en-GB" err="1"/>
              <a:t>niveau</a:t>
            </a:r>
            <a:endParaRPr lang="en-GB"/>
          </a:p>
          <a:p>
            <a:pPr lvl="2"/>
            <a:r>
              <a:rPr lang="en-GB" err="1"/>
              <a:t>Troisième</a:t>
            </a:r>
            <a:r>
              <a:rPr lang="en-GB"/>
              <a:t> </a:t>
            </a:r>
            <a:r>
              <a:rPr lang="en-GB" err="1"/>
              <a:t>niveau</a:t>
            </a:r>
            <a:endParaRPr lang="en-GB"/>
          </a:p>
          <a:p>
            <a:pPr lvl="3"/>
            <a:r>
              <a:rPr lang="en-GB" err="1"/>
              <a:t>Quatrième</a:t>
            </a:r>
            <a:r>
              <a:rPr lang="en-GB"/>
              <a:t> </a:t>
            </a:r>
            <a:r>
              <a:rPr lang="en-GB" err="1"/>
              <a:t>niveau</a:t>
            </a:r>
            <a:endParaRPr lang="en-GB"/>
          </a:p>
          <a:p>
            <a:pPr lvl="4"/>
            <a:r>
              <a:rPr lang="en-GB" err="1"/>
              <a:t>Cinquième</a:t>
            </a:r>
            <a:r>
              <a:rPr lang="en-GB"/>
              <a:t> </a:t>
            </a:r>
            <a:r>
              <a:rPr lang="en-GB" err="1"/>
              <a:t>niveau</a:t>
            </a:r>
            <a:endParaRPr lang="en-GB"/>
          </a:p>
        </p:txBody>
      </p:sp>
      <p:sp>
        <p:nvSpPr>
          <p:cNvPr id="549893" name="Text Box 5"/>
          <p:cNvSpPr txBox="1">
            <a:spLocks noChangeArrowheads="1"/>
          </p:cNvSpPr>
          <p:nvPr/>
        </p:nvSpPr>
        <p:spPr bwMode="auto">
          <a:xfrm>
            <a:off x="9369425" y="6477000"/>
            <a:ext cx="3079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E8B1ABED-CB97-46AA-87F2-0A7A4F37B42E}" type="slidenum">
              <a:rPr lang="en-GB" sz="800">
                <a:latin typeface="Arial" charset="0"/>
              </a:rPr>
              <a:pPr/>
              <a:t>‹#›</a:t>
            </a:fld>
            <a:endParaRPr lang="en-GB" sz="1400"/>
          </a:p>
        </p:txBody>
      </p:sp>
      <p:sp>
        <p:nvSpPr>
          <p:cNvPr id="549894" name="Line 6"/>
          <p:cNvSpPr>
            <a:spLocks noChangeShapeType="1"/>
          </p:cNvSpPr>
          <p:nvPr/>
        </p:nvSpPr>
        <p:spPr bwMode="auto">
          <a:xfrm>
            <a:off x="152400" y="6477000"/>
            <a:ext cx="9505950" cy="0"/>
          </a:xfrm>
          <a:prstGeom prst="line">
            <a:avLst/>
          </a:prstGeom>
          <a:noFill/>
          <a:ln w="12700">
            <a:solidFill>
              <a:srgbClr val="8B8B8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9895" name="Line 7"/>
          <p:cNvSpPr>
            <a:spLocks noChangeShapeType="1"/>
          </p:cNvSpPr>
          <p:nvPr/>
        </p:nvSpPr>
        <p:spPr bwMode="auto">
          <a:xfrm flipV="1">
            <a:off x="9372600" y="1676400"/>
            <a:ext cx="0" cy="5029200"/>
          </a:xfrm>
          <a:prstGeom prst="line">
            <a:avLst/>
          </a:prstGeom>
          <a:noFill/>
          <a:ln w="12700">
            <a:solidFill>
              <a:srgbClr val="8B8B8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0" r:id="rId3"/>
    <p:sldLayoutId id="2147483701" r:id="rId4"/>
    <p:sldLayoutId id="2147483702" r:id="rId5"/>
    <p:sldLayoutId id="2147483703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cap="all" baseline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>
          <a:srgbClr val="FF3F00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3F00"/>
        </a:buClr>
        <a:buSzPct val="10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Tx/>
        <a:buFont typeface="Arial" pitchFamily="34" charset="0"/>
        <a:buChar char="•"/>
        <a:defRPr sz="1600">
          <a:solidFill>
            <a:schemeClr val="tx1"/>
          </a:solidFill>
          <a:latin typeface="+mn-lt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lrTx/>
        <a:buFont typeface="Arial" pitchFamily="34" charset="0"/>
        <a:buChar char="-"/>
        <a:defRPr sz="1400">
          <a:solidFill>
            <a:schemeClr val="tx1"/>
          </a:solidFill>
          <a:latin typeface="+mn-lt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lr>
          <a:srgbClr val="FF3F00"/>
        </a:buClr>
        <a:defRPr sz="1400">
          <a:solidFill>
            <a:schemeClr val="tx1"/>
          </a:solidFill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lr>
          <a:srgbClr val="FF3F00"/>
        </a:buClr>
        <a:defRPr sz="1400">
          <a:solidFill>
            <a:schemeClr val="tx1"/>
          </a:solidFill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lr>
          <a:srgbClr val="FF3F00"/>
        </a:buClr>
        <a:defRPr sz="1400">
          <a:solidFill>
            <a:schemeClr val="tx1"/>
          </a:solidFill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lr>
          <a:srgbClr val="FF3F00"/>
        </a:buClr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Jennifer.Schuck@trplabs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yflex.com/cyflex-manuals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ax.cybermetrix.com/jira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cyflex.support@trplabs.com" TargetMode="External"/><Relationship Id="rId4" Type="http://schemas.openxmlformats.org/officeDocument/2006/relationships/hyperlink" Target="mailto:Jennifer.schuck@trplabs.co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2379677"/>
            <a:ext cx="7099300" cy="1143000"/>
          </a:xfrm>
        </p:spPr>
        <p:txBody>
          <a:bodyPr/>
          <a:lstStyle/>
          <a:p>
            <a:r>
              <a:rPr lang="en-US" sz="8000" dirty="0"/>
              <a:t>CYFLEX.COM</a:t>
            </a:r>
            <a:br>
              <a:rPr lang="en-US" dirty="0"/>
            </a:br>
            <a:r>
              <a:rPr lang="en-US" sz="2400" i="1" dirty="0"/>
              <a:t>A collaborative portal for user information sharing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4596923"/>
            <a:ext cx="7086600" cy="1417983"/>
          </a:xfrm>
        </p:spPr>
        <p:txBody>
          <a:bodyPr/>
          <a:lstStyle/>
          <a:p>
            <a:r>
              <a:rPr lang="en-US" dirty="0"/>
              <a:t>By:  Your Transportation Laboratories Partners</a:t>
            </a:r>
          </a:p>
          <a:p>
            <a:r>
              <a:rPr lang="en-US" dirty="0"/>
              <a:t>October 7th, 2019</a:t>
            </a:r>
          </a:p>
        </p:txBody>
      </p:sp>
    </p:spTree>
    <p:extLst>
      <p:ext uri="{BB962C8B-B14F-4D97-AF65-F5344CB8AC3E}">
        <p14:creationId xmlns:p14="http://schemas.microsoft.com/office/powerpoint/2010/main" val="3979845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F6D2B82-4FEE-4950-98E9-F55990D72A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34" y="1216402"/>
            <a:ext cx="5928538" cy="391283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E63FABE-BF2F-4767-91DA-D327A51677FF}"/>
              </a:ext>
            </a:extLst>
          </p:cNvPr>
          <p:cNvSpPr txBox="1"/>
          <p:nvPr/>
        </p:nvSpPr>
        <p:spPr>
          <a:xfrm>
            <a:off x="830510" y="2558642"/>
            <a:ext cx="303159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+mn-lt"/>
                <a:cs typeface="Arial" panose="020B0604020202020204" pitchFamily="34" charset="0"/>
              </a:rPr>
              <a:t>QUESTIONS </a:t>
            </a:r>
            <a:br>
              <a:rPr lang="en-US" sz="3600" dirty="0">
                <a:latin typeface="+mn-lt"/>
                <a:cs typeface="Arial" panose="020B0604020202020204" pitchFamily="34" charset="0"/>
              </a:rPr>
            </a:br>
            <a:r>
              <a:rPr lang="en-US" sz="3600" dirty="0">
                <a:latin typeface="+mn-lt"/>
                <a:cs typeface="Arial" panose="020B0604020202020204" pitchFamily="34" charset="0"/>
              </a:rPr>
              <a:t>        &amp; </a:t>
            </a:r>
            <a:br>
              <a:rPr lang="en-US" sz="3600" dirty="0">
                <a:latin typeface="+mn-lt"/>
                <a:cs typeface="Arial" panose="020B0604020202020204" pitchFamily="34" charset="0"/>
              </a:rPr>
            </a:br>
            <a:r>
              <a:rPr lang="en-US" sz="3600" dirty="0">
                <a:latin typeface="+mn-lt"/>
                <a:cs typeface="Arial" panose="020B0604020202020204" pitchFamily="34" charset="0"/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3705099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906906" y="3083615"/>
            <a:ext cx="3518452" cy="83488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3600" kern="0" dirty="0"/>
              <a:t>END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618910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06843B-EAFF-41F3-8A94-6DC8904D9345}"/>
              </a:ext>
            </a:extLst>
          </p:cNvPr>
          <p:cNvSpPr txBox="1"/>
          <p:nvPr/>
        </p:nvSpPr>
        <p:spPr>
          <a:xfrm>
            <a:off x="1653871" y="1590261"/>
            <a:ext cx="6503703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Why 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CyFlex.com</a:t>
            </a:r>
            <a:r>
              <a:rPr lang="en-US" dirty="0">
                <a:latin typeface="+mn-lt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“Did you Know?” </a:t>
            </a:r>
            <a:r>
              <a:rPr lang="en-US" sz="2000" dirty="0">
                <a:latin typeface="+mn-lt"/>
              </a:rPr>
              <a:t>(</a:t>
            </a:r>
            <a:r>
              <a:rPr lang="en-US" sz="2000" i="1" dirty="0">
                <a:latin typeface="+mn-lt"/>
              </a:rPr>
              <a:t>manage subscription</a:t>
            </a:r>
            <a:r>
              <a:rPr lang="en-US" sz="2000" dirty="0">
                <a:latin typeface="+mn-lt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Searchable Manuals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“Usage Help” Repository by Version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Release Information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FAQ’s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How to get help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What would you like to see on 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CyFlex.com</a:t>
            </a:r>
            <a:r>
              <a:rPr lang="en-US" dirty="0">
                <a:latin typeface="+mn-lt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Q&amp;A’s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7517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i="1" dirty="0">
                <a:solidFill>
                  <a:srgbClr val="0000FF"/>
                </a:solidFill>
              </a:rPr>
              <a:t>CyFLEX.com</a:t>
            </a:r>
            <a:r>
              <a:rPr lang="en-US" i="1" dirty="0">
                <a:solidFill>
                  <a:schemeClr val="tx1"/>
                </a:solidFill>
              </a:rPr>
              <a:t>?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3AE6434-669A-41E0-9EE7-40E89C4449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346" y="1484851"/>
            <a:ext cx="4822854" cy="306908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AED2B1F-7809-4D6E-9D54-01B079434163}"/>
              </a:ext>
            </a:extLst>
          </p:cNvPr>
          <p:cNvSpPr txBox="1"/>
          <p:nvPr/>
        </p:nvSpPr>
        <p:spPr>
          <a:xfrm>
            <a:off x="805343" y="1652630"/>
            <a:ext cx="359200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Innovation is being driven from </a:t>
            </a:r>
            <a:r>
              <a:rPr lang="en-US" sz="2000" dirty="0" err="1">
                <a:latin typeface="+mn-lt"/>
              </a:rPr>
              <a:t>CyFlex’s</a:t>
            </a:r>
            <a:r>
              <a:rPr lang="en-US" sz="2000" dirty="0">
                <a:latin typeface="+mn-lt"/>
              </a:rPr>
              <a:t> “flexibility” 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around the world.</a:t>
            </a:r>
          </a:p>
          <a:p>
            <a:endParaRPr lang="en-US" sz="2000" dirty="0">
              <a:latin typeface="+mn-lt"/>
            </a:endParaRPr>
          </a:p>
          <a:p>
            <a:r>
              <a:rPr lang="en-US" sz="2000" dirty="0">
                <a:latin typeface="+mn-lt"/>
              </a:rPr>
              <a:t>TRP Labs wanted to develop a</a:t>
            </a:r>
          </a:p>
          <a:p>
            <a:r>
              <a:rPr lang="en-US" sz="2000" dirty="0">
                <a:latin typeface="+mn-lt"/>
              </a:rPr>
              <a:t>Platform to share knowledge,</a:t>
            </a:r>
          </a:p>
          <a:p>
            <a:r>
              <a:rPr lang="en-US" sz="2000" dirty="0">
                <a:latin typeface="+mn-lt"/>
              </a:rPr>
              <a:t>ideas, and “at your fingertips” 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support.</a:t>
            </a:r>
            <a:br>
              <a:rPr lang="en-US" sz="2000" dirty="0">
                <a:latin typeface="+mn-lt"/>
              </a:rPr>
            </a:br>
            <a:endParaRPr lang="en-US" sz="2000" dirty="0">
              <a:latin typeface="+mn-lt"/>
            </a:endParaRPr>
          </a:p>
          <a:p>
            <a:r>
              <a:rPr lang="en-US" sz="2000" dirty="0">
                <a:latin typeface="+mn-lt"/>
              </a:rPr>
              <a:t>We hope you will share your great ideas with users across the globe!</a:t>
            </a:r>
          </a:p>
          <a:p>
            <a:endParaRPr lang="en-US" sz="2000" dirty="0">
              <a:latin typeface="+mn-lt"/>
            </a:endParaRPr>
          </a:p>
          <a:p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63052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DiD</a:t>
            </a:r>
            <a:r>
              <a:rPr lang="en-US" dirty="0"/>
              <a:t> YOU KNOW</a:t>
            </a:r>
            <a:r>
              <a:rPr lang="en-US" i="1" dirty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ED2B1F-7809-4D6E-9D54-01B079434163}"/>
              </a:ext>
            </a:extLst>
          </p:cNvPr>
          <p:cNvSpPr txBox="1"/>
          <p:nvPr/>
        </p:nvSpPr>
        <p:spPr>
          <a:xfrm>
            <a:off x="855677" y="1493239"/>
            <a:ext cx="359200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Regularly, TRP Labs sends an email to subscribers that we call “Did You Know?”.</a:t>
            </a:r>
          </a:p>
          <a:p>
            <a:endParaRPr lang="en-US" sz="2000" dirty="0">
              <a:latin typeface="+mn-lt"/>
            </a:endParaRPr>
          </a:p>
          <a:p>
            <a:r>
              <a:rPr lang="en-US" sz="2000" dirty="0">
                <a:latin typeface="+mn-lt"/>
              </a:rPr>
              <a:t>On </a:t>
            </a:r>
            <a:r>
              <a:rPr lang="en-US" sz="2000" i="1" dirty="0">
                <a:solidFill>
                  <a:srgbClr val="0000FF"/>
                </a:solidFill>
                <a:latin typeface="+mn-lt"/>
              </a:rPr>
              <a:t>CyFlex.com</a:t>
            </a:r>
            <a:r>
              <a:rPr lang="en-US" sz="2000" dirty="0">
                <a:latin typeface="+mn-lt"/>
              </a:rPr>
              <a:t>, you can search for previous “Did You Know?” topics and manage your subscription.</a:t>
            </a:r>
          </a:p>
          <a:p>
            <a:endParaRPr lang="en-US" sz="2000" dirty="0">
              <a:latin typeface="+mn-lt"/>
            </a:endParaRPr>
          </a:p>
          <a:p>
            <a:r>
              <a:rPr lang="en-US" sz="2000" dirty="0">
                <a:latin typeface="+mn-lt"/>
              </a:rPr>
              <a:t>If there is a specific topic you’d like shared, please contact TRP Labs Software Process Manager:  Jen Schuck</a:t>
            </a:r>
          </a:p>
          <a:p>
            <a:r>
              <a:rPr lang="en-US" sz="2000" dirty="0">
                <a:solidFill>
                  <a:srgbClr val="0000FF"/>
                </a:solidFill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Jennifer.Schuck@trplabs.com</a:t>
            </a:r>
            <a:r>
              <a:rPr lang="en-US" sz="2000" dirty="0">
                <a:solidFill>
                  <a:srgbClr val="0000FF"/>
                </a:solidFill>
                <a:latin typeface="+mn-lt"/>
              </a:rPr>
              <a:t> </a:t>
            </a:r>
          </a:p>
          <a:p>
            <a:endParaRPr lang="en-US" sz="2000" dirty="0">
              <a:latin typeface="+mn-lt"/>
            </a:endParaRPr>
          </a:p>
          <a:p>
            <a:endParaRPr lang="en-US" sz="2000" dirty="0">
              <a:latin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62BD04-3C05-47BF-9A37-5FCCACCD8A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253" y="1350628"/>
            <a:ext cx="4323539" cy="30116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46616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SEARCHABLE MANUALS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ED2B1F-7809-4D6E-9D54-01B079434163}"/>
              </a:ext>
            </a:extLst>
          </p:cNvPr>
          <p:cNvSpPr txBox="1"/>
          <p:nvPr/>
        </p:nvSpPr>
        <p:spPr>
          <a:xfrm>
            <a:off x="973123" y="1462633"/>
            <a:ext cx="359200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CyFlex.com has the latest and greatest </a:t>
            </a:r>
            <a:r>
              <a:rPr lang="en-US" sz="2000" dirty="0" err="1">
                <a:latin typeface="+mn-lt"/>
              </a:rPr>
              <a:t>CyFlex</a:t>
            </a:r>
            <a:r>
              <a:rPr lang="en-US" sz="2000" dirty="0">
                <a:latin typeface="+mn-lt"/>
              </a:rPr>
              <a:t> Manuals in PDF form.</a:t>
            </a:r>
          </a:p>
          <a:p>
            <a:endParaRPr lang="en-US" sz="2000" dirty="0">
              <a:latin typeface="+mn-lt"/>
            </a:endParaRPr>
          </a:p>
          <a:p>
            <a:r>
              <a:rPr lang="en-US" sz="2000" dirty="0">
                <a:latin typeface="+mn-lt"/>
              </a:rPr>
              <a:t>The manuals are full-text search and organized by Chapters:</a:t>
            </a:r>
          </a:p>
          <a:p>
            <a:endParaRPr lang="en-US" sz="2000" dirty="0">
              <a:latin typeface="+mn-lt"/>
            </a:endParaRPr>
          </a:p>
          <a:p>
            <a:r>
              <a:rPr lang="en-US" sz="2000" dirty="0">
                <a:solidFill>
                  <a:srgbClr val="0000FF"/>
                </a:solidFill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http://cyflex.com/cyflex-manuals/</a:t>
            </a:r>
            <a:r>
              <a:rPr lang="en-US" sz="2000" dirty="0">
                <a:solidFill>
                  <a:srgbClr val="0000FF"/>
                </a:solidFill>
                <a:latin typeface="+mn-lt"/>
              </a:rPr>
              <a:t> </a:t>
            </a:r>
          </a:p>
          <a:p>
            <a:endParaRPr lang="en-US" sz="2000" dirty="0">
              <a:latin typeface="+mn-lt"/>
            </a:endParaRPr>
          </a:p>
          <a:p>
            <a:endParaRPr lang="en-US" sz="2000" dirty="0">
              <a:latin typeface="+mn-lt"/>
            </a:endParaRPr>
          </a:p>
          <a:p>
            <a:endParaRPr lang="en-US" sz="2000" dirty="0">
              <a:latin typeface="+mn-lt"/>
            </a:endParaRPr>
          </a:p>
          <a:p>
            <a:endParaRPr lang="en-US" sz="2000" dirty="0">
              <a:latin typeface="+mn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D4371D-5880-4027-95C5-3F698B2C2A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96125" y="1206705"/>
            <a:ext cx="2827090" cy="49130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65272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“Usage Help” Repository by Version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ED2B1F-7809-4D6E-9D54-01B079434163}"/>
              </a:ext>
            </a:extLst>
          </p:cNvPr>
          <p:cNvSpPr txBox="1"/>
          <p:nvPr/>
        </p:nvSpPr>
        <p:spPr>
          <a:xfrm>
            <a:off x="1299972" y="1429076"/>
            <a:ext cx="764895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+mn-lt"/>
              </a:rPr>
              <a:t>CyFlex.com</a:t>
            </a:r>
            <a:r>
              <a:rPr lang="en-US" sz="1800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1800" dirty="0">
                <a:latin typeface="+mn-lt"/>
              </a:rPr>
              <a:t>has each of the over 700 user commands documented with usage examples.</a:t>
            </a:r>
          </a:p>
          <a:p>
            <a:endParaRPr lang="en-US" sz="1800" dirty="0">
              <a:latin typeface="+mn-lt"/>
            </a:endParaRPr>
          </a:p>
          <a:p>
            <a:r>
              <a:rPr lang="en-US" sz="1800" dirty="0">
                <a:latin typeface="+mn-lt"/>
              </a:rPr>
              <a:t>These are full-text searchable and version controlled!</a:t>
            </a:r>
          </a:p>
          <a:p>
            <a:endParaRPr lang="en-US" sz="2000" dirty="0">
              <a:latin typeface="+mn-lt"/>
            </a:endParaRPr>
          </a:p>
          <a:p>
            <a:endParaRPr lang="en-US" sz="2000" dirty="0">
              <a:latin typeface="+mn-lt"/>
            </a:endParaRPr>
          </a:p>
          <a:p>
            <a:endParaRPr lang="en-US" sz="2000" dirty="0">
              <a:latin typeface="+mn-lt"/>
            </a:endParaRPr>
          </a:p>
          <a:p>
            <a:endParaRPr lang="en-US" sz="2000" dirty="0">
              <a:latin typeface="+mn-lt"/>
            </a:endParaRPr>
          </a:p>
          <a:p>
            <a:endParaRPr lang="en-US" sz="2000" dirty="0">
              <a:latin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BE6DC7-2ADA-4FFD-A156-62B8512FED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408" y="2751109"/>
            <a:ext cx="3619599" cy="33925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A54C098-0860-480B-96DD-1C64A3B2B2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2361" y="2764622"/>
            <a:ext cx="3719684" cy="3594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173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Release Information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ED2B1F-7809-4D6E-9D54-01B079434163}"/>
              </a:ext>
            </a:extLst>
          </p:cNvPr>
          <p:cNvSpPr txBox="1"/>
          <p:nvPr/>
        </p:nvSpPr>
        <p:spPr>
          <a:xfrm>
            <a:off x="1291583" y="1271324"/>
            <a:ext cx="7648955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Everything you need to know when 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TRP Labs</a:t>
            </a:r>
            <a:r>
              <a:rPr lang="en-US" dirty="0">
                <a:latin typeface="+mn-lt"/>
              </a:rPr>
              <a:t> announces a new 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CyFlex</a:t>
            </a:r>
            <a:r>
              <a:rPr lang="en-US" dirty="0">
                <a:latin typeface="+mn-lt"/>
              </a:rPr>
              <a:t> release</a:t>
            </a:r>
          </a:p>
          <a:p>
            <a:endParaRPr lang="en-US" dirty="0">
              <a:latin typeface="+mn-lt"/>
            </a:endParaRPr>
          </a:p>
          <a:p>
            <a:endParaRPr lang="en-US" sz="1800" dirty="0">
              <a:latin typeface="+mn-lt"/>
            </a:endParaRPr>
          </a:p>
          <a:p>
            <a:endParaRPr lang="en-US" sz="2000" dirty="0">
              <a:latin typeface="+mn-lt"/>
            </a:endParaRPr>
          </a:p>
          <a:p>
            <a:endParaRPr lang="en-US" sz="2000" dirty="0">
              <a:latin typeface="+mn-lt"/>
            </a:endParaRPr>
          </a:p>
          <a:p>
            <a:endParaRPr lang="en-US" sz="2000" dirty="0">
              <a:latin typeface="+mn-lt"/>
            </a:endParaRPr>
          </a:p>
          <a:p>
            <a:endParaRPr lang="en-US" sz="2000" dirty="0">
              <a:latin typeface="+mn-lt"/>
            </a:endParaRPr>
          </a:p>
          <a:p>
            <a:endParaRPr lang="en-US" sz="2000" dirty="0">
              <a:latin typeface="+mn-lt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7CFEC7B-C65B-4387-9FD4-C6B04B904797}"/>
              </a:ext>
            </a:extLst>
          </p:cNvPr>
          <p:cNvCxnSpPr/>
          <p:nvPr/>
        </p:nvCxnSpPr>
        <p:spPr bwMode="auto">
          <a:xfrm>
            <a:off x="1383862" y="2197916"/>
            <a:ext cx="727357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141D7C1D-C393-49BD-ABE0-C44D6CFC07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7881" y="2634143"/>
            <a:ext cx="3598902" cy="334842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3D9FF6D-2B02-4718-8950-09BEC534E825}"/>
              </a:ext>
            </a:extLst>
          </p:cNvPr>
          <p:cNvSpPr txBox="1"/>
          <p:nvPr/>
        </p:nvSpPr>
        <p:spPr>
          <a:xfrm>
            <a:off x="1291583" y="2662844"/>
            <a:ext cx="346497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Search for previous releases</a:t>
            </a:r>
            <a:br>
              <a:rPr lang="en-US" sz="2000" dirty="0">
                <a:latin typeface="+mn-lt"/>
              </a:rPr>
            </a:br>
            <a:endParaRPr lang="en-US" sz="20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Find all related JIRA issues in release</a:t>
            </a:r>
            <a:br>
              <a:rPr lang="en-US" sz="2000" dirty="0">
                <a:latin typeface="+mn-lt"/>
              </a:rPr>
            </a:br>
            <a:endParaRPr lang="en-US" sz="20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Find out about new features and/or bug fixes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03895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HELP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15C1B3-B93D-42F9-849F-7464165C34AC}"/>
              </a:ext>
            </a:extLst>
          </p:cNvPr>
          <p:cNvSpPr/>
          <p:nvPr/>
        </p:nvSpPr>
        <p:spPr>
          <a:xfrm>
            <a:off x="2057400" y="1535634"/>
            <a:ext cx="6952725" cy="313932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US" sz="1800" b="1" u="sng" dirty="0">
                <a:solidFill>
                  <a:srgbClr val="0000FF"/>
                </a:solidFill>
                <a:latin typeface="+mn-lt"/>
              </a:rPr>
              <a:t>TRP Labs IS HERE TO HELP</a:t>
            </a:r>
          </a:p>
          <a:p>
            <a:endParaRPr lang="en-US" sz="1800" b="1" dirty="0">
              <a:solidFill>
                <a:srgbClr val="444444"/>
              </a:solidFill>
              <a:latin typeface="+mn-lt"/>
            </a:endParaRPr>
          </a:p>
          <a:p>
            <a:r>
              <a:rPr lang="en-US" sz="1800" b="1" dirty="0">
                <a:solidFill>
                  <a:srgbClr val="444444"/>
                </a:solidFill>
                <a:latin typeface="+mn-lt"/>
              </a:rPr>
              <a:t>TRP Labs Assistance Methods</a:t>
            </a:r>
          </a:p>
          <a:p>
            <a:endParaRPr lang="en-US" sz="1800" dirty="0">
              <a:solidFill>
                <a:srgbClr val="555555"/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555555"/>
                </a:solidFill>
                <a:latin typeface="+mn-lt"/>
              </a:rPr>
              <a:t>Via JIRA Issue System: </a:t>
            </a:r>
            <a:r>
              <a:rPr lang="en-US" sz="1800" dirty="0">
                <a:solidFill>
                  <a:srgbClr val="0000FF"/>
                </a:solidFill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https://max.cybermetrix.com/jira</a:t>
            </a:r>
            <a:br>
              <a:rPr lang="en-US" sz="1800" dirty="0">
                <a:solidFill>
                  <a:srgbClr val="555555"/>
                </a:solidFill>
                <a:latin typeface="+mn-lt"/>
              </a:rPr>
            </a:br>
            <a:r>
              <a:rPr lang="en-US" sz="1800" i="1" dirty="0">
                <a:solidFill>
                  <a:srgbClr val="555555"/>
                </a:solidFill>
                <a:latin typeface="+mn-lt"/>
              </a:rPr>
              <a:t>(if you do not have a JIRA ID, contact Jennifer Schuck at </a:t>
            </a:r>
            <a:r>
              <a:rPr lang="en-US" sz="1800" i="1" dirty="0">
                <a:solidFill>
                  <a:srgbClr val="0000FF"/>
                </a:solidFill>
                <a:latin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Jennifer.schuck@trplabs.com</a:t>
            </a:r>
            <a:r>
              <a:rPr lang="en-US" sz="1800" i="1" dirty="0">
                <a:solidFill>
                  <a:srgbClr val="555555"/>
                </a:solidFill>
                <a:latin typeface="+mn-lt"/>
              </a:rPr>
              <a:t>)</a:t>
            </a:r>
          </a:p>
          <a:p>
            <a:endParaRPr lang="en-US" sz="1800" dirty="0">
              <a:solidFill>
                <a:srgbClr val="555555"/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555555"/>
                </a:solidFill>
                <a:latin typeface="+mn-lt"/>
              </a:rPr>
              <a:t>Via Email: </a:t>
            </a:r>
            <a:r>
              <a:rPr lang="en-US" sz="1800" dirty="0">
                <a:solidFill>
                  <a:srgbClr val="0000FF"/>
                </a:solidFill>
                <a:latin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cyflex.support@trplabs.com</a:t>
            </a:r>
            <a:endParaRPr lang="en-US" sz="1800" dirty="0">
              <a:solidFill>
                <a:srgbClr val="0000FF"/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555555"/>
                </a:solidFill>
                <a:latin typeface="+mn-lt"/>
              </a:rPr>
              <a:t>Via Phone: +1 812 378 5903 – “</a:t>
            </a:r>
            <a:r>
              <a:rPr lang="en-US" sz="1800" dirty="0" err="1">
                <a:solidFill>
                  <a:srgbClr val="555555"/>
                </a:solidFill>
                <a:latin typeface="+mn-lt"/>
              </a:rPr>
              <a:t>CyFlex</a:t>
            </a:r>
            <a:r>
              <a:rPr lang="en-US" sz="1800" dirty="0">
                <a:solidFill>
                  <a:srgbClr val="555555"/>
                </a:solidFill>
                <a:latin typeface="+mn-lt"/>
              </a:rPr>
              <a:t> Support”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555555"/>
                </a:solidFill>
                <a:latin typeface="+mn-lt"/>
              </a:rPr>
              <a:t>Via After-Hours Hotline:  +1 248 242 7231</a:t>
            </a:r>
            <a:endParaRPr lang="en-US" sz="1800" b="0" i="0" dirty="0">
              <a:solidFill>
                <a:srgbClr val="555555"/>
              </a:solidFill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8118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INPUT </a:t>
            </a:r>
            <a:r>
              <a:rPr lang="en-US" dirty="0" err="1"/>
              <a:t>REQUEStED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15C1B3-B93D-42F9-849F-7464165C34AC}"/>
              </a:ext>
            </a:extLst>
          </p:cNvPr>
          <p:cNvSpPr/>
          <p:nvPr/>
        </p:nvSpPr>
        <p:spPr>
          <a:xfrm>
            <a:off x="1520504" y="1846027"/>
            <a:ext cx="6952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+mn-lt"/>
              </a:rPr>
              <a:t>We want to hear your ideas!</a:t>
            </a:r>
          </a:p>
          <a:p>
            <a:endParaRPr lang="en-US" sz="1800" i="0" dirty="0">
              <a:effectLst/>
              <a:latin typeface="+mn-lt"/>
            </a:endParaRPr>
          </a:p>
          <a:p>
            <a:r>
              <a:rPr lang="en-US" sz="1800" dirty="0">
                <a:latin typeface="+mn-lt"/>
              </a:rPr>
              <a:t>How can we continue to develop CyFlex.com for your benefit?</a:t>
            </a:r>
          </a:p>
          <a:p>
            <a:endParaRPr lang="en-US" sz="1800" i="0" dirty="0">
              <a:effectLst/>
              <a:latin typeface="+mn-lt"/>
            </a:endParaRPr>
          </a:p>
          <a:p>
            <a:endParaRPr lang="en-US" sz="1800" i="0" dirty="0">
              <a:effectLst/>
              <a:latin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B478E3-0C8F-4179-9805-E131C5BB4FD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290481" y="3281463"/>
            <a:ext cx="2766449" cy="290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71682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GS">
      <a:dk1>
        <a:sysClr val="windowText" lastClr="000000"/>
      </a:dk1>
      <a:lt1>
        <a:sysClr val="window" lastClr="FFFFFF"/>
      </a:lt1>
      <a:dk2>
        <a:srgbClr val="000000"/>
      </a:dk2>
      <a:lt2>
        <a:srgbClr val="EEECE1"/>
      </a:lt2>
      <a:accent1>
        <a:srgbClr val="363636"/>
      </a:accent1>
      <a:accent2>
        <a:srgbClr val="848685"/>
      </a:accent2>
      <a:accent3>
        <a:srgbClr val="FF6600"/>
      </a:accent3>
      <a:accent4>
        <a:srgbClr val="BCBCBC"/>
      </a:accent4>
      <a:accent5>
        <a:srgbClr val="FF9900"/>
      </a:accent5>
      <a:accent6>
        <a:srgbClr val="FF0000"/>
      </a:accent6>
      <a:hlink>
        <a:srgbClr val="FF6600"/>
      </a:hlink>
      <a:folHlink>
        <a:srgbClr val="363636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B64BB09F-ADD9-4180-822A-CABE34186A04}" vid="{44E7C5DC-7C45-4FA1-851A-F3D1C5F68C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0BF7C3FD6B2D4297C22662694E51C9" ma:contentTypeVersion="4" ma:contentTypeDescription="Create a new document." ma:contentTypeScope="" ma:versionID="80fc21583069edb63bb5f4996d5611ee">
  <xsd:schema xmlns:xsd="http://www.w3.org/2001/XMLSchema" xmlns:xs="http://www.w3.org/2001/XMLSchema" xmlns:p="http://schemas.microsoft.com/office/2006/metadata/properties" xmlns:ns2="8fe22f38-1a6a-489b-98b2-10d39f0fc428" xmlns:ns3="12bf23e7-0027-43e8-96f0-e45c853d3991" targetNamespace="http://schemas.microsoft.com/office/2006/metadata/properties" ma:root="true" ma:fieldsID="27174e27245b682f8cece2e105b41b67" ns2:_="" ns3:_="">
    <xsd:import namespace="8fe22f38-1a6a-489b-98b2-10d39f0fc428"/>
    <xsd:import namespace="12bf23e7-0027-43e8-96f0-e45c853d39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e22f38-1a6a-489b-98b2-10d39f0fc4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bf23e7-0027-43e8-96f0-e45c853d399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AE62D0-7C42-4366-8118-14028130DD2B}">
  <ds:schemaRefs>
    <ds:schemaRef ds:uri="http://schemas.microsoft.com/office/2006/documentManagement/types"/>
    <ds:schemaRef ds:uri="http://purl.org/dc/terms/"/>
    <ds:schemaRef ds:uri="8fe22f38-1a6a-489b-98b2-10d39f0fc428"/>
    <ds:schemaRef ds:uri="12bf23e7-0027-43e8-96f0-e45c853d3991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54EB7EF-7751-40CF-B4F7-1E771F5F42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e22f38-1a6a-489b-98b2-10d39f0fc428"/>
    <ds:schemaRef ds:uri="12bf23e7-0027-43e8-96f0-e45c853d39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F3A2A1B-1B65-49D0-BD55-72790EC2FA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444</Words>
  <Application>Microsoft Office PowerPoint</Application>
  <PresentationFormat>A4 Paper (210x297 mm)</PresentationFormat>
  <Paragraphs>86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Narrow</vt:lpstr>
      <vt:lpstr>Calibri</vt:lpstr>
      <vt:lpstr>Times New Roman</vt:lpstr>
      <vt:lpstr>Wingdings</vt:lpstr>
      <vt:lpstr>Default Theme</vt:lpstr>
      <vt:lpstr>CYFLEX.COM A collaborative portal for user information sharing</vt:lpstr>
      <vt:lpstr>AGENDA</vt:lpstr>
      <vt:lpstr>WHY CyFLEX.com?</vt:lpstr>
      <vt:lpstr>DiD YOU KNOW?</vt:lpstr>
      <vt:lpstr>SEARCHABLE MANUALS</vt:lpstr>
      <vt:lpstr>“Usage Help” Repository by Version</vt:lpstr>
      <vt:lpstr>Release Information</vt:lpstr>
      <vt:lpstr>HOW TO GET HELP</vt:lpstr>
      <vt:lpstr>YOUR INPUT REQUEStED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Columbus 2018 Business Review</dc:title>
  <dc:creator/>
  <cp:lastModifiedBy/>
  <cp:revision>29</cp:revision>
  <dcterms:modified xsi:type="dcterms:W3CDTF">2024-01-23T18:16:42Z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0x010100CA0BF7C3FD6B2D4297C22662694E51C9</vt:lpwstr>
  </property>
  <property fmtid="{D5CDD505-2E9C-101B-9397-08002B2CF9AE}" pid="3" name="AuthorIds_UIVersion_1024">
    <vt:lpwstr>1187</vt:lpwstr>
  </property>
</Properties>
</file>