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96" r:id="rId4"/>
  </p:sldMasterIdLst>
  <p:notesMasterIdLst>
    <p:notesMasterId r:id="rId24"/>
  </p:notesMasterIdLst>
  <p:handoutMasterIdLst>
    <p:handoutMasterId r:id="rId25"/>
  </p:handoutMasterIdLst>
  <p:sldIdLst>
    <p:sldId id="578" r:id="rId5"/>
    <p:sldId id="525" r:id="rId6"/>
    <p:sldId id="579" r:id="rId7"/>
    <p:sldId id="528" r:id="rId8"/>
    <p:sldId id="580" r:id="rId9"/>
    <p:sldId id="582" r:id="rId10"/>
    <p:sldId id="594" r:id="rId11"/>
    <p:sldId id="581" r:id="rId12"/>
    <p:sldId id="583" r:id="rId13"/>
    <p:sldId id="593" r:id="rId14"/>
    <p:sldId id="585" r:id="rId15"/>
    <p:sldId id="584" r:id="rId16"/>
    <p:sldId id="588" r:id="rId17"/>
    <p:sldId id="590" r:id="rId18"/>
    <p:sldId id="586" r:id="rId19"/>
    <p:sldId id="591" r:id="rId20"/>
    <p:sldId id="595" r:id="rId21"/>
    <p:sldId id="596" r:id="rId22"/>
    <p:sldId id="587" r:id="rId23"/>
  </p:sldIdLst>
  <p:sldSz cx="9906000" cy="6858000" type="A4"/>
  <p:notesSz cx="6985000" cy="92837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062">
          <p15:clr>
            <a:srgbClr val="A4A3A4"/>
          </p15:clr>
        </p15:guide>
        <p15:guide id="2" orient="horz" pos="2024">
          <p15:clr>
            <a:srgbClr val="A4A3A4"/>
          </p15:clr>
        </p15:guide>
        <p15:guide id="3" orient="horz" pos="1339">
          <p15:clr>
            <a:srgbClr val="A4A3A4"/>
          </p15:clr>
        </p15:guide>
        <p15:guide id="4" orient="horz" pos="2175">
          <p15:clr>
            <a:srgbClr val="A4A3A4"/>
          </p15:clr>
        </p15:guide>
        <p15:guide id="5" orient="horz" pos="3999">
          <p15:clr>
            <a:srgbClr val="A4A3A4"/>
          </p15:clr>
        </p15:guide>
        <p15:guide id="6" pos="332">
          <p15:clr>
            <a:srgbClr val="A4A3A4"/>
          </p15:clr>
        </p15:guide>
        <p15:guide id="7" pos="5819">
          <p15:clr>
            <a:srgbClr val="A4A3A4"/>
          </p15:clr>
        </p15:guide>
        <p15:guide id="8" pos="3122">
          <p15:clr>
            <a:srgbClr val="A4A3A4"/>
          </p15:clr>
        </p15:guide>
        <p15:guide id="9" pos="130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BA19E0-92DF-4F1A-56CC-46B1F97A0A6B}" v="26" dt="2019-06-05T13:56:29.980"/>
    <p1510:client id="{84388DFA-D37C-E9D3-A1DF-7C3227BBCFE3}" v="1" dt="2019-06-05T13:25:18.329"/>
    <p1510:client id="{ECB4D980-229D-6AB4-9DF5-F6F3D1C8BDF1}" v="23" dt="2019-06-04T16:37:42.0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822" y="72"/>
      </p:cViewPr>
      <p:guideLst>
        <p:guide orient="horz" pos="1062"/>
        <p:guide orient="horz" pos="2024"/>
        <p:guide orient="horz" pos="1339"/>
        <p:guide orient="horz" pos="2175"/>
        <p:guide orient="horz" pos="3999"/>
        <p:guide pos="332"/>
        <p:guide pos="5819"/>
        <p:guide pos="3122"/>
        <p:guide pos="13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7595" cy="46463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55776" y="0"/>
            <a:ext cx="3027595" cy="464631"/>
          </a:xfrm>
          <a:prstGeom prst="rect">
            <a:avLst/>
          </a:prstGeom>
        </p:spPr>
        <p:txBody>
          <a:bodyPr vert="horz" lIns="91440" tIns="45720" rIns="91440" bIns="45720" rtlCol="0"/>
          <a:lstStyle>
            <a:lvl1pPr algn="r">
              <a:defRPr sz="1200"/>
            </a:lvl1pPr>
          </a:lstStyle>
          <a:p>
            <a:fld id="{7B46D56A-88AE-4B5D-8CF3-C130C24EB64A}" type="datetimeFigureOut">
              <a:rPr lang="en-GB" smtClean="0"/>
              <a:pPr/>
              <a:t>23/01/2024</a:t>
            </a:fld>
            <a:endParaRPr lang="en-GB"/>
          </a:p>
        </p:txBody>
      </p:sp>
      <p:sp>
        <p:nvSpPr>
          <p:cNvPr id="4" name="Footer Placeholder 3"/>
          <p:cNvSpPr>
            <a:spLocks noGrp="1"/>
          </p:cNvSpPr>
          <p:nvPr>
            <p:ph type="ftr" sz="quarter" idx="2"/>
          </p:nvPr>
        </p:nvSpPr>
        <p:spPr>
          <a:xfrm>
            <a:off x="1" y="8817585"/>
            <a:ext cx="3027595" cy="46463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55776" y="8817585"/>
            <a:ext cx="3027595" cy="464631"/>
          </a:xfrm>
          <a:prstGeom prst="rect">
            <a:avLst/>
          </a:prstGeom>
        </p:spPr>
        <p:txBody>
          <a:bodyPr vert="horz" lIns="91440" tIns="45720" rIns="91440" bIns="45720" rtlCol="0" anchor="b"/>
          <a:lstStyle>
            <a:lvl1pPr algn="r">
              <a:defRPr sz="1200"/>
            </a:lvl1pPr>
          </a:lstStyle>
          <a:p>
            <a:fld id="{10DD1E91-32BC-484F-A996-4BACE28B41B9}" type="slidenum">
              <a:rPr lang="en-GB" smtClean="0"/>
              <a:pPr/>
              <a:t>‹#›</a:t>
            </a:fld>
            <a:endParaRPr lang="en-GB"/>
          </a:p>
        </p:txBody>
      </p:sp>
    </p:spTree>
    <p:extLst>
      <p:ext uri="{BB962C8B-B14F-4D97-AF65-F5344CB8AC3E}">
        <p14:creationId xmlns:p14="http://schemas.microsoft.com/office/powerpoint/2010/main" val="226362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27595" cy="46463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5776" y="1"/>
            <a:ext cx="3027595" cy="464631"/>
          </a:xfrm>
          <a:prstGeom prst="rect">
            <a:avLst/>
          </a:prstGeom>
        </p:spPr>
        <p:txBody>
          <a:bodyPr vert="horz" lIns="91440" tIns="45720" rIns="91440" bIns="45720" rtlCol="0"/>
          <a:lstStyle>
            <a:lvl1pPr algn="r">
              <a:defRPr sz="1200"/>
            </a:lvl1pPr>
          </a:lstStyle>
          <a:p>
            <a:fld id="{CEA4D50E-17AC-412B-818F-86F3587B4965}" type="datetimeFigureOut">
              <a:rPr lang="en-US" smtClean="0"/>
              <a:pPr/>
              <a:t>1/23/2024</a:t>
            </a:fld>
            <a:endParaRPr lang="en-US"/>
          </a:p>
        </p:txBody>
      </p:sp>
      <p:sp>
        <p:nvSpPr>
          <p:cNvPr id="4" name="Slide Image Placeholder 3"/>
          <p:cNvSpPr>
            <a:spLocks noGrp="1" noRot="1" noChangeAspect="1"/>
          </p:cNvSpPr>
          <p:nvPr>
            <p:ph type="sldImg" idx="2"/>
          </p:nvPr>
        </p:nvSpPr>
        <p:spPr>
          <a:xfrm>
            <a:off x="977900" y="696913"/>
            <a:ext cx="5029200" cy="34813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176" y="4410280"/>
            <a:ext cx="5588652" cy="41772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17585"/>
            <a:ext cx="3027595" cy="46463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5776" y="8817585"/>
            <a:ext cx="3027595" cy="464631"/>
          </a:xfrm>
          <a:prstGeom prst="rect">
            <a:avLst/>
          </a:prstGeom>
        </p:spPr>
        <p:txBody>
          <a:bodyPr vert="horz" lIns="91440" tIns="45720" rIns="91440" bIns="45720" rtlCol="0" anchor="b"/>
          <a:lstStyle>
            <a:lvl1pPr algn="r">
              <a:defRPr sz="1200"/>
            </a:lvl1pPr>
          </a:lstStyle>
          <a:p>
            <a:fld id="{89FDD54F-FB7A-4675-9520-8DC382D669AF}" type="slidenum">
              <a:rPr lang="en-US" smtClean="0"/>
              <a:pPr/>
              <a:t>‹#›</a:t>
            </a:fld>
            <a:endParaRPr lang="en-US"/>
          </a:p>
        </p:txBody>
      </p:sp>
    </p:spTree>
    <p:extLst>
      <p:ext uri="{BB962C8B-B14F-4D97-AF65-F5344CB8AC3E}">
        <p14:creationId xmlns:p14="http://schemas.microsoft.com/office/powerpoint/2010/main" val="1682918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50914" name="Picture 2"/>
          <p:cNvPicPr>
            <a:picLocks noChangeAspect="1" noChangeArrowheads="1"/>
          </p:cNvPicPr>
          <p:nvPr/>
        </p:nvPicPr>
        <p:blipFill>
          <a:blip r:embed="rId2" cstate="print"/>
          <a:srcRect/>
          <a:stretch>
            <a:fillRect/>
          </a:stretch>
        </p:blipFill>
        <p:spPr bwMode="auto">
          <a:xfrm>
            <a:off x="0" y="0"/>
            <a:ext cx="9907588" cy="6859588"/>
          </a:xfrm>
          <a:prstGeom prst="rect">
            <a:avLst/>
          </a:prstGeom>
          <a:noFill/>
        </p:spPr>
      </p:pic>
      <p:sp>
        <p:nvSpPr>
          <p:cNvPr id="550915" name="Rectangle 3"/>
          <p:cNvSpPr>
            <a:spLocks noGrp="1" noChangeArrowheads="1"/>
          </p:cNvSpPr>
          <p:nvPr>
            <p:ph type="ctrTitle"/>
          </p:nvPr>
        </p:nvSpPr>
        <p:spPr>
          <a:xfrm>
            <a:off x="1981200" y="2438400"/>
            <a:ext cx="7099300" cy="1143000"/>
          </a:xfrm>
        </p:spPr>
        <p:txBody>
          <a:bodyPr/>
          <a:lstStyle>
            <a:lvl1pPr>
              <a:defRPr sz="4000">
                <a:latin typeface="Arial Narrow" pitchFamily="34" charset="0"/>
              </a:defRPr>
            </a:lvl1pPr>
          </a:lstStyle>
          <a:p>
            <a:r>
              <a:rPr lang="en-US"/>
              <a:t>Click to edit Master title style</a:t>
            </a:r>
            <a:endParaRPr lang="en-GB"/>
          </a:p>
        </p:txBody>
      </p:sp>
      <p:sp>
        <p:nvSpPr>
          <p:cNvPr id="550916" name="Rectangle 4"/>
          <p:cNvSpPr>
            <a:spLocks noGrp="1" noChangeArrowheads="1"/>
          </p:cNvSpPr>
          <p:nvPr>
            <p:ph type="subTitle" idx="1"/>
          </p:nvPr>
        </p:nvSpPr>
        <p:spPr>
          <a:xfrm>
            <a:off x="1981200" y="3733800"/>
            <a:ext cx="7086600" cy="1752600"/>
          </a:xfrm>
        </p:spPr>
        <p:txBody>
          <a:bodyPr/>
          <a:lstStyle>
            <a:lvl1pPr marL="0" indent="0">
              <a:buFont typeface="Wingdings" pitchFamily="2" charset="2"/>
              <a:buNone/>
              <a:defRPr sz="1800"/>
            </a:lvl1pPr>
          </a:lstStyle>
          <a:p>
            <a:r>
              <a:rPr lang="en-US"/>
              <a:t>Click to edit Master subtitle style</a:t>
            </a:r>
            <a:endParaRPr lang="en-GB"/>
          </a:p>
        </p:txBody>
      </p:sp>
      <p:sp>
        <p:nvSpPr>
          <p:cNvPr id="4" name="Rectangle 3">
            <a:extLst>
              <a:ext uri="{FF2B5EF4-FFF2-40B4-BE49-F238E27FC236}">
                <a16:creationId xmlns:a16="http://schemas.microsoft.com/office/drawing/2014/main" id="{68FC0D5B-2F99-B572-C8A9-8724C6CE3EAD}"/>
              </a:ext>
            </a:extLst>
          </p:cNvPr>
          <p:cNvSpPr/>
          <p:nvPr userDrawn="1"/>
        </p:nvSpPr>
        <p:spPr bwMode="auto">
          <a:xfrm>
            <a:off x="4848225" y="5807234"/>
            <a:ext cx="4886325" cy="90789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pic>
        <p:nvPicPr>
          <p:cNvPr id="3" name="Picture 2" descr="A blue and black logo&#10;&#10;Description automatically generated">
            <a:extLst>
              <a:ext uri="{FF2B5EF4-FFF2-40B4-BE49-F238E27FC236}">
                <a16:creationId xmlns:a16="http://schemas.microsoft.com/office/drawing/2014/main" id="{15BD7058-A043-CE7B-062F-A76CB0E0991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71638" y="5807234"/>
            <a:ext cx="2077516" cy="73152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57400" y="335902"/>
            <a:ext cx="7162800" cy="634482"/>
          </a:xfrm>
        </p:spPr>
        <p:txBody>
          <a:bodyPr/>
          <a:lstStyle>
            <a:lvl1pPr>
              <a:defRPr sz="2800" cap="all" baseline="0">
                <a:latin typeface="Arial Narrow" pitchFamily="34" charset="0"/>
              </a:defRPr>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B52E1CD5-C3EE-F7F0-1F33-27D610E46A86}"/>
              </a:ext>
            </a:extLst>
          </p:cNvPr>
          <p:cNvSpPr/>
          <p:nvPr userDrawn="1"/>
        </p:nvSpPr>
        <p:spPr bwMode="auto">
          <a:xfrm>
            <a:off x="178019" y="238125"/>
            <a:ext cx="1879381" cy="88582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pic>
        <p:nvPicPr>
          <p:cNvPr id="5" name="Picture 4" descr="A blue and black logo&#10;&#10;Description automatically generated">
            <a:extLst>
              <a:ext uri="{FF2B5EF4-FFF2-40B4-BE49-F238E27FC236}">
                <a16:creationId xmlns:a16="http://schemas.microsoft.com/office/drawing/2014/main" id="{4DBA4A04-8282-B4D2-9612-782022ED53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2916" y="423032"/>
            <a:ext cx="1554480" cy="54735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057400" y="268942"/>
            <a:ext cx="7162800" cy="681318"/>
          </a:xfrm>
        </p:spPr>
        <p:txBody>
          <a:bodyPr/>
          <a:lstStyle>
            <a:lvl1pPr>
              <a:defRPr sz="2800" cap="all" baseline="0">
                <a:latin typeface="Arial Narrow" pitchFamily="34" charset="0"/>
              </a:defRPr>
            </a:lvl1pPr>
          </a:lstStyle>
          <a:p>
            <a:r>
              <a:rPr lang="en-US"/>
              <a:t>Click to edit Master title style</a:t>
            </a:r>
          </a:p>
        </p:txBody>
      </p:sp>
      <p:sp>
        <p:nvSpPr>
          <p:cNvPr id="3" name="Content Placeholder 2"/>
          <p:cNvSpPr>
            <a:spLocks noGrp="1"/>
          </p:cNvSpPr>
          <p:nvPr>
            <p:ph sz="half" idx="1"/>
          </p:nvPr>
        </p:nvSpPr>
        <p:spPr>
          <a:xfrm>
            <a:off x="2057400" y="1676400"/>
            <a:ext cx="3505200" cy="46482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715000" y="1676400"/>
            <a:ext cx="3505200" cy="46482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tx1">
            <a:lumMod val="75000"/>
            <a:lumOff val="25000"/>
          </a:schemeClr>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1_Blank">
    <p:bg>
      <p:bgPr>
        <a:solidFill>
          <a:schemeClr val="accent3"/>
        </a:solidFill>
        <a:effectLst/>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49890" name="Picture 2"/>
          <p:cNvPicPr>
            <a:picLocks noChangeAspect="1" noChangeArrowheads="1"/>
          </p:cNvPicPr>
          <p:nvPr/>
        </p:nvPicPr>
        <p:blipFill>
          <a:blip r:embed="rId8" cstate="print"/>
          <a:srcRect/>
          <a:stretch>
            <a:fillRect/>
          </a:stretch>
        </p:blipFill>
        <p:spPr bwMode="auto">
          <a:xfrm>
            <a:off x="0" y="0"/>
            <a:ext cx="9907588" cy="6859588"/>
          </a:xfrm>
          <a:prstGeom prst="rect">
            <a:avLst/>
          </a:prstGeom>
          <a:noFill/>
        </p:spPr>
      </p:pic>
      <p:sp>
        <p:nvSpPr>
          <p:cNvPr id="549891" name="Rectangle 3"/>
          <p:cNvSpPr>
            <a:spLocks noGrp="1" noChangeArrowheads="1"/>
          </p:cNvSpPr>
          <p:nvPr>
            <p:ph type="title"/>
          </p:nvPr>
        </p:nvSpPr>
        <p:spPr bwMode="auto">
          <a:xfrm>
            <a:off x="2057400" y="381000"/>
            <a:ext cx="71628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a:t>Cliquez et modifiez le titre</a:t>
            </a:r>
          </a:p>
        </p:txBody>
      </p:sp>
      <p:sp>
        <p:nvSpPr>
          <p:cNvPr id="549892" name="Rectangle 4"/>
          <p:cNvSpPr>
            <a:spLocks noGrp="1" noChangeArrowheads="1"/>
          </p:cNvSpPr>
          <p:nvPr>
            <p:ph type="body" idx="1"/>
          </p:nvPr>
        </p:nvSpPr>
        <p:spPr bwMode="auto">
          <a:xfrm>
            <a:off x="2057400" y="1676400"/>
            <a:ext cx="7162800" cy="464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err="1"/>
              <a:t>Cliquez</a:t>
            </a:r>
            <a:r>
              <a:rPr lang="en-GB"/>
              <a:t> pour modifier les styles du </a:t>
            </a:r>
            <a:r>
              <a:rPr lang="en-GB" err="1"/>
              <a:t>texte</a:t>
            </a:r>
            <a:r>
              <a:rPr lang="en-GB"/>
              <a:t> du masque</a:t>
            </a:r>
          </a:p>
          <a:p>
            <a:pPr lvl="1"/>
            <a:r>
              <a:rPr lang="en-GB" err="1"/>
              <a:t>Deuxième</a:t>
            </a:r>
            <a:r>
              <a:rPr lang="en-GB"/>
              <a:t> </a:t>
            </a:r>
            <a:r>
              <a:rPr lang="en-GB" err="1"/>
              <a:t>niveau</a:t>
            </a:r>
            <a:endParaRPr lang="en-GB"/>
          </a:p>
          <a:p>
            <a:pPr lvl="2"/>
            <a:r>
              <a:rPr lang="en-GB" err="1"/>
              <a:t>Troisième</a:t>
            </a:r>
            <a:r>
              <a:rPr lang="en-GB"/>
              <a:t> </a:t>
            </a:r>
            <a:r>
              <a:rPr lang="en-GB" err="1"/>
              <a:t>niveau</a:t>
            </a:r>
            <a:endParaRPr lang="en-GB"/>
          </a:p>
          <a:p>
            <a:pPr lvl="3"/>
            <a:r>
              <a:rPr lang="en-GB" err="1"/>
              <a:t>Quatrième</a:t>
            </a:r>
            <a:r>
              <a:rPr lang="en-GB"/>
              <a:t> </a:t>
            </a:r>
            <a:r>
              <a:rPr lang="en-GB" err="1"/>
              <a:t>niveau</a:t>
            </a:r>
            <a:endParaRPr lang="en-GB"/>
          </a:p>
          <a:p>
            <a:pPr lvl="4"/>
            <a:r>
              <a:rPr lang="en-GB" err="1"/>
              <a:t>Cinquième</a:t>
            </a:r>
            <a:r>
              <a:rPr lang="en-GB"/>
              <a:t> </a:t>
            </a:r>
            <a:r>
              <a:rPr lang="en-GB" err="1"/>
              <a:t>niveau</a:t>
            </a:r>
            <a:endParaRPr lang="en-GB"/>
          </a:p>
        </p:txBody>
      </p:sp>
      <p:sp>
        <p:nvSpPr>
          <p:cNvPr id="549893" name="Text Box 5"/>
          <p:cNvSpPr txBox="1">
            <a:spLocks noChangeArrowheads="1"/>
          </p:cNvSpPr>
          <p:nvPr/>
        </p:nvSpPr>
        <p:spPr bwMode="auto">
          <a:xfrm>
            <a:off x="9369425" y="6477000"/>
            <a:ext cx="307975" cy="214313"/>
          </a:xfrm>
          <a:prstGeom prst="rect">
            <a:avLst/>
          </a:prstGeom>
          <a:noFill/>
          <a:ln w="9525">
            <a:noFill/>
            <a:miter lim="800000"/>
            <a:headEnd/>
            <a:tailEnd/>
          </a:ln>
          <a:effectLst/>
        </p:spPr>
        <p:txBody>
          <a:bodyPr wrap="none">
            <a:spAutoFit/>
          </a:bodyPr>
          <a:lstStyle/>
          <a:p>
            <a:fld id="{E8B1ABED-CB97-46AA-87F2-0A7A4F37B42E}" type="slidenum">
              <a:rPr lang="en-GB" sz="800">
                <a:latin typeface="Arial" charset="0"/>
              </a:rPr>
              <a:pPr/>
              <a:t>‹#›</a:t>
            </a:fld>
            <a:endParaRPr lang="en-GB" sz="1400"/>
          </a:p>
        </p:txBody>
      </p:sp>
      <p:sp>
        <p:nvSpPr>
          <p:cNvPr id="549894" name="Line 6"/>
          <p:cNvSpPr>
            <a:spLocks noChangeShapeType="1"/>
          </p:cNvSpPr>
          <p:nvPr/>
        </p:nvSpPr>
        <p:spPr bwMode="auto">
          <a:xfrm>
            <a:off x="152400" y="6477000"/>
            <a:ext cx="9505950" cy="0"/>
          </a:xfrm>
          <a:prstGeom prst="line">
            <a:avLst/>
          </a:prstGeom>
          <a:noFill/>
          <a:ln w="12700">
            <a:solidFill>
              <a:srgbClr val="8B8B8B"/>
            </a:solidFill>
            <a:round/>
            <a:headEnd/>
            <a:tailEnd/>
          </a:ln>
          <a:effectLst/>
        </p:spPr>
        <p:txBody>
          <a:bodyPr wrap="none" anchor="ctr"/>
          <a:lstStyle/>
          <a:p>
            <a:endParaRPr lang="en-US"/>
          </a:p>
        </p:txBody>
      </p:sp>
      <p:sp>
        <p:nvSpPr>
          <p:cNvPr id="549895" name="Line 7"/>
          <p:cNvSpPr>
            <a:spLocks noChangeShapeType="1"/>
          </p:cNvSpPr>
          <p:nvPr/>
        </p:nvSpPr>
        <p:spPr bwMode="auto">
          <a:xfrm flipV="1">
            <a:off x="9372600" y="1676400"/>
            <a:ext cx="0" cy="5029200"/>
          </a:xfrm>
          <a:prstGeom prst="line">
            <a:avLst/>
          </a:prstGeom>
          <a:noFill/>
          <a:ln w="12700">
            <a:solidFill>
              <a:srgbClr val="8B8B8B"/>
            </a:solidFill>
            <a:round/>
            <a:headEnd/>
            <a:tailEnd/>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700" r:id="rId3"/>
    <p:sldLayoutId id="2147483701" r:id="rId4"/>
    <p:sldLayoutId id="2147483702" r:id="rId5"/>
    <p:sldLayoutId id="2147483703" r:id="rId6"/>
  </p:sldLayoutIdLst>
  <p:txStyles>
    <p:titleStyle>
      <a:lvl1pPr algn="l" rtl="0" eaLnBrk="1" fontAlgn="base" hangingPunct="1">
        <a:spcBef>
          <a:spcPct val="0"/>
        </a:spcBef>
        <a:spcAft>
          <a:spcPct val="0"/>
        </a:spcAft>
        <a:defRPr sz="2400" cap="all" baseline="0">
          <a:solidFill>
            <a:schemeClr val="tx2"/>
          </a:solidFill>
          <a:latin typeface="+mj-lt"/>
          <a:ea typeface="+mj-ea"/>
          <a:cs typeface="+mj-cs"/>
        </a:defRPr>
      </a:lvl1pPr>
      <a:lvl2pPr algn="l" rtl="0" eaLnBrk="1" fontAlgn="base" hangingPunct="1">
        <a:spcBef>
          <a:spcPct val="0"/>
        </a:spcBef>
        <a:spcAft>
          <a:spcPct val="0"/>
        </a:spcAft>
        <a:defRPr sz="2400">
          <a:solidFill>
            <a:schemeClr val="tx2"/>
          </a:solidFill>
          <a:latin typeface="Arial" charset="0"/>
        </a:defRPr>
      </a:lvl2pPr>
      <a:lvl3pPr algn="l" rtl="0" eaLnBrk="1" fontAlgn="base" hangingPunct="1">
        <a:spcBef>
          <a:spcPct val="0"/>
        </a:spcBef>
        <a:spcAft>
          <a:spcPct val="0"/>
        </a:spcAft>
        <a:defRPr sz="2400">
          <a:solidFill>
            <a:schemeClr val="tx2"/>
          </a:solidFill>
          <a:latin typeface="Arial" charset="0"/>
        </a:defRPr>
      </a:lvl3pPr>
      <a:lvl4pPr algn="l" rtl="0" eaLnBrk="1" fontAlgn="base" hangingPunct="1">
        <a:spcBef>
          <a:spcPct val="0"/>
        </a:spcBef>
        <a:spcAft>
          <a:spcPct val="0"/>
        </a:spcAft>
        <a:defRPr sz="2400">
          <a:solidFill>
            <a:schemeClr val="tx2"/>
          </a:solidFill>
          <a:latin typeface="Arial" charset="0"/>
        </a:defRPr>
      </a:lvl4pPr>
      <a:lvl5pPr algn="l" rtl="0" eaLnBrk="1" fontAlgn="base" hangingPunct="1">
        <a:spcBef>
          <a:spcPct val="0"/>
        </a:spcBef>
        <a:spcAft>
          <a:spcPct val="0"/>
        </a:spcAft>
        <a:defRPr sz="2400">
          <a:solidFill>
            <a:schemeClr val="tx2"/>
          </a:solidFill>
          <a:latin typeface="Arial" charset="0"/>
        </a:defRPr>
      </a:lvl5pPr>
      <a:lvl6pPr marL="457200" algn="l" rtl="0" eaLnBrk="1" fontAlgn="base" hangingPunct="1">
        <a:spcBef>
          <a:spcPct val="0"/>
        </a:spcBef>
        <a:spcAft>
          <a:spcPct val="0"/>
        </a:spcAft>
        <a:defRPr sz="2400">
          <a:solidFill>
            <a:schemeClr val="tx2"/>
          </a:solidFill>
          <a:latin typeface="Arial" charset="0"/>
        </a:defRPr>
      </a:lvl6pPr>
      <a:lvl7pPr marL="914400" algn="l" rtl="0" eaLnBrk="1" fontAlgn="base" hangingPunct="1">
        <a:spcBef>
          <a:spcPct val="0"/>
        </a:spcBef>
        <a:spcAft>
          <a:spcPct val="0"/>
        </a:spcAft>
        <a:defRPr sz="2400">
          <a:solidFill>
            <a:schemeClr val="tx2"/>
          </a:solidFill>
          <a:latin typeface="Arial" charset="0"/>
        </a:defRPr>
      </a:lvl7pPr>
      <a:lvl8pPr marL="1371600" algn="l" rtl="0" eaLnBrk="1" fontAlgn="base" hangingPunct="1">
        <a:spcBef>
          <a:spcPct val="0"/>
        </a:spcBef>
        <a:spcAft>
          <a:spcPct val="0"/>
        </a:spcAft>
        <a:defRPr sz="2400">
          <a:solidFill>
            <a:schemeClr val="tx2"/>
          </a:solidFill>
          <a:latin typeface="Arial" charset="0"/>
        </a:defRPr>
      </a:lvl8pPr>
      <a:lvl9pPr marL="1828800" algn="l" rtl="0" eaLnBrk="1" fontAlgn="base" hangingPunct="1">
        <a:spcBef>
          <a:spcPct val="0"/>
        </a:spcBef>
        <a:spcAft>
          <a:spcPct val="0"/>
        </a:spcAft>
        <a:defRPr sz="2400">
          <a:solidFill>
            <a:schemeClr val="tx2"/>
          </a:solidFill>
          <a:latin typeface="Arial" charset="0"/>
        </a:defRPr>
      </a:lvl9pPr>
    </p:titleStyle>
    <p:bodyStyle>
      <a:lvl1pPr marL="342900" indent="-342900" algn="l" rtl="0" eaLnBrk="1" fontAlgn="base" hangingPunct="1">
        <a:spcBef>
          <a:spcPct val="50000"/>
        </a:spcBef>
        <a:spcAft>
          <a:spcPct val="0"/>
        </a:spcAft>
        <a:buClr>
          <a:srgbClr val="FF3F00"/>
        </a:buClr>
        <a:buFont typeface="Wingdings" pitchFamily="2" charset="2"/>
        <a:buChar char="n"/>
        <a:defRPr sz="2000">
          <a:solidFill>
            <a:schemeClr val="tx1"/>
          </a:solidFill>
          <a:latin typeface="+mn-lt"/>
          <a:ea typeface="+mn-ea"/>
          <a:cs typeface="+mn-cs"/>
        </a:defRPr>
      </a:lvl1pPr>
      <a:lvl2pPr marL="742950" indent="-285750" algn="l" rtl="0" eaLnBrk="1" fontAlgn="base" hangingPunct="1">
        <a:spcBef>
          <a:spcPct val="20000"/>
        </a:spcBef>
        <a:spcAft>
          <a:spcPct val="0"/>
        </a:spcAft>
        <a:buClr>
          <a:srgbClr val="FF3F00"/>
        </a:buClr>
        <a:buSzPct val="100000"/>
        <a:buFont typeface="Wingdings" pitchFamily="2" charset="2"/>
        <a:buChar char="§"/>
        <a:defRPr>
          <a:solidFill>
            <a:schemeClr val="tx1"/>
          </a:solidFill>
          <a:latin typeface="+mn-lt"/>
        </a:defRPr>
      </a:lvl2pPr>
      <a:lvl3pPr marL="1143000" indent="-228600" algn="l" rtl="0" eaLnBrk="1" fontAlgn="base" hangingPunct="1">
        <a:spcBef>
          <a:spcPct val="20000"/>
        </a:spcBef>
        <a:spcAft>
          <a:spcPct val="0"/>
        </a:spcAft>
        <a:buClrTx/>
        <a:buFont typeface="Arial" pitchFamily="34" charset="0"/>
        <a:buChar char="•"/>
        <a:defRPr sz="1600">
          <a:solidFill>
            <a:schemeClr val="tx1"/>
          </a:solidFill>
          <a:latin typeface="+mn-lt"/>
        </a:defRPr>
      </a:lvl3pPr>
      <a:lvl4pPr marL="1562100" indent="-228600" algn="l" rtl="0" eaLnBrk="1" fontAlgn="base" hangingPunct="1">
        <a:spcBef>
          <a:spcPct val="20000"/>
        </a:spcBef>
        <a:spcAft>
          <a:spcPct val="0"/>
        </a:spcAft>
        <a:buClrTx/>
        <a:buFont typeface="Wingdings" pitchFamily="2" charset="2"/>
        <a:buChar char="§"/>
        <a:defRPr sz="1400">
          <a:solidFill>
            <a:schemeClr val="tx1"/>
          </a:solidFill>
          <a:latin typeface="+mn-lt"/>
        </a:defRPr>
      </a:lvl4pPr>
      <a:lvl5pPr marL="1981200" indent="-228600" algn="l" rtl="0" eaLnBrk="1" fontAlgn="base" hangingPunct="1">
        <a:spcBef>
          <a:spcPct val="20000"/>
        </a:spcBef>
        <a:spcAft>
          <a:spcPct val="0"/>
        </a:spcAft>
        <a:buClrTx/>
        <a:buFont typeface="Arial" pitchFamily="34" charset="0"/>
        <a:buChar char="-"/>
        <a:defRPr sz="1400">
          <a:solidFill>
            <a:schemeClr val="tx1"/>
          </a:solidFill>
          <a:latin typeface="+mn-lt"/>
        </a:defRPr>
      </a:lvl5pPr>
      <a:lvl6pPr marL="2438400" indent="-228600" algn="l" rtl="0" eaLnBrk="1" fontAlgn="base" hangingPunct="1">
        <a:spcBef>
          <a:spcPct val="20000"/>
        </a:spcBef>
        <a:spcAft>
          <a:spcPct val="0"/>
        </a:spcAft>
        <a:buClr>
          <a:srgbClr val="FF3F00"/>
        </a:buClr>
        <a:defRPr sz="1400">
          <a:solidFill>
            <a:schemeClr val="tx1"/>
          </a:solidFill>
          <a:latin typeface="+mn-lt"/>
        </a:defRPr>
      </a:lvl6pPr>
      <a:lvl7pPr marL="2895600" indent="-228600" algn="l" rtl="0" eaLnBrk="1" fontAlgn="base" hangingPunct="1">
        <a:spcBef>
          <a:spcPct val="20000"/>
        </a:spcBef>
        <a:spcAft>
          <a:spcPct val="0"/>
        </a:spcAft>
        <a:buClr>
          <a:srgbClr val="FF3F00"/>
        </a:buClr>
        <a:defRPr sz="1400">
          <a:solidFill>
            <a:schemeClr val="tx1"/>
          </a:solidFill>
          <a:latin typeface="+mn-lt"/>
        </a:defRPr>
      </a:lvl7pPr>
      <a:lvl8pPr marL="3352800" indent="-228600" algn="l" rtl="0" eaLnBrk="1" fontAlgn="base" hangingPunct="1">
        <a:spcBef>
          <a:spcPct val="20000"/>
        </a:spcBef>
        <a:spcAft>
          <a:spcPct val="0"/>
        </a:spcAft>
        <a:buClr>
          <a:srgbClr val="FF3F00"/>
        </a:buClr>
        <a:defRPr sz="1400">
          <a:solidFill>
            <a:schemeClr val="tx1"/>
          </a:solidFill>
          <a:latin typeface="+mn-lt"/>
        </a:defRPr>
      </a:lvl8pPr>
      <a:lvl9pPr marL="3810000" indent="-228600" algn="l" rtl="0" eaLnBrk="1" fontAlgn="base" hangingPunct="1">
        <a:spcBef>
          <a:spcPct val="20000"/>
        </a:spcBef>
        <a:spcAft>
          <a:spcPct val="0"/>
        </a:spcAft>
        <a:buClr>
          <a:srgbClr val="FF3F00"/>
        </a:buCl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4F8D3A-2F84-4611-A8F7-B0F298227EBC}"/>
              </a:ext>
            </a:extLst>
          </p:cNvPr>
          <p:cNvSpPr>
            <a:spLocks noGrp="1"/>
          </p:cNvSpPr>
          <p:nvPr>
            <p:ph type="ctrTitle"/>
          </p:nvPr>
        </p:nvSpPr>
        <p:spPr/>
        <p:txBody>
          <a:bodyPr/>
          <a:lstStyle/>
          <a:p>
            <a:r>
              <a:rPr lang="en-US"/>
              <a:t>DARTS</a:t>
            </a:r>
          </a:p>
        </p:txBody>
      </p:sp>
      <p:sp>
        <p:nvSpPr>
          <p:cNvPr id="5" name="Subtitle 4">
            <a:extLst>
              <a:ext uri="{FF2B5EF4-FFF2-40B4-BE49-F238E27FC236}">
                <a16:creationId xmlns:a16="http://schemas.microsoft.com/office/drawing/2014/main" id="{6305989C-E0D6-4343-ACF4-E8B5F2039790}"/>
              </a:ext>
            </a:extLst>
          </p:cNvPr>
          <p:cNvSpPr>
            <a:spLocks noGrp="1"/>
          </p:cNvSpPr>
          <p:nvPr>
            <p:ph type="subTitle" idx="1"/>
          </p:nvPr>
        </p:nvSpPr>
        <p:spPr/>
        <p:txBody>
          <a:bodyPr/>
          <a:lstStyle/>
          <a:p>
            <a:r>
              <a:rPr lang="en-US"/>
              <a:t>Presented by Justin Jaworski</a:t>
            </a:r>
          </a:p>
        </p:txBody>
      </p:sp>
    </p:spTree>
    <p:extLst>
      <p:ext uri="{BB962C8B-B14F-4D97-AF65-F5344CB8AC3E}">
        <p14:creationId xmlns:p14="http://schemas.microsoft.com/office/powerpoint/2010/main" val="3030933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94975-672B-4DF8-8718-A96330B4CBFB}"/>
              </a:ext>
            </a:extLst>
          </p:cNvPr>
          <p:cNvSpPr>
            <a:spLocks noGrp="1"/>
          </p:cNvSpPr>
          <p:nvPr>
            <p:ph type="title"/>
          </p:nvPr>
        </p:nvSpPr>
        <p:spPr/>
        <p:txBody>
          <a:bodyPr/>
          <a:lstStyle/>
          <a:p>
            <a:r>
              <a:rPr lang="en-US" cap="none">
                <a:latin typeface="Arial Narrow"/>
              </a:rPr>
              <a:t>What to Expect</a:t>
            </a:r>
            <a:endParaRPr lang="en-US" cap="none"/>
          </a:p>
        </p:txBody>
      </p:sp>
      <p:sp>
        <p:nvSpPr>
          <p:cNvPr id="3" name="Content Placeholder 2">
            <a:extLst>
              <a:ext uri="{FF2B5EF4-FFF2-40B4-BE49-F238E27FC236}">
                <a16:creationId xmlns:a16="http://schemas.microsoft.com/office/drawing/2014/main" id="{945618CC-4C0B-49C7-9671-ECAE5C5D8D83}"/>
              </a:ext>
            </a:extLst>
          </p:cNvPr>
          <p:cNvSpPr>
            <a:spLocks noGrp="1"/>
          </p:cNvSpPr>
          <p:nvPr>
            <p:ph idx="1"/>
          </p:nvPr>
        </p:nvSpPr>
        <p:spPr>
          <a:xfrm>
            <a:off x="907330" y="1437604"/>
            <a:ext cx="7731616" cy="4841383"/>
          </a:xfrm>
        </p:spPr>
        <p:txBody>
          <a:bodyPr/>
          <a:lstStyle/>
          <a:p>
            <a:r>
              <a:rPr lang="en-US">
                <a:ea typeface="+mn-lt"/>
                <a:cs typeface="+mn-lt"/>
              </a:rPr>
              <a:t>Most cells already have the '/specs/</a:t>
            </a:r>
            <a:r>
              <a:rPr lang="en-US" err="1">
                <a:ea typeface="+mn-lt"/>
                <a:cs typeface="+mn-lt"/>
              </a:rPr>
              <a:t>transfer_specs</a:t>
            </a:r>
            <a:r>
              <a:rPr lang="en-US">
                <a:ea typeface="+mn-lt"/>
                <a:cs typeface="+mn-lt"/>
              </a:rPr>
              <a:t>' file updated, but you should make sure that data movement is correct. You will eventually remove the PAM section form this file as well.</a:t>
            </a:r>
            <a:endParaRPr lang="en-US">
              <a:cs typeface="Arial"/>
            </a:endParaRPr>
          </a:p>
          <a:p>
            <a:pPr marL="0" indent="0">
              <a:buNone/>
            </a:pPr>
            <a:endParaRPr lang="en-US">
              <a:ea typeface="+mn-lt"/>
              <a:cs typeface="+mn-lt"/>
            </a:endParaRPr>
          </a:p>
          <a:p>
            <a:pPr marL="0" indent="0">
              <a:spcBef>
                <a:spcPts val="0"/>
              </a:spcBef>
              <a:buNone/>
            </a:pPr>
            <a:r>
              <a:rPr lang="en-US">
                <a:ea typeface="+mn-lt"/>
                <a:cs typeface="+mn-lt"/>
              </a:rPr>
              <a:t>#   Transfer Type</a:t>
            </a:r>
            <a:endParaRPr lang="en-US">
              <a:cs typeface="Arial"/>
            </a:endParaRPr>
          </a:p>
          <a:p>
            <a:pPr marL="0" indent="0">
              <a:spcBef>
                <a:spcPts val="0"/>
              </a:spcBef>
              <a:buNone/>
            </a:pPr>
            <a:r>
              <a:rPr lang="en-US">
                <a:ea typeface="+mn-lt"/>
                <a:cs typeface="+mn-lt"/>
              </a:rPr>
              <a:t>DARTS datapoint</a:t>
            </a:r>
            <a:endParaRPr lang="en-US">
              <a:cs typeface="Arial"/>
            </a:endParaRPr>
          </a:p>
          <a:p>
            <a:pPr>
              <a:spcBef>
                <a:spcPts val="0"/>
              </a:spcBef>
            </a:pPr>
            <a:endParaRPr lang="en-US">
              <a:cs typeface="Arial"/>
            </a:endParaRPr>
          </a:p>
          <a:p>
            <a:pPr marL="0" indent="0">
              <a:spcBef>
                <a:spcPts val="0"/>
              </a:spcBef>
              <a:buNone/>
            </a:pPr>
            <a:r>
              <a:rPr lang="en-US">
                <a:ea typeface="+mn-lt"/>
                <a:cs typeface="+mn-lt"/>
              </a:rPr>
              <a:t>#   Source: Ready                         Complete        </a:t>
            </a:r>
          </a:p>
          <a:p>
            <a:pPr marL="0" indent="0">
              <a:spcBef>
                <a:spcPts val="0"/>
              </a:spcBef>
              <a:buNone/>
            </a:pPr>
            <a:r>
              <a:rPr lang="en-US">
                <a:ea typeface="+mn-lt"/>
                <a:cs typeface="+mn-lt"/>
              </a:rPr>
              <a:t>/data/transfer/</a:t>
            </a:r>
            <a:r>
              <a:rPr lang="en-US" err="1">
                <a:ea typeface="+mn-lt"/>
                <a:cs typeface="+mn-lt"/>
              </a:rPr>
              <a:t>darts_datapoint</a:t>
            </a:r>
            <a:r>
              <a:rPr lang="en-US">
                <a:ea typeface="+mn-lt"/>
                <a:cs typeface="+mn-lt"/>
              </a:rPr>
              <a:t>       /data/</a:t>
            </a:r>
            <a:r>
              <a:rPr lang="en-US" err="1">
                <a:ea typeface="+mn-lt"/>
                <a:cs typeface="+mn-lt"/>
              </a:rPr>
              <a:t>darts_datapoint</a:t>
            </a:r>
            <a:endParaRPr lang="en-US" err="1">
              <a:cs typeface="Arial"/>
            </a:endParaRPr>
          </a:p>
          <a:p>
            <a:pPr>
              <a:spcBef>
                <a:spcPts val="0"/>
              </a:spcBef>
            </a:pPr>
            <a:endParaRPr lang="en-US">
              <a:cs typeface="Arial"/>
            </a:endParaRPr>
          </a:p>
          <a:p>
            <a:pPr marL="0" indent="0">
              <a:spcBef>
                <a:spcPts val="0"/>
              </a:spcBef>
              <a:buNone/>
            </a:pPr>
            <a:r>
              <a:rPr lang="en-US">
                <a:ea typeface="+mn-lt"/>
                <a:cs typeface="+mn-lt"/>
              </a:rPr>
              <a:t>#   Destination:</a:t>
            </a:r>
            <a:endParaRPr lang="en-US">
              <a:cs typeface="Arial"/>
            </a:endParaRPr>
          </a:p>
          <a:p>
            <a:pPr marL="0" indent="0">
              <a:spcBef>
                <a:spcPts val="0"/>
              </a:spcBef>
              <a:buNone/>
            </a:pPr>
            <a:r>
              <a:rPr lang="en-US">
                <a:ea typeface="+mn-lt"/>
                <a:cs typeface="+mn-lt"/>
              </a:rPr>
              <a:t>#   Node               Path </a:t>
            </a:r>
            <a:endParaRPr lang="en-US">
              <a:cs typeface="Arial"/>
            </a:endParaRPr>
          </a:p>
          <a:p>
            <a:pPr marL="0" indent="0">
              <a:spcBef>
                <a:spcPts val="0"/>
              </a:spcBef>
              <a:buNone/>
            </a:pPr>
            <a:r>
              <a:rPr lang="en-US">
                <a:ea typeface="+mn-lt"/>
                <a:cs typeface="+mn-lt"/>
              </a:rPr>
              <a:t>    $NODE           /data/</a:t>
            </a:r>
            <a:r>
              <a:rPr lang="en-US" err="1">
                <a:ea typeface="+mn-lt"/>
                <a:cs typeface="+mn-lt"/>
              </a:rPr>
              <a:t>darts_pam</a:t>
            </a:r>
            <a:r>
              <a:rPr lang="en-US">
                <a:ea typeface="+mn-lt"/>
                <a:cs typeface="+mn-lt"/>
              </a:rPr>
              <a:t>/</a:t>
            </a:r>
            <a:r>
              <a:rPr lang="en-US" err="1">
                <a:ea typeface="+mn-lt"/>
                <a:cs typeface="+mn-lt"/>
              </a:rPr>
              <a:t>PAMdatapoint</a:t>
            </a:r>
            <a:r>
              <a:rPr lang="en-US">
                <a:ea typeface="+mn-lt"/>
                <a:cs typeface="+mn-lt"/>
              </a:rPr>
              <a:t>/ready/$TC/</a:t>
            </a:r>
            <a:endParaRPr lang="en-US">
              <a:cs typeface="Arial"/>
            </a:endParaRPr>
          </a:p>
          <a:p>
            <a:endParaRPr lang="en-US">
              <a:cs typeface="Arial"/>
            </a:endParaRPr>
          </a:p>
        </p:txBody>
      </p:sp>
    </p:spTree>
    <p:extLst>
      <p:ext uri="{BB962C8B-B14F-4D97-AF65-F5344CB8AC3E}">
        <p14:creationId xmlns:p14="http://schemas.microsoft.com/office/powerpoint/2010/main" val="304257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D880B-CFCE-4ADA-9338-2F71C058BDD2}"/>
              </a:ext>
            </a:extLst>
          </p:cNvPr>
          <p:cNvSpPr>
            <a:spLocks noGrp="1"/>
          </p:cNvSpPr>
          <p:nvPr>
            <p:ph type="title"/>
          </p:nvPr>
        </p:nvSpPr>
        <p:spPr/>
        <p:txBody>
          <a:bodyPr/>
          <a:lstStyle/>
          <a:p>
            <a:r>
              <a:rPr lang="en-US" cap="none" err="1"/>
              <a:t>darts_datapoint</a:t>
            </a:r>
            <a:endParaRPr lang="en-US" cap="none"/>
          </a:p>
        </p:txBody>
      </p:sp>
      <p:sp>
        <p:nvSpPr>
          <p:cNvPr id="3" name="Content Placeholder 2">
            <a:extLst>
              <a:ext uri="{FF2B5EF4-FFF2-40B4-BE49-F238E27FC236}">
                <a16:creationId xmlns:a16="http://schemas.microsoft.com/office/drawing/2014/main" id="{631F1F02-A359-4C1B-BE81-88537CCEAA03}"/>
              </a:ext>
            </a:extLst>
          </p:cNvPr>
          <p:cNvSpPr>
            <a:spLocks noGrp="1"/>
          </p:cNvSpPr>
          <p:nvPr>
            <p:ph idx="1"/>
          </p:nvPr>
        </p:nvSpPr>
        <p:spPr>
          <a:xfrm>
            <a:off x="897903" y="1104900"/>
            <a:ext cx="8053588" cy="5131157"/>
          </a:xfrm>
        </p:spPr>
        <p:txBody>
          <a:bodyPr/>
          <a:lstStyle/>
          <a:p>
            <a:pPr marL="0" indent="0">
              <a:buNone/>
            </a:pPr>
            <a:r>
              <a:rPr lang="en-US">
                <a:ea typeface="+mn-lt"/>
                <a:cs typeface="+mn-lt"/>
              </a:rPr>
              <a:t>Unlike the previous datapoint task, </a:t>
            </a:r>
            <a:r>
              <a:rPr lang="en-US" err="1">
                <a:ea typeface="+mn-lt"/>
                <a:cs typeface="+mn-lt"/>
              </a:rPr>
              <a:t>darts_datapoint</a:t>
            </a:r>
            <a:r>
              <a:rPr lang="en-US">
                <a:ea typeface="+mn-lt"/>
                <a:cs typeface="+mn-lt"/>
              </a:rPr>
              <a:t> only requires datapoint files to be transferred, instead of both datapoint and header files. It now puts the “PAM header” information into the datapoint file itself.</a:t>
            </a:r>
            <a:r>
              <a:rPr lang="en-US"/>
              <a:t> The new ‘</a:t>
            </a:r>
            <a:r>
              <a:rPr lang="en-US" err="1"/>
              <a:t>darts_datapoint</a:t>
            </a:r>
            <a:r>
              <a:rPr lang="en-US"/>
              <a:t>’ task will use 2 different files. A ‘/specs/</a:t>
            </a:r>
            <a:r>
              <a:rPr lang="en-US" err="1"/>
              <a:t>darts_specs.xxx</a:t>
            </a:r>
            <a:r>
              <a:rPr lang="en-US"/>
              <a:t>’ file and a ‘cell/</a:t>
            </a:r>
            <a:r>
              <a:rPr lang="en-US" err="1"/>
              <a:t>darts_fixed.xxx</a:t>
            </a:r>
            <a:r>
              <a:rPr lang="en-US"/>
              <a:t>’ file.</a:t>
            </a:r>
          </a:p>
          <a:p>
            <a:r>
              <a:rPr lang="en-US"/>
              <a:t>The ‘</a:t>
            </a:r>
            <a:r>
              <a:rPr lang="en-US" err="1"/>
              <a:t>darts_specs.xxx</a:t>
            </a:r>
            <a:r>
              <a:rPr lang="en-US"/>
              <a:t>’ file will extend the behavior of the '/specs/</a:t>
            </a:r>
            <a:r>
              <a:rPr lang="en-US" err="1"/>
              <a:t>pam_specs</a:t>
            </a:r>
            <a:r>
              <a:rPr lang="en-US"/>
              <a:t>' file and add 2 more sections, one for ECM Parameters and another for Auxiliary User Keywords</a:t>
            </a:r>
            <a:endParaRPr lang="en-US">
              <a:cs typeface="Arial"/>
            </a:endParaRPr>
          </a:p>
          <a:p>
            <a:r>
              <a:rPr lang="en-US"/>
              <a:t>The ‘/cell/</a:t>
            </a:r>
            <a:r>
              <a:rPr lang="en-US" err="1"/>
              <a:t>darts_fixed.xxx</a:t>
            </a:r>
            <a:r>
              <a:rPr lang="en-US"/>
              <a:t>’ file is regarded as a test cell configuration file versus a test set up file like </a:t>
            </a:r>
            <a:r>
              <a:rPr lang="en-US" err="1"/>
              <a:t>engine_specs</a:t>
            </a:r>
            <a:r>
              <a:rPr lang="en-US"/>
              <a:t>. The </a:t>
            </a:r>
            <a:r>
              <a:rPr lang="en-US" err="1"/>
              <a:t>darts_fixed</a:t>
            </a:r>
            <a:r>
              <a:rPr lang="en-US"/>
              <a:t>  file is not anticipated to be modified after </a:t>
            </a:r>
            <a:r>
              <a:rPr lang="en-US" err="1"/>
              <a:t>CyFlex</a:t>
            </a:r>
            <a:r>
              <a:rPr lang="en-US"/>
              <a:t> is set up at a test cell.  The contents of the </a:t>
            </a:r>
            <a:r>
              <a:rPr lang="en-US" err="1"/>
              <a:t>darts_fixed</a:t>
            </a:r>
            <a:r>
              <a:rPr lang="en-US"/>
              <a:t> file should contain mandatory keywords that are required by DARTS to accept the datapoint files.</a:t>
            </a:r>
            <a:endParaRPr lang="en-US">
              <a:cs typeface="Arial"/>
            </a:endParaRPr>
          </a:p>
          <a:p>
            <a:pPr marL="0" indent="0">
              <a:buNone/>
            </a:pPr>
            <a:endParaRPr lang="en-US"/>
          </a:p>
        </p:txBody>
      </p:sp>
    </p:spTree>
    <p:extLst>
      <p:ext uri="{BB962C8B-B14F-4D97-AF65-F5344CB8AC3E}">
        <p14:creationId xmlns:p14="http://schemas.microsoft.com/office/powerpoint/2010/main" val="1883760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CDC92-7E3F-4C41-A0E0-04EC01705130}"/>
              </a:ext>
            </a:extLst>
          </p:cNvPr>
          <p:cNvSpPr>
            <a:spLocks noGrp="1"/>
          </p:cNvSpPr>
          <p:nvPr>
            <p:ph type="title"/>
          </p:nvPr>
        </p:nvSpPr>
        <p:spPr/>
        <p:txBody>
          <a:bodyPr/>
          <a:lstStyle/>
          <a:p>
            <a:r>
              <a:rPr lang="en-US" cap="none"/>
              <a:t>Sample </a:t>
            </a:r>
            <a:r>
              <a:rPr lang="en-US" cap="none" err="1"/>
              <a:t>darts_specs.xxx</a:t>
            </a:r>
            <a:r>
              <a:rPr lang="en-US" cap="none"/>
              <a:t> file</a:t>
            </a:r>
          </a:p>
        </p:txBody>
      </p:sp>
      <p:sp>
        <p:nvSpPr>
          <p:cNvPr id="3" name="Content Placeholder 2">
            <a:extLst>
              <a:ext uri="{FF2B5EF4-FFF2-40B4-BE49-F238E27FC236}">
                <a16:creationId xmlns:a16="http://schemas.microsoft.com/office/drawing/2014/main" id="{7DE94F08-8CA2-441D-9442-0843A0A8DEE3}"/>
              </a:ext>
            </a:extLst>
          </p:cNvPr>
          <p:cNvSpPr>
            <a:spLocks noGrp="1"/>
          </p:cNvSpPr>
          <p:nvPr>
            <p:ph idx="1"/>
          </p:nvPr>
        </p:nvSpPr>
        <p:spPr>
          <a:xfrm>
            <a:off x="1124589" y="1577125"/>
            <a:ext cx="7162800" cy="4648200"/>
          </a:xfrm>
        </p:spPr>
        <p:txBody>
          <a:bodyPr/>
          <a:lstStyle/>
          <a:p>
            <a:pPr marL="0" indent="0">
              <a:spcBef>
                <a:spcPts val="0"/>
              </a:spcBef>
              <a:buNone/>
            </a:pPr>
            <a:r>
              <a:rPr lang="en-US" sz="1600"/>
              <a:t>#        DARTS Steady State Specs </a:t>
            </a:r>
            <a:endParaRPr lang="en-US" sz="1600">
              <a:cs typeface="Arial"/>
            </a:endParaRPr>
          </a:p>
          <a:p>
            <a:pPr marL="0" indent="0">
              <a:spcBef>
                <a:spcPts val="0"/>
              </a:spcBef>
              <a:buNone/>
            </a:pPr>
            <a:r>
              <a:rPr lang="en-US" sz="1600"/>
              <a:t>$Type </a:t>
            </a:r>
            <a:endParaRPr lang="en-US" sz="1600">
              <a:cs typeface="Arial"/>
            </a:endParaRPr>
          </a:p>
          <a:p>
            <a:pPr marL="0" indent="0">
              <a:spcBef>
                <a:spcPts val="0"/>
              </a:spcBef>
              <a:buNone/>
            </a:pPr>
            <a:r>
              <a:rPr lang="en-US" sz="1600"/>
              <a:t>DARTS_SS_SPECS </a:t>
            </a:r>
            <a:endParaRPr lang="en-US" sz="1600">
              <a:cs typeface="Arial"/>
            </a:endParaRPr>
          </a:p>
          <a:p>
            <a:pPr marL="0" indent="0">
              <a:spcBef>
                <a:spcPts val="0"/>
              </a:spcBef>
              <a:buNone/>
            </a:pPr>
            <a:endParaRPr lang="en-US" sz="1600"/>
          </a:p>
          <a:p>
            <a:pPr marL="0" indent="0">
              <a:spcBef>
                <a:spcPts val="0"/>
              </a:spcBef>
              <a:buNone/>
            </a:pPr>
            <a:r>
              <a:rPr lang="en-US" sz="1600"/>
              <a:t>$</a:t>
            </a:r>
            <a:r>
              <a:rPr lang="en-US" sz="1600" err="1"/>
              <a:t>FormatRev</a:t>
            </a:r>
            <a:r>
              <a:rPr lang="en-US" sz="1600"/>
              <a:t> </a:t>
            </a:r>
            <a:endParaRPr lang="en-US" sz="1600">
              <a:cs typeface="Arial"/>
            </a:endParaRPr>
          </a:p>
          <a:p>
            <a:pPr marL="0" indent="0">
              <a:spcBef>
                <a:spcPts val="0"/>
              </a:spcBef>
              <a:buNone/>
            </a:pPr>
            <a:r>
              <a:rPr lang="en-US" sz="1600"/>
              <a:t>REV01</a:t>
            </a:r>
            <a:endParaRPr lang="en-US" sz="1600">
              <a:cs typeface="Arial"/>
            </a:endParaRPr>
          </a:p>
          <a:p>
            <a:pPr marL="0" indent="0">
              <a:spcBef>
                <a:spcPts val="0"/>
              </a:spcBef>
              <a:buNone/>
            </a:pPr>
            <a:endParaRPr lang="en-US" sz="1600">
              <a:ea typeface="+mn-lt"/>
              <a:cs typeface="+mn-lt"/>
            </a:endParaRPr>
          </a:p>
          <a:p>
            <a:pPr marL="0" indent="0">
              <a:spcBef>
                <a:spcPts val="0"/>
              </a:spcBef>
              <a:buNone/>
            </a:pPr>
            <a:r>
              <a:rPr lang="en-US" sz="1600">
                <a:ea typeface="+mn-lt"/>
                <a:cs typeface="+mn-lt"/>
              </a:rPr>
              <a:t>$</a:t>
            </a:r>
            <a:r>
              <a:rPr lang="en-US" sz="1600" err="1">
                <a:ea typeface="+mn-lt"/>
                <a:cs typeface="+mn-lt"/>
              </a:rPr>
              <a:t>DartsHeader</a:t>
            </a:r>
            <a:r>
              <a:rPr lang="en-US" sz="1600">
                <a:ea typeface="+mn-lt"/>
                <a:cs typeface="+mn-lt"/>
              </a:rPr>
              <a:t> </a:t>
            </a:r>
          </a:p>
          <a:p>
            <a:pPr marL="0" indent="0">
              <a:spcBef>
                <a:spcPts val="0"/>
              </a:spcBef>
              <a:buNone/>
            </a:pPr>
            <a:r>
              <a:rPr lang="en-US" sz="1600">
                <a:ea typeface="+mn-lt"/>
                <a:cs typeface="+mn-lt"/>
              </a:rPr>
              <a:t># </a:t>
            </a:r>
            <a:r>
              <a:rPr lang="en-US" sz="1600" err="1">
                <a:ea typeface="+mn-lt"/>
                <a:cs typeface="+mn-lt"/>
              </a:rPr>
              <a:t>TestID</a:t>
            </a:r>
            <a:r>
              <a:rPr lang="en-US" sz="1600">
                <a:ea typeface="+mn-lt"/>
                <a:cs typeface="+mn-lt"/>
              </a:rPr>
              <a:t>    </a:t>
            </a:r>
            <a:r>
              <a:rPr lang="en-US" sz="1600" err="1">
                <a:ea typeface="+mn-lt"/>
                <a:cs typeface="+mn-lt"/>
              </a:rPr>
              <a:t>testid</a:t>
            </a:r>
            <a:r>
              <a:rPr lang="en-US" sz="1600">
                <a:ea typeface="+mn-lt"/>
                <a:cs typeface="+mn-lt"/>
              </a:rPr>
              <a:t> extension </a:t>
            </a:r>
          </a:p>
          <a:p>
            <a:pPr marL="0" indent="0">
              <a:spcBef>
                <a:spcPts val="0"/>
              </a:spcBef>
              <a:buNone/>
            </a:pPr>
            <a:r>
              <a:rPr lang="en-US" sz="1600" err="1">
                <a:ea typeface="+mn-lt"/>
                <a:cs typeface="+mn-lt"/>
              </a:rPr>
              <a:t>myTestID</a:t>
            </a:r>
            <a:r>
              <a:rPr lang="en-US" sz="1600">
                <a:ea typeface="+mn-lt"/>
                <a:cs typeface="+mn-lt"/>
              </a:rPr>
              <a:t>    </a:t>
            </a:r>
            <a:r>
              <a:rPr lang="en-US" sz="1600" err="1">
                <a:ea typeface="+mn-lt"/>
                <a:cs typeface="+mn-lt"/>
              </a:rPr>
              <a:t>ctc</a:t>
            </a:r>
            <a:endParaRPr lang="en-US" sz="1600" err="1">
              <a:cs typeface="Arial"/>
            </a:endParaRPr>
          </a:p>
          <a:p>
            <a:pPr marL="0" indent="0">
              <a:spcBef>
                <a:spcPts val="0"/>
              </a:spcBef>
              <a:buNone/>
            </a:pPr>
            <a:endParaRPr lang="en-US" sz="1600">
              <a:cs typeface="Arial"/>
            </a:endParaRPr>
          </a:p>
          <a:p>
            <a:pPr marL="0" indent="0">
              <a:spcBef>
                <a:spcPts val="0"/>
              </a:spcBef>
              <a:buNone/>
            </a:pPr>
            <a:r>
              <a:rPr lang="en-US" sz="1600">
                <a:ea typeface="+mn-lt"/>
                <a:cs typeface="+mn-lt"/>
              </a:rPr>
              <a:t>$Measured </a:t>
            </a:r>
          </a:p>
          <a:p>
            <a:pPr marL="0" indent="0">
              <a:spcBef>
                <a:spcPts val="0"/>
              </a:spcBef>
              <a:buNone/>
            </a:pPr>
            <a:r>
              <a:rPr lang="en-US" sz="1600">
                <a:ea typeface="+mn-lt"/>
                <a:cs typeface="+mn-lt"/>
              </a:rPr>
              <a:t>#  Label     Averaging      DARTS Keywords (0-4) </a:t>
            </a:r>
          </a:p>
          <a:p>
            <a:pPr marL="0" indent="0">
              <a:spcBef>
                <a:spcPts val="0"/>
              </a:spcBef>
              <a:buNone/>
            </a:pPr>
            <a:r>
              <a:rPr lang="en-US" sz="1600">
                <a:ea typeface="+mn-lt"/>
                <a:cs typeface="+mn-lt"/>
              </a:rPr>
              <a:t># Note: DARTS keywords are case-sensitive and must be all caps </a:t>
            </a:r>
            <a:r>
              <a:rPr lang="en-US" sz="1600" err="1">
                <a:ea typeface="+mn-lt"/>
                <a:cs typeface="+mn-lt"/>
              </a:rPr>
              <a:t>exh_stk_p</a:t>
            </a:r>
            <a:r>
              <a:rPr lang="en-US" sz="1600">
                <a:ea typeface="+mn-lt"/>
                <a:cs typeface="+mn-lt"/>
              </a:rPr>
              <a:t>    AVER           TUR_OT_P </a:t>
            </a:r>
          </a:p>
          <a:p>
            <a:pPr marL="0" indent="0">
              <a:spcBef>
                <a:spcPts val="0"/>
              </a:spcBef>
              <a:buNone/>
            </a:pPr>
            <a:r>
              <a:rPr lang="en-US" sz="1600" err="1">
                <a:ea typeface="+mn-lt"/>
                <a:cs typeface="+mn-lt"/>
              </a:rPr>
              <a:t>fpmp_in_p</a:t>
            </a:r>
            <a:r>
              <a:rPr lang="en-US" sz="1600">
                <a:ea typeface="+mn-lt"/>
                <a:cs typeface="+mn-lt"/>
              </a:rPr>
              <a:t>    AVER           FPMP_IN_P </a:t>
            </a:r>
          </a:p>
          <a:p>
            <a:pPr marL="0" indent="0">
              <a:spcBef>
                <a:spcPts val="0"/>
              </a:spcBef>
              <a:buNone/>
            </a:pPr>
            <a:r>
              <a:rPr lang="en-US" sz="1600">
                <a:ea typeface="+mn-lt"/>
                <a:cs typeface="+mn-lt"/>
              </a:rPr>
              <a:t>barometer    AVER           BAROMETER SAE_REF_PA</a:t>
            </a:r>
            <a:endParaRPr lang="en-US" sz="1600">
              <a:cs typeface="Arial"/>
            </a:endParaRPr>
          </a:p>
          <a:p>
            <a:pPr>
              <a:buNone/>
            </a:pPr>
            <a:endParaRPr lang="en-US">
              <a:cs typeface="Arial"/>
            </a:endParaRPr>
          </a:p>
          <a:p>
            <a:pPr marL="0" indent="0">
              <a:spcBef>
                <a:spcPts val="0"/>
              </a:spcBef>
              <a:buNone/>
            </a:pPr>
            <a:endParaRPr lang="en-US">
              <a:cs typeface="Arial"/>
            </a:endParaRPr>
          </a:p>
          <a:p>
            <a:pPr marL="0" indent="0">
              <a:buNone/>
            </a:pPr>
            <a:endParaRPr lang="en-US">
              <a:highlight>
                <a:srgbClr val="FFFF00"/>
              </a:highlight>
              <a:cs typeface="Arial"/>
            </a:endParaRPr>
          </a:p>
        </p:txBody>
      </p:sp>
    </p:spTree>
    <p:extLst>
      <p:ext uri="{BB962C8B-B14F-4D97-AF65-F5344CB8AC3E}">
        <p14:creationId xmlns:p14="http://schemas.microsoft.com/office/powerpoint/2010/main" val="15269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CDC92-7E3F-4C41-A0E0-04EC01705130}"/>
              </a:ext>
            </a:extLst>
          </p:cNvPr>
          <p:cNvSpPr>
            <a:spLocks noGrp="1"/>
          </p:cNvSpPr>
          <p:nvPr>
            <p:ph type="title"/>
          </p:nvPr>
        </p:nvSpPr>
        <p:spPr/>
        <p:txBody>
          <a:bodyPr/>
          <a:lstStyle/>
          <a:p>
            <a:r>
              <a:rPr lang="en-US" cap="none">
                <a:latin typeface="Arial Narrow"/>
              </a:rPr>
              <a:t>Sample </a:t>
            </a:r>
            <a:r>
              <a:rPr lang="en-US" cap="none" err="1">
                <a:latin typeface="Arial Narrow"/>
              </a:rPr>
              <a:t>darts_specs.xxx</a:t>
            </a:r>
            <a:r>
              <a:rPr lang="en-US" cap="none">
                <a:latin typeface="Arial Narrow"/>
              </a:rPr>
              <a:t> file cont.</a:t>
            </a:r>
            <a:endParaRPr lang="en-US" cap="none"/>
          </a:p>
        </p:txBody>
      </p:sp>
      <p:sp>
        <p:nvSpPr>
          <p:cNvPr id="3" name="Content Placeholder 2">
            <a:extLst>
              <a:ext uri="{FF2B5EF4-FFF2-40B4-BE49-F238E27FC236}">
                <a16:creationId xmlns:a16="http://schemas.microsoft.com/office/drawing/2014/main" id="{7DE94F08-8CA2-441D-9442-0843A0A8DEE3}"/>
              </a:ext>
            </a:extLst>
          </p:cNvPr>
          <p:cNvSpPr>
            <a:spLocks noGrp="1"/>
          </p:cNvSpPr>
          <p:nvPr>
            <p:ph idx="1"/>
          </p:nvPr>
        </p:nvSpPr>
        <p:spPr>
          <a:xfrm>
            <a:off x="888476" y="1104900"/>
            <a:ext cx="7956997" cy="5131157"/>
          </a:xfrm>
        </p:spPr>
        <p:txBody>
          <a:bodyPr/>
          <a:lstStyle/>
          <a:p>
            <a:pPr marL="0" indent="0">
              <a:spcBef>
                <a:spcPts val="0"/>
              </a:spcBef>
              <a:buNone/>
            </a:pPr>
            <a:r>
              <a:rPr lang="en-US" sz="1600">
                <a:ea typeface="+mn-lt"/>
                <a:cs typeface="+mn-lt"/>
              </a:rPr>
              <a:t>$ECM </a:t>
            </a:r>
          </a:p>
          <a:p>
            <a:pPr marL="0" indent="0">
              <a:spcBef>
                <a:spcPts val="0"/>
              </a:spcBef>
              <a:buNone/>
            </a:pPr>
            <a:r>
              <a:rPr lang="en-US" sz="1600">
                <a:ea typeface="+mn-lt"/>
                <a:cs typeface="+mn-lt"/>
              </a:rPr>
              <a:t>#  Label                                      Averaging    </a:t>
            </a:r>
            <a:r>
              <a:rPr lang="en-US" sz="1600" err="1">
                <a:ea typeface="+mn-lt"/>
                <a:cs typeface="+mn-lt"/>
              </a:rPr>
              <a:t>Stored_Channel_Names</a:t>
            </a:r>
            <a:r>
              <a:rPr lang="en-US" sz="1600">
                <a:ea typeface="+mn-lt"/>
                <a:cs typeface="+mn-lt"/>
              </a:rPr>
              <a:t> (0-4) </a:t>
            </a:r>
          </a:p>
          <a:p>
            <a:pPr marL="0" indent="0">
              <a:spcBef>
                <a:spcPts val="0"/>
              </a:spcBef>
              <a:buNone/>
            </a:pPr>
            <a:r>
              <a:rPr lang="en-US" sz="1600">
                <a:ea typeface="+mn-lt"/>
                <a:cs typeface="+mn-lt"/>
              </a:rPr>
              <a:t># Note: </a:t>
            </a:r>
            <a:r>
              <a:rPr lang="en-US" sz="1600" err="1">
                <a:ea typeface="+mn-lt"/>
                <a:cs typeface="+mn-lt"/>
              </a:rPr>
              <a:t>Stored_Channel_Names</a:t>
            </a:r>
            <a:r>
              <a:rPr lang="en-US" sz="1600">
                <a:ea typeface="+mn-lt"/>
                <a:cs typeface="+mn-lt"/>
              </a:rPr>
              <a:t> are arbitrary but must not conflict with</a:t>
            </a:r>
          </a:p>
          <a:p>
            <a:pPr marL="0" indent="0">
              <a:spcBef>
                <a:spcPts val="0"/>
              </a:spcBef>
              <a:buNone/>
            </a:pPr>
            <a:r>
              <a:rPr lang="en-US" sz="1600">
                <a:ea typeface="+mn-lt"/>
                <a:cs typeface="+mn-lt"/>
              </a:rPr>
              <a:t># ECM 0 data source </a:t>
            </a:r>
          </a:p>
          <a:p>
            <a:pPr marL="0" indent="0">
              <a:spcBef>
                <a:spcPts val="0"/>
              </a:spcBef>
              <a:buNone/>
            </a:pPr>
            <a:r>
              <a:rPr lang="en-US" sz="1600" err="1">
                <a:ea typeface="+mn-lt"/>
                <a:cs typeface="+mn-lt"/>
              </a:rPr>
              <a:t>Accelerator_Pedal_Position</a:t>
            </a:r>
            <a:r>
              <a:rPr lang="en-US" sz="1600">
                <a:ea typeface="+mn-lt"/>
                <a:cs typeface="+mn-lt"/>
              </a:rPr>
              <a:t>       SNAP          </a:t>
            </a:r>
            <a:endParaRPr lang="en-US">
              <a:ea typeface="+mn-lt"/>
              <a:cs typeface="+mn-lt"/>
            </a:endParaRPr>
          </a:p>
          <a:p>
            <a:pPr marL="0" indent="0">
              <a:spcBef>
                <a:spcPts val="0"/>
              </a:spcBef>
              <a:buNone/>
            </a:pPr>
            <a:r>
              <a:rPr lang="en-US" sz="1600" err="1">
                <a:ea typeface="+mn-lt"/>
                <a:cs typeface="+mn-lt"/>
              </a:rPr>
              <a:t>ECM_Run_Time</a:t>
            </a:r>
            <a:r>
              <a:rPr lang="en-US" sz="1600">
                <a:ea typeface="+mn-lt"/>
                <a:cs typeface="+mn-lt"/>
              </a:rPr>
              <a:t>                         SNAP</a:t>
            </a:r>
            <a:endParaRPr lang="en-US">
              <a:ea typeface="+mn-lt"/>
              <a:cs typeface="+mn-lt"/>
            </a:endParaRPr>
          </a:p>
          <a:p>
            <a:pPr marL="0" indent="0">
              <a:spcBef>
                <a:spcPts val="0"/>
              </a:spcBef>
              <a:buNone/>
            </a:pPr>
            <a:endParaRPr lang="en-US" sz="1600">
              <a:cs typeface="Arial"/>
            </a:endParaRPr>
          </a:p>
          <a:p>
            <a:pPr marL="0" indent="0">
              <a:spcBef>
                <a:spcPts val="0"/>
              </a:spcBef>
              <a:buNone/>
            </a:pPr>
            <a:r>
              <a:rPr lang="en-US" sz="1600">
                <a:ea typeface="+mn-lt"/>
                <a:cs typeface="+mn-lt"/>
              </a:rPr>
              <a:t># ECM 1 data source</a:t>
            </a:r>
            <a:endParaRPr lang="en-US"/>
          </a:p>
          <a:p>
            <a:pPr marL="0" indent="0">
              <a:spcBef>
                <a:spcPts val="0"/>
              </a:spcBef>
              <a:buNone/>
            </a:pPr>
            <a:r>
              <a:rPr lang="en-US" sz="1600">
                <a:ea typeface="+mn-lt"/>
                <a:cs typeface="+mn-lt"/>
              </a:rPr>
              <a:t>Accelerator_Pedal_Position_1   SNAP          Accelerator_Pedal_Position@1 </a:t>
            </a:r>
          </a:p>
          <a:p>
            <a:pPr marL="0" indent="0">
              <a:spcBef>
                <a:spcPts val="0"/>
              </a:spcBef>
              <a:buNone/>
            </a:pPr>
            <a:endParaRPr lang="en-US"/>
          </a:p>
          <a:p>
            <a:pPr marL="0" indent="0">
              <a:spcBef>
                <a:spcPts val="0"/>
              </a:spcBef>
              <a:buNone/>
            </a:pPr>
            <a:r>
              <a:rPr lang="en-US" sz="1600">
                <a:ea typeface="+mn-lt"/>
                <a:cs typeface="+mn-lt"/>
              </a:rPr>
              <a:t># Note: The _1 in the label name below is user-provided/managed ECM_Run_Time_1                     SNAP         ECM_Run_Time@1</a:t>
            </a:r>
          </a:p>
          <a:p>
            <a:pPr marL="0" indent="0">
              <a:spcBef>
                <a:spcPts val="0"/>
              </a:spcBef>
              <a:buNone/>
            </a:pPr>
            <a:endParaRPr lang="en-US" sz="1600">
              <a:ea typeface="+mn-lt"/>
              <a:cs typeface="+mn-lt"/>
            </a:endParaRPr>
          </a:p>
          <a:p>
            <a:pPr marL="0" indent="0">
              <a:spcBef>
                <a:spcPts val="0"/>
              </a:spcBef>
              <a:buNone/>
            </a:pPr>
            <a:r>
              <a:rPr lang="en-US" sz="1600">
                <a:ea typeface="+mn-lt"/>
                <a:cs typeface="+mn-lt"/>
              </a:rPr>
              <a:t>$</a:t>
            </a:r>
            <a:r>
              <a:rPr lang="en-US" sz="1600" err="1">
                <a:ea typeface="+mn-lt"/>
                <a:cs typeface="+mn-lt"/>
              </a:rPr>
              <a:t>AuxUser</a:t>
            </a:r>
            <a:r>
              <a:rPr lang="en-US" sz="1600">
                <a:ea typeface="+mn-lt"/>
                <a:cs typeface="+mn-lt"/>
              </a:rPr>
              <a:t> </a:t>
            </a:r>
          </a:p>
          <a:p>
            <a:pPr marL="0" indent="0">
              <a:spcBef>
                <a:spcPts val="0"/>
              </a:spcBef>
              <a:buNone/>
            </a:pPr>
            <a:r>
              <a:rPr lang="en-US" sz="1600">
                <a:ea typeface="+mn-lt"/>
                <a:cs typeface="+mn-lt"/>
              </a:rPr>
              <a:t>#  Label                                      Averaging    </a:t>
            </a:r>
            <a:r>
              <a:rPr lang="en-US" sz="1600" err="1">
                <a:ea typeface="+mn-lt"/>
                <a:cs typeface="+mn-lt"/>
              </a:rPr>
              <a:t>Stored_Channel_Names</a:t>
            </a:r>
            <a:r>
              <a:rPr lang="en-US" sz="1600">
                <a:ea typeface="+mn-lt"/>
                <a:cs typeface="+mn-lt"/>
              </a:rPr>
              <a:t> (0-4) </a:t>
            </a:r>
          </a:p>
          <a:p>
            <a:pPr marL="0" indent="0">
              <a:spcBef>
                <a:spcPts val="0"/>
              </a:spcBef>
              <a:buNone/>
            </a:pPr>
            <a:r>
              <a:rPr lang="en-US" sz="1600">
                <a:ea typeface="+mn-lt"/>
                <a:cs typeface="+mn-lt"/>
              </a:rPr>
              <a:t># Note: </a:t>
            </a:r>
            <a:r>
              <a:rPr lang="en-US" sz="1600" err="1">
                <a:ea typeface="+mn-lt"/>
                <a:cs typeface="+mn-lt"/>
              </a:rPr>
              <a:t>Stored_Channel_Names</a:t>
            </a:r>
            <a:r>
              <a:rPr lang="en-US" sz="1600">
                <a:ea typeface="+mn-lt"/>
                <a:cs typeface="+mn-lt"/>
              </a:rPr>
              <a:t> are arbitrary but must not conflict with</a:t>
            </a:r>
          </a:p>
          <a:p>
            <a:pPr marL="0" indent="0">
              <a:spcBef>
                <a:spcPts val="0"/>
              </a:spcBef>
              <a:buNone/>
            </a:pPr>
            <a:r>
              <a:rPr lang="en-US" sz="1600">
                <a:ea typeface="+mn-lt"/>
                <a:cs typeface="+mn-lt"/>
              </a:rPr>
              <a:t># Standard keywords</a:t>
            </a:r>
          </a:p>
          <a:p>
            <a:pPr marL="0" indent="0">
              <a:spcBef>
                <a:spcPts val="0"/>
              </a:spcBef>
              <a:buNone/>
            </a:pPr>
            <a:r>
              <a:rPr lang="en-US" sz="1600">
                <a:ea typeface="+mn-lt"/>
                <a:cs typeface="+mn-lt"/>
              </a:rPr>
              <a:t>press_1                                      AVER           Instr_Press@1 </a:t>
            </a:r>
          </a:p>
          <a:p>
            <a:pPr marL="0" indent="0">
              <a:spcBef>
                <a:spcPts val="0"/>
              </a:spcBef>
              <a:buNone/>
            </a:pPr>
            <a:r>
              <a:rPr lang="en-US" sz="1600">
                <a:ea typeface="+mn-lt"/>
                <a:cs typeface="+mn-lt"/>
              </a:rPr>
              <a:t>press_2                                      AVER           Instr_Press@2</a:t>
            </a:r>
            <a:endParaRPr lang="en-US" sz="1600">
              <a:cs typeface="Arial"/>
            </a:endParaRPr>
          </a:p>
          <a:p>
            <a:pPr marL="0" indent="0">
              <a:spcBef>
                <a:spcPts val="0"/>
              </a:spcBef>
              <a:buNone/>
            </a:pPr>
            <a:endParaRPr lang="en-US">
              <a:cs typeface="Arial"/>
            </a:endParaRPr>
          </a:p>
          <a:p>
            <a:pPr>
              <a:buNone/>
            </a:pPr>
            <a:endParaRPr lang="en-US">
              <a:cs typeface="Arial"/>
            </a:endParaRPr>
          </a:p>
          <a:p>
            <a:pPr marL="0" indent="0">
              <a:spcBef>
                <a:spcPts val="0"/>
              </a:spcBef>
              <a:buNone/>
            </a:pPr>
            <a:endParaRPr lang="en-US">
              <a:cs typeface="Arial"/>
            </a:endParaRPr>
          </a:p>
          <a:p>
            <a:pPr marL="0" indent="0">
              <a:buNone/>
            </a:pPr>
            <a:endParaRPr lang="en-US">
              <a:highlight>
                <a:srgbClr val="FFFF00"/>
              </a:highlight>
              <a:cs typeface="Arial"/>
            </a:endParaRPr>
          </a:p>
        </p:txBody>
      </p:sp>
    </p:spTree>
    <p:extLst>
      <p:ext uri="{BB962C8B-B14F-4D97-AF65-F5344CB8AC3E}">
        <p14:creationId xmlns:p14="http://schemas.microsoft.com/office/powerpoint/2010/main" val="432969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CDC92-7E3F-4C41-A0E0-04EC01705130}"/>
              </a:ext>
            </a:extLst>
          </p:cNvPr>
          <p:cNvSpPr>
            <a:spLocks noGrp="1"/>
          </p:cNvSpPr>
          <p:nvPr>
            <p:ph type="title"/>
          </p:nvPr>
        </p:nvSpPr>
        <p:spPr/>
        <p:txBody>
          <a:bodyPr/>
          <a:lstStyle/>
          <a:p>
            <a:r>
              <a:rPr lang="en-US" cap="none">
                <a:latin typeface="Arial Narrow"/>
              </a:rPr>
              <a:t>Converting pam_specs.xxx to darts_specs.xxx</a:t>
            </a:r>
            <a:endParaRPr lang="en-US" cap="none"/>
          </a:p>
        </p:txBody>
      </p:sp>
      <p:sp>
        <p:nvSpPr>
          <p:cNvPr id="3" name="Content Placeholder 2">
            <a:extLst>
              <a:ext uri="{FF2B5EF4-FFF2-40B4-BE49-F238E27FC236}">
                <a16:creationId xmlns:a16="http://schemas.microsoft.com/office/drawing/2014/main" id="{7DE94F08-8CA2-441D-9442-0843A0A8DEE3}"/>
              </a:ext>
            </a:extLst>
          </p:cNvPr>
          <p:cNvSpPr>
            <a:spLocks noGrp="1"/>
          </p:cNvSpPr>
          <p:nvPr>
            <p:ph idx="1"/>
          </p:nvPr>
        </p:nvSpPr>
        <p:spPr>
          <a:xfrm>
            <a:off x="888476" y="1426872"/>
            <a:ext cx="8228821" cy="4916509"/>
          </a:xfrm>
        </p:spPr>
        <p:txBody>
          <a:bodyPr/>
          <a:lstStyle/>
          <a:p>
            <a:pPr>
              <a:spcBef>
                <a:spcPts val="0"/>
              </a:spcBef>
            </a:pPr>
            <a:r>
              <a:rPr lang="en-US">
                <a:ea typeface="+mn-lt"/>
                <a:cs typeface="+mn-lt"/>
              </a:rPr>
              <a:t>$</a:t>
            </a:r>
            <a:r>
              <a:rPr lang="en-US" err="1">
                <a:ea typeface="+mn-lt"/>
                <a:cs typeface="+mn-lt"/>
              </a:rPr>
              <a:t>PAMHeader</a:t>
            </a:r>
            <a:r>
              <a:rPr lang="en-US">
                <a:ea typeface="+mn-lt"/>
                <a:cs typeface="+mn-lt"/>
              </a:rPr>
              <a:t>        -&gt;     $</a:t>
            </a:r>
            <a:r>
              <a:rPr lang="en-US" err="1">
                <a:ea typeface="+mn-lt"/>
                <a:cs typeface="+mn-lt"/>
              </a:rPr>
              <a:t>DartsHeader</a:t>
            </a:r>
          </a:p>
          <a:p>
            <a:pPr lvl="2">
              <a:spcBef>
                <a:spcPts val="0"/>
              </a:spcBef>
              <a:buAutoNum type="arabicPeriod"/>
            </a:pPr>
            <a:r>
              <a:rPr lang="en-US" sz="2000">
                <a:ea typeface="+mn-lt"/>
                <a:cs typeface="+mn-lt"/>
              </a:rPr>
              <a:t>This converts perfectly between versions</a:t>
            </a:r>
          </a:p>
          <a:p>
            <a:pPr marL="914400" lvl="2" indent="0">
              <a:spcBef>
                <a:spcPts val="0"/>
              </a:spcBef>
              <a:buNone/>
            </a:pPr>
            <a:endParaRPr lang="en-US" sz="2000">
              <a:ea typeface="+mn-lt"/>
              <a:cs typeface="+mn-lt"/>
            </a:endParaRPr>
          </a:p>
          <a:p>
            <a:pPr>
              <a:spcBef>
                <a:spcPts val="0"/>
              </a:spcBef>
            </a:pPr>
            <a:r>
              <a:rPr lang="en-US">
                <a:ea typeface="+mn-lt"/>
                <a:cs typeface="+mn-lt"/>
              </a:rPr>
              <a:t>$</a:t>
            </a:r>
            <a:r>
              <a:rPr lang="en-US" err="1">
                <a:ea typeface="+mn-lt"/>
                <a:cs typeface="+mn-lt"/>
              </a:rPr>
              <a:t>PAMDatapoint</a:t>
            </a:r>
            <a:r>
              <a:rPr lang="en-US">
                <a:ea typeface="+mn-lt"/>
                <a:cs typeface="+mn-lt"/>
              </a:rPr>
              <a:t>     -&gt;     $Measured</a:t>
            </a:r>
          </a:p>
          <a:p>
            <a:pPr lvl="2">
              <a:spcBef>
                <a:spcPts val="0"/>
              </a:spcBef>
              <a:buFont typeface="Wingdings" pitchFamily="2" charset="2"/>
              <a:buAutoNum type="arabicPeriod"/>
            </a:pPr>
            <a:r>
              <a:rPr lang="en-US" sz="2000">
                <a:ea typeface="+mn-lt"/>
                <a:cs typeface="+mn-lt"/>
              </a:rPr>
              <a:t>  Everything in $PAMDatapoint should go to the darts_specs '$Measured' section except for a few differences</a:t>
            </a:r>
            <a:br>
              <a:rPr lang="en-US" sz="2000">
                <a:ea typeface="+mn-lt"/>
                <a:cs typeface="+mn-lt"/>
              </a:rPr>
            </a:br>
            <a:endParaRPr lang="en-US" sz="2000">
              <a:ea typeface="+mn-lt"/>
              <a:cs typeface="+mn-lt"/>
            </a:endParaRPr>
          </a:p>
          <a:p>
            <a:pPr lvl="2">
              <a:spcBef>
                <a:spcPts val="0"/>
              </a:spcBef>
              <a:buAutoNum type="arabicPeriod"/>
            </a:pPr>
            <a:r>
              <a:rPr lang="en-US" sz="2000">
                <a:ea typeface="+mn-lt"/>
                <a:cs typeface="+mn-lt"/>
              </a:rPr>
              <a:t>  Any keywords prefixed by ECM_ should be placed in the '$ECM' section.                                                         Ex: active_faults   AVER   ECM_ACTIVE_FAULTS</a:t>
            </a:r>
            <a:br>
              <a:rPr lang="en-US" sz="2000">
                <a:ea typeface="+mn-lt"/>
                <a:cs typeface="+mn-lt"/>
              </a:rPr>
            </a:br>
            <a:endParaRPr lang="en-US" sz="2000">
              <a:ea typeface="+mn-lt"/>
              <a:cs typeface="+mn-lt"/>
            </a:endParaRPr>
          </a:p>
          <a:p>
            <a:pPr lvl="2">
              <a:spcBef>
                <a:spcPts val="0"/>
              </a:spcBef>
              <a:buAutoNum type="arabicPeriod"/>
            </a:pPr>
            <a:r>
              <a:rPr lang="en-US" sz="2000">
                <a:ea typeface="+mn-lt"/>
                <a:cs typeface="+mn-lt"/>
              </a:rPr>
              <a:t>  Any keywords that use 'USERXX@XX' as their keyword should be placed in the '$</a:t>
            </a:r>
            <a:r>
              <a:rPr lang="en-US" sz="2000" err="1">
                <a:ea typeface="+mn-lt"/>
                <a:cs typeface="+mn-lt"/>
              </a:rPr>
              <a:t>AuxUser</a:t>
            </a:r>
            <a:r>
              <a:rPr lang="en-US" sz="2000">
                <a:ea typeface="+mn-lt"/>
                <a:cs typeface="+mn-lt"/>
              </a:rPr>
              <a:t>' section.                                                                            </a:t>
            </a:r>
          </a:p>
          <a:p>
            <a:pPr marL="914400" lvl="2" indent="0">
              <a:spcBef>
                <a:spcPts val="0"/>
              </a:spcBef>
              <a:buNone/>
            </a:pPr>
            <a:r>
              <a:rPr lang="en-US" sz="2000">
                <a:ea typeface="+mn-lt"/>
                <a:cs typeface="+mn-lt"/>
              </a:rPr>
              <a:t>        Ex: </a:t>
            </a:r>
            <a:r>
              <a:rPr lang="en-US" sz="2000" err="1">
                <a:ea typeface="+mn-lt"/>
                <a:cs typeface="+mn-lt"/>
              </a:rPr>
              <a:t>ext_ot_p</a:t>
            </a:r>
            <a:r>
              <a:rPr lang="en-US" sz="2000">
                <a:ea typeface="+mn-lt"/>
                <a:cs typeface="+mn-lt"/>
              </a:rPr>
              <a:t>   AVER   USER12@1 </a:t>
            </a:r>
            <a:endParaRPr lang="en-US">
              <a:cs typeface="Arial"/>
            </a:endParaRPr>
          </a:p>
        </p:txBody>
      </p:sp>
    </p:spTree>
    <p:extLst>
      <p:ext uri="{BB962C8B-B14F-4D97-AF65-F5344CB8AC3E}">
        <p14:creationId xmlns:p14="http://schemas.microsoft.com/office/powerpoint/2010/main" val="4092296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9D367-0B6D-47AF-8EE3-CC1AB9E73A54}"/>
              </a:ext>
            </a:extLst>
          </p:cNvPr>
          <p:cNvSpPr>
            <a:spLocks noGrp="1"/>
          </p:cNvSpPr>
          <p:nvPr>
            <p:ph type="title"/>
          </p:nvPr>
        </p:nvSpPr>
        <p:spPr/>
        <p:txBody>
          <a:bodyPr/>
          <a:lstStyle/>
          <a:p>
            <a:r>
              <a:rPr lang="en-US" cap="none"/>
              <a:t>Sample </a:t>
            </a:r>
            <a:r>
              <a:rPr lang="en-US" cap="none" err="1"/>
              <a:t>darts_fixed.xxx</a:t>
            </a:r>
            <a:r>
              <a:rPr lang="en-US" cap="none"/>
              <a:t> file</a:t>
            </a:r>
          </a:p>
        </p:txBody>
      </p:sp>
      <p:sp>
        <p:nvSpPr>
          <p:cNvPr id="3" name="Content Placeholder 2">
            <a:extLst>
              <a:ext uri="{FF2B5EF4-FFF2-40B4-BE49-F238E27FC236}">
                <a16:creationId xmlns:a16="http://schemas.microsoft.com/office/drawing/2014/main" id="{BF7DFE7A-9224-40B5-B0CF-01BCAA773A53}"/>
              </a:ext>
            </a:extLst>
          </p:cNvPr>
          <p:cNvSpPr>
            <a:spLocks noGrp="1"/>
          </p:cNvSpPr>
          <p:nvPr>
            <p:ph idx="1"/>
          </p:nvPr>
        </p:nvSpPr>
        <p:spPr>
          <a:xfrm>
            <a:off x="916757" y="1104900"/>
            <a:ext cx="7162800" cy="4648200"/>
          </a:xfrm>
        </p:spPr>
        <p:txBody>
          <a:bodyPr/>
          <a:lstStyle/>
          <a:p>
            <a:pPr marL="0" indent="0">
              <a:spcBef>
                <a:spcPts val="0"/>
              </a:spcBef>
              <a:buNone/>
            </a:pPr>
            <a:r>
              <a:rPr lang="en-US" sz="1600">
                <a:ea typeface="+mn-lt"/>
                <a:cs typeface="+mn-lt"/>
              </a:rPr>
              <a:t>#  The </a:t>
            </a:r>
            <a:r>
              <a:rPr lang="en-US" sz="1600" err="1">
                <a:ea typeface="+mn-lt"/>
                <a:cs typeface="+mn-lt"/>
              </a:rPr>
              <a:t>darts_fixed</a:t>
            </a:r>
            <a:r>
              <a:rPr lang="en-US" sz="1600">
                <a:ea typeface="+mn-lt"/>
                <a:cs typeface="+mn-lt"/>
              </a:rPr>
              <a:t> file specifies data to be included in the  </a:t>
            </a:r>
            <a:endParaRPr lang="en-US"/>
          </a:p>
          <a:p>
            <a:pPr marL="0" indent="0">
              <a:spcBef>
                <a:spcPts val="0"/>
              </a:spcBef>
              <a:buNone/>
            </a:pPr>
            <a:r>
              <a:rPr lang="en-US" sz="1600">
                <a:ea typeface="+mn-lt"/>
                <a:cs typeface="+mn-lt"/>
              </a:rPr>
              <a:t>#  $</a:t>
            </a:r>
            <a:r>
              <a:rPr lang="en-US" sz="1600" err="1">
                <a:ea typeface="+mn-lt"/>
                <a:cs typeface="+mn-lt"/>
              </a:rPr>
              <a:t>FixedMetaData</a:t>
            </a:r>
            <a:r>
              <a:rPr lang="en-US" sz="1600">
                <a:ea typeface="+mn-lt"/>
                <a:cs typeface="+mn-lt"/>
              </a:rPr>
              <a:t> section of the </a:t>
            </a:r>
            <a:r>
              <a:rPr lang="en-US" sz="1600" err="1">
                <a:ea typeface="+mn-lt"/>
                <a:cs typeface="+mn-lt"/>
              </a:rPr>
              <a:t>darts_datapoint</a:t>
            </a:r>
            <a:r>
              <a:rPr lang="en-US" sz="1600">
                <a:ea typeface="+mn-lt"/>
                <a:cs typeface="+mn-lt"/>
              </a:rPr>
              <a:t> and </a:t>
            </a:r>
            <a:r>
              <a:rPr lang="en-US" sz="1600" err="1">
                <a:ea typeface="+mn-lt"/>
                <a:cs typeface="+mn-lt"/>
              </a:rPr>
              <a:t>dlogger</a:t>
            </a:r>
            <a:r>
              <a:rPr lang="en-US" sz="1600">
                <a:ea typeface="+mn-lt"/>
                <a:cs typeface="+mn-lt"/>
              </a:rPr>
              <a:t> output files.</a:t>
            </a:r>
          </a:p>
          <a:p>
            <a:pPr marL="0" indent="0">
              <a:spcBef>
                <a:spcPts val="0"/>
              </a:spcBef>
              <a:buNone/>
            </a:pPr>
            <a:r>
              <a:rPr lang="en-US" sz="1600">
                <a:ea typeface="+mn-lt"/>
                <a:cs typeface="+mn-lt"/>
              </a:rPr>
              <a:t>#  The default path is: /cell/</a:t>
            </a:r>
            <a:r>
              <a:rPr lang="en-US" sz="1600" err="1">
                <a:ea typeface="+mn-lt"/>
                <a:cs typeface="+mn-lt"/>
              </a:rPr>
              <a:t>darts_fixed</a:t>
            </a:r>
            <a:r>
              <a:rPr lang="en-US" sz="1600">
                <a:ea typeface="+mn-lt"/>
                <a:cs typeface="+mn-lt"/>
              </a:rPr>
              <a:t>.&lt;</a:t>
            </a:r>
            <a:r>
              <a:rPr lang="en-US" sz="1600" err="1">
                <a:ea typeface="+mn-lt"/>
                <a:cs typeface="+mn-lt"/>
              </a:rPr>
              <a:t>cell_name</a:t>
            </a:r>
            <a:r>
              <a:rPr lang="en-US" sz="1600">
                <a:ea typeface="+mn-lt"/>
                <a:cs typeface="+mn-lt"/>
              </a:rPr>
              <a:t>&gt;</a:t>
            </a:r>
            <a:endParaRPr lang="en-US">
              <a:cs typeface="Arial"/>
            </a:endParaRPr>
          </a:p>
          <a:p>
            <a:pPr marL="0" indent="0">
              <a:spcBef>
                <a:spcPts val="0"/>
              </a:spcBef>
              <a:buNone/>
            </a:pPr>
            <a:r>
              <a:rPr lang="en-US" sz="1600">
                <a:ea typeface="+mn-lt"/>
                <a:cs typeface="+mn-lt"/>
              </a:rPr>
              <a:t>$Type    </a:t>
            </a:r>
          </a:p>
          <a:p>
            <a:pPr marL="0" indent="0">
              <a:spcBef>
                <a:spcPts val="0"/>
              </a:spcBef>
              <a:buNone/>
            </a:pPr>
            <a:r>
              <a:rPr lang="en-US" sz="1600">
                <a:ea typeface="+mn-lt"/>
                <a:cs typeface="+mn-lt"/>
              </a:rPr>
              <a:t>DARTS_SS_FIXED </a:t>
            </a:r>
            <a:endParaRPr lang="en-US"/>
          </a:p>
          <a:p>
            <a:pPr marL="0" indent="0">
              <a:spcBef>
                <a:spcPts val="0"/>
              </a:spcBef>
              <a:buNone/>
            </a:pPr>
            <a:r>
              <a:rPr lang="en-US" sz="1600">
                <a:ea typeface="+mn-lt"/>
                <a:cs typeface="+mn-lt"/>
              </a:rPr>
              <a:t>$</a:t>
            </a:r>
            <a:r>
              <a:rPr lang="en-US" sz="1600" err="1">
                <a:ea typeface="+mn-lt"/>
                <a:cs typeface="+mn-lt"/>
              </a:rPr>
              <a:t>OutputPath</a:t>
            </a:r>
            <a:r>
              <a:rPr lang="en-US" sz="1600">
                <a:ea typeface="+mn-lt"/>
                <a:cs typeface="+mn-lt"/>
              </a:rPr>
              <a:t> </a:t>
            </a:r>
          </a:p>
          <a:p>
            <a:pPr marL="0" indent="0">
              <a:spcBef>
                <a:spcPts val="0"/>
              </a:spcBef>
              <a:buNone/>
            </a:pPr>
            <a:r>
              <a:rPr lang="en-US" sz="1600">
                <a:ea typeface="+mn-lt"/>
                <a:cs typeface="+mn-lt"/>
              </a:rPr>
              <a:t>/data/transfer/</a:t>
            </a:r>
            <a:r>
              <a:rPr lang="en-US" sz="1600" err="1">
                <a:ea typeface="+mn-lt"/>
                <a:cs typeface="+mn-lt"/>
              </a:rPr>
              <a:t>darts_datapoint</a:t>
            </a:r>
            <a:r>
              <a:rPr lang="en-US" sz="1600">
                <a:ea typeface="+mn-lt"/>
                <a:cs typeface="+mn-lt"/>
              </a:rPr>
              <a:t> </a:t>
            </a:r>
          </a:p>
          <a:p>
            <a:pPr marL="0" indent="0">
              <a:spcBef>
                <a:spcPts val="0"/>
              </a:spcBef>
              <a:buNone/>
            </a:pPr>
            <a:r>
              <a:rPr lang="en-US" sz="1600">
                <a:ea typeface="+mn-lt"/>
                <a:cs typeface="+mn-lt"/>
              </a:rPr>
              <a:t>$</a:t>
            </a:r>
            <a:r>
              <a:rPr lang="en-US" sz="1600" err="1">
                <a:ea typeface="+mn-lt"/>
                <a:cs typeface="+mn-lt"/>
              </a:rPr>
              <a:t>FormatRev</a:t>
            </a:r>
            <a:r>
              <a:rPr lang="en-US" sz="1600">
                <a:ea typeface="+mn-lt"/>
                <a:cs typeface="+mn-lt"/>
              </a:rPr>
              <a:t>    </a:t>
            </a:r>
          </a:p>
          <a:p>
            <a:pPr marL="0" indent="0">
              <a:spcBef>
                <a:spcPts val="0"/>
              </a:spcBef>
              <a:buNone/>
            </a:pPr>
            <a:r>
              <a:rPr lang="en-US" sz="1600">
                <a:ea typeface="+mn-lt"/>
                <a:cs typeface="+mn-lt"/>
              </a:rPr>
              <a:t>REV01 </a:t>
            </a:r>
          </a:p>
          <a:p>
            <a:pPr marL="0" indent="0">
              <a:spcBef>
                <a:spcPts val="0"/>
              </a:spcBef>
              <a:buNone/>
            </a:pPr>
            <a:r>
              <a:rPr lang="en-US" sz="1600">
                <a:ea typeface="+mn-lt"/>
                <a:cs typeface="+mn-lt"/>
              </a:rPr>
              <a:t>#  The keywords represent </a:t>
            </a:r>
            <a:r>
              <a:rPr lang="en-US" sz="1600" err="1">
                <a:ea typeface="+mn-lt"/>
                <a:cs typeface="+mn-lt"/>
              </a:rPr>
              <a:t>CyFlex</a:t>
            </a:r>
            <a:r>
              <a:rPr lang="en-US" sz="1600">
                <a:ea typeface="+mn-lt"/>
                <a:cs typeface="+mn-lt"/>
              </a:rPr>
              <a:t> labels that are mandatory to send  #  datapoints to DARTS. </a:t>
            </a:r>
          </a:p>
          <a:p>
            <a:pPr marL="0" indent="0">
              <a:spcBef>
                <a:spcPts val="0"/>
              </a:spcBef>
              <a:buNone/>
            </a:pPr>
            <a:r>
              <a:rPr lang="en-US" sz="1600">
                <a:ea typeface="+mn-lt"/>
                <a:cs typeface="+mn-lt"/>
              </a:rPr>
              <a:t>$Keywords    </a:t>
            </a:r>
          </a:p>
          <a:p>
            <a:pPr marL="0" indent="0">
              <a:spcBef>
                <a:spcPts val="0"/>
              </a:spcBef>
              <a:buNone/>
            </a:pPr>
            <a:r>
              <a:rPr lang="en-US" sz="1600">
                <a:ea typeface="+mn-lt"/>
                <a:cs typeface="+mn-lt"/>
              </a:rPr>
              <a:t>#&lt;</a:t>
            </a:r>
            <a:r>
              <a:rPr lang="en-US" sz="1600" err="1">
                <a:ea typeface="+mn-lt"/>
                <a:cs typeface="+mn-lt"/>
              </a:rPr>
              <a:t>CyFlex</a:t>
            </a:r>
            <a:r>
              <a:rPr lang="en-US" sz="1600">
                <a:ea typeface="+mn-lt"/>
                <a:cs typeface="+mn-lt"/>
              </a:rPr>
              <a:t> label&gt;    &lt;DARTS keyword&gt;        </a:t>
            </a:r>
          </a:p>
          <a:p>
            <a:pPr marL="0" indent="0">
              <a:spcBef>
                <a:spcPts val="0"/>
              </a:spcBef>
              <a:buNone/>
            </a:pPr>
            <a:r>
              <a:rPr lang="en-US" sz="1600">
                <a:ea typeface="+mn-lt"/>
                <a:cs typeface="+mn-lt"/>
              </a:rPr>
              <a:t>program           </a:t>
            </a:r>
            <a:r>
              <a:rPr lang="en-US" sz="1600" err="1">
                <a:ea typeface="+mn-lt"/>
                <a:cs typeface="+mn-lt"/>
              </a:rPr>
              <a:t>PROGRAM</a:t>
            </a:r>
            <a:r>
              <a:rPr lang="en-US" sz="1600">
                <a:ea typeface="+mn-lt"/>
                <a:cs typeface="+mn-lt"/>
              </a:rPr>
              <a:t>         #Required</a:t>
            </a:r>
            <a:endParaRPr lang="en-US">
              <a:ea typeface="+mn-lt"/>
              <a:cs typeface="+mn-lt"/>
            </a:endParaRPr>
          </a:p>
          <a:p>
            <a:pPr marL="0" indent="0">
              <a:spcBef>
                <a:spcPts val="0"/>
              </a:spcBef>
              <a:buNone/>
            </a:pPr>
            <a:r>
              <a:rPr lang="en-US" sz="1600" err="1">
                <a:ea typeface="+mn-lt"/>
                <a:cs typeface="+mn-lt"/>
              </a:rPr>
              <a:t>tpid</a:t>
            </a:r>
            <a:r>
              <a:rPr lang="en-US" sz="1600">
                <a:ea typeface="+mn-lt"/>
                <a:cs typeface="+mn-lt"/>
              </a:rPr>
              <a:t>                  TEST_ID              #Required</a:t>
            </a:r>
            <a:endParaRPr lang="en-US">
              <a:cs typeface="Arial"/>
            </a:endParaRPr>
          </a:p>
          <a:p>
            <a:pPr marL="0" indent="0">
              <a:spcBef>
                <a:spcPts val="0"/>
              </a:spcBef>
              <a:buNone/>
            </a:pPr>
            <a:r>
              <a:rPr lang="en-US" sz="1600" err="1">
                <a:ea typeface="+mn-lt"/>
                <a:cs typeface="+mn-lt"/>
              </a:rPr>
              <a:t>test_type</a:t>
            </a:r>
            <a:r>
              <a:rPr lang="en-US" sz="1600">
                <a:ea typeface="+mn-lt"/>
                <a:cs typeface="+mn-lt"/>
              </a:rPr>
              <a:t>         TEST_TYPE        #Required</a:t>
            </a:r>
          </a:p>
          <a:p>
            <a:pPr marL="0" indent="0">
              <a:spcBef>
                <a:spcPts val="0"/>
              </a:spcBef>
              <a:buNone/>
            </a:pPr>
            <a:r>
              <a:rPr lang="en-US" sz="1600">
                <a:ea typeface="+mn-lt"/>
                <a:cs typeface="+mn-lt"/>
              </a:rPr>
              <a:t>MODE             </a:t>
            </a:r>
            <a:r>
              <a:rPr lang="en-US" sz="1600" err="1">
                <a:ea typeface="+mn-lt"/>
                <a:cs typeface="+mn-lt"/>
              </a:rPr>
              <a:t>MODE</a:t>
            </a:r>
            <a:r>
              <a:rPr lang="en-US" sz="1600">
                <a:ea typeface="+mn-lt"/>
                <a:cs typeface="+mn-lt"/>
              </a:rPr>
              <a:t>                  #Required</a:t>
            </a:r>
          </a:p>
          <a:p>
            <a:pPr marL="0" indent="0">
              <a:spcBef>
                <a:spcPts val="0"/>
              </a:spcBef>
              <a:buNone/>
            </a:pPr>
            <a:r>
              <a:rPr lang="en-US" sz="1600">
                <a:ea typeface="+mn-lt"/>
                <a:cs typeface="+mn-lt"/>
              </a:rPr>
              <a:t>group              </a:t>
            </a:r>
            <a:r>
              <a:rPr lang="en-US" sz="1600" err="1">
                <a:ea typeface="+mn-lt"/>
                <a:cs typeface="+mn-lt"/>
              </a:rPr>
              <a:t>GROUP</a:t>
            </a:r>
            <a:r>
              <a:rPr lang="en-US" sz="1600">
                <a:ea typeface="+mn-lt"/>
                <a:cs typeface="+mn-lt"/>
              </a:rPr>
              <a:t>                #Required</a:t>
            </a:r>
          </a:p>
          <a:p>
            <a:pPr marL="0" indent="0">
              <a:spcBef>
                <a:spcPts val="0"/>
              </a:spcBef>
              <a:buNone/>
            </a:pPr>
            <a:r>
              <a:rPr lang="en-US" sz="1600">
                <a:ea typeface="+mn-lt"/>
                <a:cs typeface="+mn-lt"/>
              </a:rPr>
              <a:t>site                 SITE </a:t>
            </a:r>
          </a:p>
          <a:p>
            <a:pPr marL="0" indent="0">
              <a:spcBef>
                <a:spcPts val="0"/>
              </a:spcBef>
              <a:buNone/>
            </a:pPr>
            <a:r>
              <a:rPr lang="en-US" sz="1600" err="1">
                <a:ea typeface="+mn-lt"/>
                <a:cs typeface="+mn-lt"/>
              </a:rPr>
              <a:t>tc</a:t>
            </a:r>
            <a:r>
              <a:rPr lang="en-US" sz="1600">
                <a:ea typeface="+mn-lt"/>
                <a:cs typeface="+mn-lt"/>
              </a:rPr>
              <a:t>                    TESTCELL</a:t>
            </a:r>
          </a:p>
          <a:p>
            <a:pPr marL="0" indent="0">
              <a:spcBef>
                <a:spcPts val="0"/>
              </a:spcBef>
              <a:buNone/>
            </a:pPr>
            <a:r>
              <a:rPr lang="en-US" sz="1600">
                <a:ea typeface="+mn-lt"/>
                <a:cs typeface="+mn-lt"/>
              </a:rPr>
              <a:t>$END</a:t>
            </a:r>
            <a:endParaRPr lang="en-US" sz="1600">
              <a:cs typeface="Arial"/>
            </a:endParaRPr>
          </a:p>
          <a:p>
            <a:pPr marL="0" indent="0">
              <a:buNone/>
            </a:pPr>
            <a:endParaRPr lang="en-US">
              <a:highlight>
                <a:srgbClr val="FFFF00"/>
              </a:highlight>
              <a:cs typeface="Arial"/>
            </a:endParaRPr>
          </a:p>
        </p:txBody>
      </p:sp>
    </p:spTree>
    <p:extLst>
      <p:ext uri="{BB962C8B-B14F-4D97-AF65-F5344CB8AC3E}">
        <p14:creationId xmlns:p14="http://schemas.microsoft.com/office/powerpoint/2010/main" val="4288133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B50B8-6909-4DD9-BEC2-60D1E2A4542F}"/>
              </a:ext>
            </a:extLst>
          </p:cNvPr>
          <p:cNvSpPr>
            <a:spLocks noGrp="1"/>
          </p:cNvSpPr>
          <p:nvPr>
            <p:ph type="title"/>
          </p:nvPr>
        </p:nvSpPr>
        <p:spPr/>
        <p:txBody>
          <a:bodyPr/>
          <a:lstStyle/>
          <a:p>
            <a:r>
              <a:rPr lang="en-US" cap="none">
                <a:latin typeface="Arial Narrow"/>
              </a:rPr>
              <a:t>dloggereditor</a:t>
            </a:r>
            <a:endParaRPr lang="en-US" cap="none"/>
          </a:p>
        </p:txBody>
      </p:sp>
      <p:sp>
        <p:nvSpPr>
          <p:cNvPr id="3" name="Content Placeholder 2">
            <a:extLst>
              <a:ext uri="{FF2B5EF4-FFF2-40B4-BE49-F238E27FC236}">
                <a16:creationId xmlns:a16="http://schemas.microsoft.com/office/drawing/2014/main" id="{7662F4E9-2CE8-4C55-9F95-4173075CA480}"/>
              </a:ext>
            </a:extLst>
          </p:cNvPr>
          <p:cNvSpPr>
            <a:spLocks noGrp="1"/>
          </p:cNvSpPr>
          <p:nvPr>
            <p:ph idx="1"/>
          </p:nvPr>
        </p:nvSpPr>
        <p:spPr>
          <a:xfrm>
            <a:off x="869623" y="1598590"/>
            <a:ext cx="7162800" cy="4154510"/>
          </a:xfrm>
        </p:spPr>
        <p:txBody>
          <a:bodyPr/>
          <a:lstStyle/>
          <a:p>
            <a:r>
              <a:rPr lang="en-US">
                <a:cs typeface="Arial"/>
              </a:rPr>
              <a:t>The </a:t>
            </a:r>
            <a:r>
              <a:rPr lang="en-US" err="1">
                <a:cs typeface="Arial"/>
              </a:rPr>
              <a:t>dloggereditor</a:t>
            </a:r>
            <a:r>
              <a:rPr lang="en-US">
                <a:cs typeface="Arial"/>
              </a:rPr>
              <a:t> is a new utility GUI that creates the </a:t>
            </a:r>
            <a:r>
              <a:rPr lang="en-US" err="1">
                <a:cs typeface="Arial"/>
              </a:rPr>
              <a:t>specfile</a:t>
            </a:r>
            <a:r>
              <a:rPr lang="en-US">
                <a:cs typeface="Arial"/>
              </a:rPr>
              <a:t> to be used with the new '</a:t>
            </a:r>
            <a:r>
              <a:rPr lang="en-US" err="1">
                <a:cs typeface="Arial"/>
              </a:rPr>
              <a:t>dlogger</a:t>
            </a:r>
            <a:r>
              <a:rPr lang="en-US">
                <a:cs typeface="Arial"/>
              </a:rPr>
              <a:t>' task. </a:t>
            </a:r>
          </a:p>
          <a:p>
            <a:r>
              <a:rPr lang="en-US">
                <a:cs typeface="Arial"/>
              </a:rPr>
              <a:t>Being a GUI, it is less error prone and shows all the possible options real time and gives tooltips for keywords</a:t>
            </a:r>
          </a:p>
          <a:p>
            <a:r>
              <a:rPr lang="en-US">
                <a:cs typeface="Arial"/>
              </a:rPr>
              <a:t>It is quicker and easier to create a </a:t>
            </a:r>
            <a:r>
              <a:rPr lang="en-US" err="1">
                <a:cs typeface="Arial"/>
              </a:rPr>
              <a:t>specfile</a:t>
            </a:r>
            <a:r>
              <a:rPr lang="en-US">
                <a:cs typeface="Arial"/>
              </a:rPr>
              <a:t> for the '</a:t>
            </a:r>
            <a:r>
              <a:rPr lang="en-US" err="1">
                <a:cs typeface="Arial"/>
              </a:rPr>
              <a:t>dlogger</a:t>
            </a:r>
            <a:r>
              <a:rPr lang="en-US">
                <a:cs typeface="Arial"/>
              </a:rPr>
              <a:t>' task</a:t>
            </a:r>
          </a:p>
        </p:txBody>
      </p:sp>
    </p:spTree>
    <p:extLst>
      <p:ext uri="{BB962C8B-B14F-4D97-AF65-F5344CB8AC3E}">
        <p14:creationId xmlns:p14="http://schemas.microsoft.com/office/powerpoint/2010/main" val="370490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B50B8-6909-4DD9-BEC2-60D1E2A4542F}"/>
              </a:ext>
            </a:extLst>
          </p:cNvPr>
          <p:cNvSpPr>
            <a:spLocks noGrp="1"/>
          </p:cNvSpPr>
          <p:nvPr>
            <p:ph type="title"/>
          </p:nvPr>
        </p:nvSpPr>
        <p:spPr/>
        <p:txBody>
          <a:bodyPr/>
          <a:lstStyle/>
          <a:p>
            <a:r>
              <a:rPr lang="en-US" cap="none">
                <a:latin typeface="Arial Narrow"/>
              </a:rPr>
              <a:t>dloggereditor</a:t>
            </a:r>
            <a:endParaRPr lang="en-US" cap="none"/>
          </a:p>
        </p:txBody>
      </p:sp>
      <p:pic>
        <p:nvPicPr>
          <p:cNvPr id="4" name="Picture 4" descr="A picture containing screenshot&#10;&#10;Description generated with very high confidence">
            <a:extLst>
              <a:ext uri="{FF2B5EF4-FFF2-40B4-BE49-F238E27FC236}">
                <a16:creationId xmlns:a16="http://schemas.microsoft.com/office/drawing/2014/main" id="{6F4AFBA5-28B8-4CD5-93FD-0685D0303A5B}"/>
              </a:ext>
            </a:extLst>
          </p:cNvPr>
          <p:cNvPicPr>
            <a:picLocks noGrp="1" noChangeAspect="1"/>
          </p:cNvPicPr>
          <p:nvPr>
            <p:ph idx="1"/>
          </p:nvPr>
        </p:nvPicPr>
        <p:blipFill>
          <a:blip r:embed="rId2"/>
          <a:stretch>
            <a:fillRect/>
          </a:stretch>
        </p:blipFill>
        <p:spPr>
          <a:xfrm>
            <a:off x="1776256" y="1198974"/>
            <a:ext cx="5876348" cy="4648200"/>
          </a:xfrm>
          <a:prstGeom prst="rect">
            <a:avLst/>
          </a:prstGeom>
        </p:spPr>
      </p:pic>
    </p:spTree>
    <p:extLst>
      <p:ext uri="{BB962C8B-B14F-4D97-AF65-F5344CB8AC3E}">
        <p14:creationId xmlns:p14="http://schemas.microsoft.com/office/powerpoint/2010/main" val="1112633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B50B8-6909-4DD9-BEC2-60D1E2A4542F}"/>
              </a:ext>
            </a:extLst>
          </p:cNvPr>
          <p:cNvSpPr>
            <a:spLocks noGrp="1"/>
          </p:cNvSpPr>
          <p:nvPr>
            <p:ph type="title"/>
          </p:nvPr>
        </p:nvSpPr>
        <p:spPr/>
        <p:txBody>
          <a:bodyPr/>
          <a:lstStyle/>
          <a:p>
            <a:r>
              <a:rPr lang="en-US" cap="none">
                <a:latin typeface="Arial Narrow"/>
              </a:rPr>
              <a:t>dloggereditor</a:t>
            </a:r>
            <a:endParaRPr lang="en-US" cap="none"/>
          </a:p>
        </p:txBody>
      </p:sp>
      <p:pic>
        <p:nvPicPr>
          <p:cNvPr id="6" name="Picture 6" descr="A screenshot of a cell phone&#10;&#10;Description generated with very high confidence">
            <a:extLst>
              <a:ext uri="{FF2B5EF4-FFF2-40B4-BE49-F238E27FC236}">
                <a16:creationId xmlns:a16="http://schemas.microsoft.com/office/drawing/2014/main" id="{59E8EDAE-E4A7-44B2-AA0E-B85B885177EA}"/>
              </a:ext>
            </a:extLst>
          </p:cNvPr>
          <p:cNvPicPr>
            <a:picLocks noGrp="1" noChangeAspect="1"/>
          </p:cNvPicPr>
          <p:nvPr>
            <p:ph idx="1"/>
          </p:nvPr>
        </p:nvPicPr>
        <p:blipFill>
          <a:blip r:embed="rId2"/>
          <a:stretch>
            <a:fillRect/>
          </a:stretch>
        </p:blipFill>
        <p:spPr>
          <a:xfrm>
            <a:off x="1763891" y="1168400"/>
            <a:ext cx="5887150" cy="4648200"/>
          </a:xfrm>
          <a:prstGeom prst="rect">
            <a:avLst/>
          </a:prstGeom>
        </p:spPr>
      </p:pic>
    </p:spTree>
    <p:extLst>
      <p:ext uri="{BB962C8B-B14F-4D97-AF65-F5344CB8AC3E}">
        <p14:creationId xmlns:p14="http://schemas.microsoft.com/office/powerpoint/2010/main" val="4077527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B50B8-6909-4DD9-BEC2-60D1E2A4542F}"/>
              </a:ext>
            </a:extLst>
          </p:cNvPr>
          <p:cNvSpPr>
            <a:spLocks noGrp="1"/>
          </p:cNvSpPr>
          <p:nvPr>
            <p:ph type="title"/>
          </p:nvPr>
        </p:nvSpPr>
        <p:spPr/>
        <p:txBody>
          <a:bodyPr/>
          <a:lstStyle/>
          <a:p>
            <a:r>
              <a:rPr lang="en-US" cap="none">
                <a:latin typeface="Arial Narrow"/>
              </a:rPr>
              <a:t>dlogger</a:t>
            </a:r>
            <a:endParaRPr lang="en-US" cap="none"/>
          </a:p>
        </p:txBody>
      </p:sp>
      <p:sp>
        <p:nvSpPr>
          <p:cNvPr id="3" name="Content Placeholder 2">
            <a:extLst>
              <a:ext uri="{FF2B5EF4-FFF2-40B4-BE49-F238E27FC236}">
                <a16:creationId xmlns:a16="http://schemas.microsoft.com/office/drawing/2014/main" id="{7662F4E9-2CE8-4C55-9F95-4173075CA480}"/>
              </a:ext>
            </a:extLst>
          </p:cNvPr>
          <p:cNvSpPr>
            <a:spLocks noGrp="1"/>
          </p:cNvSpPr>
          <p:nvPr>
            <p:ph idx="1"/>
          </p:nvPr>
        </p:nvSpPr>
        <p:spPr>
          <a:xfrm>
            <a:off x="869623" y="1662984"/>
            <a:ext cx="7162800" cy="4090116"/>
          </a:xfrm>
        </p:spPr>
        <p:txBody>
          <a:bodyPr/>
          <a:lstStyle/>
          <a:p>
            <a:r>
              <a:rPr lang="en-US" dirty="0">
                <a:cs typeface="Arial"/>
              </a:rPr>
              <a:t>'dlogger' is very similar to other logger tasks like 'flogger' but with updates to be compatible with the DARTS database. It adds sections for $</a:t>
            </a:r>
            <a:r>
              <a:rPr lang="en-US" dirty="0" err="1">
                <a:cs typeface="Arial"/>
              </a:rPr>
              <a:t>AuxUser</a:t>
            </a:r>
            <a:r>
              <a:rPr lang="en-US" dirty="0">
                <a:cs typeface="Arial"/>
              </a:rPr>
              <a:t> and $ECM like for the 'darts_datapoint'.</a:t>
            </a:r>
          </a:p>
          <a:p>
            <a:r>
              <a:rPr lang="en-US" dirty="0">
                <a:cs typeface="Arial"/>
              </a:rPr>
              <a:t>dlogger also automatically sends logger data to the DARTS database.</a:t>
            </a:r>
          </a:p>
          <a:p>
            <a:r>
              <a:rPr lang="en-US" dirty="0">
                <a:cs typeface="Arial"/>
              </a:rPr>
              <a:t>dlogger also allows RAPID capabilities to be used</a:t>
            </a:r>
          </a:p>
        </p:txBody>
      </p:sp>
    </p:spTree>
    <p:extLst>
      <p:ext uri="{BB962C8B-B14F-4D97-AF65-F5344CB8AC3E}">
        <p14:creationId xmlns:p14="http://schemas.microsoft.com/office/powerpoint/2010/main" val="221519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52C430F-B67E-4C7E-A786-FF856F67CC12}"/>
              </a:ext>
            </a:extLst>
          </p:cNvPr>
          <p:cNvSpPr>
            <a:spLocks noGrp="1" noChangeArrowheads="1"/>
          </p:cNvSpPr>
          <p:nvPr>
            <p:ph type="title"/>
          </p:nvPr>
        </p:nvSpPr>
        <p:spPr/>
        <p:txBody>
          <a:bodyPr/>
          <a:lstStyle/>
          <a:p>
            <a:pPr eaLnBrk="1" hangingPunct="1"/>
            <a:r>
              <a:rPr lang="en-US" altLang="en-US" cap="none"/>
              <a:t>What is DARTS</a:t>
            </a:r>
          </a:p>
        </p:txBody>
      </p:sp>
      <p:sp>
        <p:nvSpPr>
          <p:cNvPr id="4099" name="Rectangle 3">
            <a:extLst>
              <a:ext uri="{FF2B5EF4-FFF2-40B4-BE49-F238E27FC236}">
                <a16:creationId xmlns:a16="http://schemas.microsoft.com/office/drawing/2014/main" id="{88E5F959-FF4B-4282-86D8-D751E15C3207}"/>
              </a:ext>
            </a:extLst>
          </p:cNvPr>
          <p:cNvSpPr>
            <a:spLocks noGrp="1" noChangeArrowheads="1"/>
          </p:cNvSpPr>
          <p:nvPr>
            <p:ph type="body" idx="1"/>
          </p:nvPr>
        </p:nvSpPr>
        <p:spPr>
          <a:xfrm>
            <a:off x="832303" y="1617791"/>
            <a:ext cx="7162800" cy="4841359"/>
          </a:xfrm>
        </p:spPr>
        <p:txBody>
          <a:bodyPr/>
          <a:lstStyle/>
          <a:p>
            <a:pPr>
              <a:lnSpc>
                <a:spcPct val="80000"/>
              </a:lnSpc>
            </a:pPr>
            <a:r>
              <a:rPr lang="en-US" altLang="en-US"/>
              <a:t>DARTS(</a:t>
            </a:r>
            <a:r>
              <a:rPr lang="en-US">
                <a:ea typeface="+mn-lt"/>
                <a:cs typeface="+mn-lt"/>
              </a:rPr>
              <a:t>Data Analysis </a:t>
            </a:r>
            <a:r>
              <a:rPr lang="en-US" err="1">
                <a:ea typeface="+mn-lt"/>
                <a:cs typeface="+mn-lt"/>
              </a:rPr>
              <a:t>ReposiTory</a:t>
            </a:r>
            <a:r>
              <a:rPr lang="en-US">
                <a:ea typeface="+mn-lt"/>
                <a:cs typeface="+mn-lt"/>
              </a:rPr>
              <a:t> System</a:t>
            </a:r>
            <a:r>
              <a:rPr lang="en-US" altLang="en-US"/>
              <a:t>) is a new Oracle database like the PAM database. DARTS provides a comprehensive database and analysis for engine test data. Its primary data format is for “Fuel Readings”, but also can hold </a:t>
            </a:r>
            <a:r>
              <a:rPr lang="en-US">
                <a:ea typeface="+mn-lt"/>
                <a:cs typeface="+mn-lt"/>
              </a:rPr>
              <a:t>Logger, </a:t>
            </a:r>
            <a:r>
              <a:rPr lang="en-US" err="1">
                <a:ea typeface="+mn-lt"/>
                <a:cs typeface="+mn-lt"/>
              </a:rPr>
              <a:t>Indicom</a:t>
            </a:r>
            <a:r>
              <a:rPr lang="en-US">
                <a:ea typeface="+mn-lt"/>
                <a:cs typeface="+mn-lt"/>
              </a:rPr>
              <a:t>, RAPID</a:t>
            </a:r>
            <a:r>
              <a:rPr lang="en-US"/>
              <a:t>, and </a:t>
            </a:r>
            <a:r>
              <a:rPr lang="en-US">
                <a:ea typeface="+mn-lt"/>
                <a:cs typeface="+mn-lt"/>
              </a:rPr>
              <a:t>.</a:t>
            </a:r>
            <a:r>
              <a:rPr lang="en-US" err="1">
                <a:ea typeface="+mn-lt"/>
                <a:cs typeface="+mn-lt"/>
              </a:rPr>
              <a:t>ecfg</a:t>
            </a:r>
            <a:r>
              <a:rPr lang="en-US">
                <a:ea typeface="+mn-lt"/>
                <a:cs typeface="+mn-lt"/>
              </a:rPr>
              <a:t> data</a:t>
            </a:r>
            <a:r>
              <a:rPr lang="en-US"/>
              <a:t>.</a:t>
            </a:r>
            <a:r>
              <a:rPr lang="en-US" altLang="en-US"/>
              <a:t> DARTS is also much more robust than PAM, and has additional features outside of </a:t>
            </a:r>
            <a:r>
              <a:rPr lang="en-US" altLang="en-US" err="1"/>
              <a:t>CyFlex</a:t>
            </a:r>
            <a:endParaRPr lang="en-US" err="1">
              <a:cs typeface="Arial"/>
            </a:endParaRPr>
          </a:p>
          <a:p>
            <a:pPr>
              <a:lnSpc>
                <a:spcPct val="80000"/>
              </a:lnSpc>
            </a:pPr>
            <a:endParaRPr lang="en-US" altLang="en-US" sz="1800">
              <a:cs typeface="Arial"/>
            </a:endParaRPr>
          </a:p>
          <a:p>
            <a:pPr eaLnBrk="1" hangingPunct="1">
              <a:lnSpc>
                <a:spcPct val="80000"/>
              </a:lnSpc>
              <a:buNone/>
            </a:pPr>
            <a:endParaRPr lang="en-US" altLang="en-US" sz="1800">
              <a:cs typeface="Arial"/>
            </a:endParaRPr>
          </a:p>
        </p:txBody>
      </p:sp>
    </p:spTree>
    <p:extLst>
      <p:ext uri="{BB962C8B-B14F-4D97-AF65-F5344CB8AC3E}">
        <p14:creationId xmlns:p14="http://schemas.microsoft.com/office/powerpoint/2010/main" val="3584020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E0B2F-188B-4E79-8B81-9BBA1A7A46B3}"/>
              </a:ext>
            </a:extLst>
          </p:cNvPr>
          <p:cNvSpPr>
            <a:spLocks noGrp="1"/>
          </p:cNvSpPr>
          <p:nvPr>
            <p:ph type="title"/>
          </p:nvPr>
        </p:nvSpPr>
        <p:spPr/>
        <p:txBody>
          <a:bodyPr/>
          <a:lstStyle/>
          <a:p>
            <a:r>
              <a:rPr lang="en-US" altLang="en-US" cap="none"/>
              <a:t>Why the Need for DARTS</a:t>
            </a:r>
            <a:endParaRPr lang="en-US" cap="none"/>
          </a:p>
        </p:txBody>
      </p:sp>
      <p:sp>
        <p:nvSpPr>
          <p:cNvPr id="3" name="Content Placeholder 2">
            <a:extLst>
              <a:ext uri="{FF2B5EF4-FFF2-40B4-BE49-F238E27FC236}">
                <a16:creationId xmlns:a16="http://schemas.microsoft.com/office/drawing/2014/main" id="{1E4059D0-ABE4-4BD7-BD18-DC70B9EB421B}"/>
              </a:ext>
            </a:extLst>
          </p:cNvPr>
          <p:cNvSpPr>
            <a:spLocks noGrp="1"/>
          </p:cNvSpPr>
          <p:nvPr>
            <p:ph idx="1"/>
          </p:nvPr>
        </p:nvSpPr>
        <p:spPr>
          <a:xfrm>
            <a:off x="888476" y="1437604"/>
            <a:ext cx="7162800" cy="4315496"/>
          </a:xfrm>
        </p:spPr>
        <p:txBody>
          <a:bodyPr/>
          <a:lstStyle/>
          <a:p>
            <a:r>
              <a:rPr lang="en-US"/>
              <a:t>The purpose of DARTS is to address some long-time user needs which has been exceedingly difficult to store within PAM.</a:t>
            </a:r>
          </a:p>
          <a:p>
            <a:r>
              <a:rPr lang="en-US"/>
              <a:t>There are current processes to do workarounds for the PAM system limitations.  The workarounds </a:t>
            </a:r>
            <a:r>
              <a:rPr lang="en-US">
                <a:ea typeface="+mn-lt"/>
                <a:cs typeface="+mn-lt"/>
              </a:rPr>
              <a:t>work for the immediate data consumers</a:t>
            </a:r>
            <a:r>
              <a:rPr lang="en-US"/>
              <a:t> but are a hassle to setup and use. However, they are highly problematic for secondary consumers and can relegate the data as useless to them.</a:t>
            </a:r>
          </a:p>
          <a:p>
            <a:pPr marL="0" indent="0">
              <a:buNone/>
            </a:pPr>
            <a:endParaRPr lang="en-US"/>
          </a:p>
          <a:p>
            <a:endParaRPr lang="en-US"/>
          </a:p>
        </p:txBody>
      </p:sp>
    </p:spTree>
    <p:extLst>
      <p:ext uri="{BB962C8B-B14F-4D97-AF65-F5344CB8AC3E}">
        <p14:creationId xmlns:p14="http://schemas.microsoft.com/office/powerpoint/2010/main" val="6887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D9EA9B7-B042-4700-80E5-85C742CCD753}"/>
              </a:ext>
            </a:extLst>
          </p:cNvPr>
          <p:cNvSpPr>
            <a:spLocks noGrp="1" noChangeArrowheads="1"/>
          </p:cNvSpPr>
          <p:nvPr>
            <p:ph type="title"/>
          </p:nvPr>
        </p:nvSpPr>
        <p:spPr/>
        <p:txBody>
          <a:bodyPr/>
          <a:lstStyle/>
          <a:p>
            <a:r>
              <a:rPr lang="en-US" altLang="en-US" cap="none"/>
              <a:t>Why the Need for DARTS: ECM Keywords</a:t>
            </a:r>
          </a:p>
        </p:txBody>
      </p:sp>
      <p:sp>
        <p:nvSpPr>
          <p:cNvPr id="5123" name="Rectangle 3">
            <a:extLst>
              <a:ext uri="{FF2B5EF4-FFF2-40B4-BE49-F238E27FC236}">
                <a16:creationId xmlns:a16="http://schemas.microsoft.com/office/drawing/2014/main" id="{B2116489-50AB-469E-BBE7-EC5FC2992468}"/>
              </a:ext>
            </a:extLst>
          </p:cNvPr>
          <p:cNvSpPr>
            <a:spLocks noGrp="1" noChangeArrowheads="1"/>
          </p:cNvSpPr>
          <p:nvPr>
            <p:ph idx="1"/>
          </p:nvPr>
        </p:nvSpPr>
        <p:spPr>
          <a:xfrm>
            <a:off x="916756" y="1598590"/>
            <a:ext cx="7162800" cy="4154510"/>
          </a:xfrm>
        </p:spPr>
        <p:txBody>
          <a:bodyPr/>
          <a:lstStyle/>
          <a:p>
            <a:r>
              <a:rPr lang="en-US"/>
              <a:t>Current process is to store ECM parameters into PAM keywords like USER15@5 and changing the unit to a PAM supported one or NONE.   The user then remaps the keywords/units after data extraction.  </a:t>
            </a:r>
          </a:p>
          <a:p>
            <a:r>
              <a:rPr lang="en-US"/>
              <a:t>A stop gap was placed within PAM by adding keywords prefixed by ECM_ (which avoids any naming clashes with existing keywords).  However, this approach is not sustainable due to additional ECM parameters that would be needed as well as the mismatch of PAM versus ECM units still existed. </a:t>
            </a:r>
          </a:p>
          <a:p>
            <a:endParaRPr lang="en-US"/>
          </a:p>
          <a:p>
            <a:endParaRPr lang="en-US" altLang="en-US"/>
          </a:p>
          <a:p>
            <a:endParaRPr lang="en-US" altLang="en-US"/>
          </a:p>
          <a:p>
            <a:endParaRPr lang="en-US" altLang="en-US"/>
          </a:p>
          <a:p>
            <a:endParaRPr lang="en-US" altLang="en-US"/>
          </a:p>
        </p:txBody>
      </p:sp>
    </p:spTree>
    <p:extLst>
      <p:ext uri="{BB962C8B-B14F-4D97-AF65-F5344CB8AC3E}">
        <p14:creationId xmlns:p14="http://schemas.microsoft.com/office/powerpoint/2010/main" val="3868097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4CC16-3B07-4E62-851B-1977559EB0AB}"/>
              </a:ext>
            </a:extLst>
          </p:cNvPr>
          <p:cNvSpPr>
            <a:spLocks noGrp="1"/>
          </p:cNvSpPr>
          <p:nvPr>
            <p:ph type="title"/>
          </p:nvPr>
        </p:nvSpPr>
        <p:spPr/>
        <p:txBody>
          <a:bodyPr/>
          <a:lstStyle/>
          <a:p>
            <a:r>
              <a:rPr lang="en-US" altLang="en-US" cap="none"/>
              <a:t>Why the Need for DARTS:AUX Keywords</a:t>
            </a:r>
            <a:endParaRPr lang="en-US" cap="none"/>
          </a:p>
        </p:txBody>
      </p:sp>
      <p:sp>
        <p:nvSpPr>
          <p:cNvPr id="3" name="Content Placeholder 2">
            <a:extLst>
              <a:ext uri="{FF2B5EF4-FFF2-40B4-BE49-F238E27FC236}">
                <a16:creationId xmlns:a16="http://schemas.microsoft.com/office/drawing/2014/main" id="{3F671DEA-E8C9-42A2-B914-2C5F7B07C206}"/>
              </a:ext>
            </a:extLst>
          </p:cNvPr>
          <p:cNvSpPr>
            <a:spLocks noGrp="1"/>
          </p:cNvSpPr>
          <p:nvPr>
            <p:ph idx="1"/>
          </p:nvPr>
        </p:nvSpPr>
        <p:spPr>
          <a:xfrm>
            <a:off x="841342" y="1630787"/>
            <a:ext cx="7162800" cy="4122313"/>
          </a:xfrm>
        </p:spPr>
        <p:txBody>
          <a:bodyPr/>
          <a:lstStyle/>
          <a:p>
            <a:r>
              <a:rPr lang="en-US"/>
              <a:t>Just as with ECM parameters, the current processes use the PAM USER keywords which are not descriptive.  There can also be an issue with unsupported PAM units as well. The user then remaps the keywords/units after data extraction. A new set of user-defined “auxiliary user” keywords will be supported.</a:t>
            </a:r>
            <a:endParaRPr lang="en-US">
              <a:cs typeface="Arial"/>
            </a:endParaRPr>
          </a:p>
          <a:p>
            <a:endParaRPr lang="en-US"/>
          </a:p>
        </p:txBody>
      </p:sp>
    </p:spTree>
    <p:extLst>
      <p:ext uri="{BB962C8B-B14F-4D97-AF65-F5344CB8AC3E}">
        <p14:creationId xmlns:p14="http://schemas.microsoft.com/office/powerpoint/2010/main" val="4066638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823CD-33F2-4A0C-8FDE-6D799F387F24}"/>
              </a:ext>
            </a:extLst>
          </p:cNvPr>
          <p:cNvSpPr>
            <a:spLocks noGrp="1"/>
          </p:cNvSpPr>
          <p:nvPr>
            <p:ph type="title"/>
          </p:nvPr>
        </p:nvSpPr>
        <p:spPr/>
        <p:txBody>
          <a:bodyPr/>
          <a:lstStyle/>
          <a:p>
            <a:r>
              <a:rPr lang="en-US" cap="none"/>
              <a:t>When is DARTS Coming</a:t>
            </a:r>
          </a:p>
        </p:txBody>
      </p:sp>
      <p:sp>
        <p:nvSpPr>
          <p:cNvPr id="3" name="Content Placeholder 2">
            <a:extLst>
              <a:ext uri="{FF2B5EF4-FFF2-40B4-BE49-F238E27FC236}">
                <a16:creationId xmlns:a16="http://schemas.microsoft.com/office/drawing/2014/main" id="{424BB409-1147-4ADC-A37F-74AB732A2146}"/>
              </a:ext>
            </a:extLst>
          </p:cNvPr>
          <p:cNvSpPr>
            <a:spLocks noGrp="1"/>
          </p:cNvSpPr>
          <p:nvPr>
            <p:ph idx="1"/>
          </p:nvPr>
        </p:nvSpPr>
        <p:spPr>
          <a:xfrm>
            <a:off x="831915" y="1662984"/>
            <a:ext cx="7162800" cy="4090116"/>
          </a:xfrm>
        </p:spPr>
        <p:txBody>
          <a:bodyPr/>
          <a:lstStyle/>
          <a:p>
            <a:r>
              <a:rPr lang="en-US"/>
              <a:t>DARTS is already here. Almost all test cells are currently sending data to both PAM and DARTS. </a:t>
            </a:r>
          </a:p>
          <a:p>
            <a:r>
              <a:rPr lang="en-US"/>
              <a:t>Systems that are already sending to PAM have their data files duplicated and sent to the DARTS database</a:t>
            </a:r>
            <a:endParaRPr lang="en-US">
              <a:cs typeface="Arial"/>
            </a:endParaRPr>
          </a:p>
          <a:p>
            <a:r>
              <a:rPr lang="en-US"/>
              <a:t>There will be dedicated DARTS </a:t>
            </a:r>
            <a:r>
              <a:rPr lang="en-US" err="1"/>
              <a:t>CyFlex</a:t>
            </a:r>
            <a:r>
              <a:rPr lang="en-US"/>
              <a:t> tasks such as ‘</a:t>
            </a:r>
            <a:r>
              <a:rPr lang="en-US" err="1"/>
              <a:t>darts_datapoint</a:t>
            </a:r>
            <a:r>
              <a:rPr lang="en-US"/>
              <a:t>’, '</a:t>
            </a:r>
            <a:r>
              <a:rPr lang="en-US" err="1"/>
              <a:t>setDARTStestid</a:t>
            </a:r>
            <a:r>
              <a:rPr lang="en-US"/>
              <a:t>’, and '</a:t>
            </a:r>
            <a:r>
              <a:rPr lang="en-US" err="1"/>
              <a:t>dlogger</a:t>
            </a:r>
            <a:r>
              <a:rPr lang="en-US"/>
              <a:t>' coming in 6.3.0</a:t>
            </a:r>
            <a:endParaRPr lang="en-US">
              <a:cs typeface="Arial"/>
            </a:endParaRPr>
          </a:p>
        </p:txBody>
      </p:sp>
    </p:spTree>
    <p:extLst>
      <p:ext uri="{BB962C8B-B14F-4D97-AF65-F5344CB8AC3E}">
        <p14:creationId xmlns:p14="http://schemas.microsoft.com/office/powerpoint/2010/main" val="4084936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823CD-33F2-4A0C-8FDE-6D799F387F24}"/>
              </a:ext>
            </a:extLst>
          </p:cNvPr>
          <p:cNvSpPr>
            <a:spLocks noGrp="1"/>
          </p:cNvSpPr>
          <p:nvPr>
            <p:ph type="title"/>
          </p:nvPr>
        </p:nvSpPr>
        <p:spPr/>
        <p:txBody>
          <a:bodyPr/>
          <a:lstStyle/>
          <a:p>
            <a:r>
              <a:rPr lang="en-US" cap="none">
                <a:latin typeface="Arial Narrow"/>
              </a:rPr>
              <a:t>How Darts is Working Now</a:t>
            </a:r>
            <a:endParaRPr lang="en-US" cap="none"/>
          </a:p>
        </p:txBody>
      </p:sp>
      <p:sp>
        <p:nvSpPr>
          <p:cNvPr id="3" name="Content Placeholder 2">
            <a:extLst>
              <a:ext uri="{FF2B5EF4-FFF2-40B4-BE49-F238E27FC236}">
                <a16:creationId xmlns:a16="http://schemas.microsoft.com/office/drawing/2014/main" id="{424BB409-1147-4ADC-A37F-74AB732A2146}"/>
              </a:ext>
            </a:extLst>
          </p:cNvPr>
          <p:cNvSpPr>
            <a:spLocks noGrp="1"/>
          </p:cNvSpPr>
          <p:nvPr>
            <p:ph idx="1"/>
          </p:nvPr>
        </p:nvSpPr>
        <p:spPr>
          <a:xfrm>
            <a:off x="831915" y="1673716"/>
            <a:ext cx="7162800" cy="4079384"/>
          </a:xfrm>
        </p:spPr>
        <p:txBody>
          <a:bodyPr/>
          <a:lstStyle/>
          <a:p>
            <a:r>
              <a:rPr lang="en-US"/>
              <a:t>Once data files are sent from the test cell to the central node, the data files are duplicated from the original directories into a new DARTS directory </a:t>
            </a:r>
          </a:p>
          <a:p>
            <a:r>
              <a:rPr lang="en-US">
                <a:cs typeface="Arial"/>
              </a:rPr>
              <a:t>For example PAM datapoints in /data/transfer/</a:t>
            </a:r>
            <a:r>
              <a:rPr lang="en-US" err="1">
                <a:cs typeface="Arial"/>
              </a:rPr>
              <a:t>PAM_datapoint</a:t>
            </a:r>
            <a:r>
              <a:rPr lang="en-US">
                <a:cs typeface="Arial"/>
              </a:rPr>
              <a:t> will be duplicated by DARTS into a new directory called /data/</a:t>
            </a:r>
            <a:r>
              <a:rPr lang="en-US" err="1">
                <a:cs typeface="Arial"/>
              </a:rPr>
              <a:t>darts_pam</a:t>
            </a:r>
            <a:r>
              <a:rPr lang="en-US">
                <a:cs typeface="Arial"/>
              </a:rPr>
              <a:t>/  and sent to DARTS</a:t>
            </a:r>
          </a:p>
          <a:p>
            <a:pPr marL="0" indent="0">
              <a:buNone/>
            </a:pPr>
            <a:endParaRPr lang="en-US">
              <a:cs typeface="Arial"/>
            </a:endParaRPr>
          </a:p>
        </p:txBody>
      </p:sp>
    </p:spTree>
    <p:extLst>
      <p:ext uri="{BB962C8B-B14F-4D97-AF65-F5344CB8AC3E}">
        <p14:creationId xmlns:p14="http://schemas.microsoft.com/office/powerpoint/2010/main" val="844232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A998A-A6EB-4FBA-AAD4-6F656793946A}"/>
              </a:ext>
            </a:extLst>
          </p:cNvPr>
          <p:cNvSpPr>
            <a:spLocks noGrp="1"/>
          </p:cNvSpPr>
          <p:nvPr>
            <p:ph type="title"/>
          </p:nvPr>
        </p:nvSpPr>
        <p:spPr/>
        <p:txBody>
          <a:bodyPr/>
          <a:lstStyle/>
          <a:p>
            <a:r>
              <a:rPr lang="en-US" cap="none">
                <a:latin typeface="Arial Narrow"/>
              </a:rPr>
              <a:t>What to Expect</a:t>
            </a:r>
            <a:endParaRPr lang="en-US" cap="none"/>
          </a:p>
        </p:txBody>
      </p:sp>
      <p:sp>
        <p:nvSpPr>
          <p:cNvPr id="3" name="Content Placeholder 2">
            <a:extLst>
              <a:ext uri="{FF2B5EF4-FFF2-40B4-BE49-F238E27FC236}">
                <a16:creationId xmlns:a16="http://schemas.microsoft.com/office/drawing/2014/main" id="{088745A1-FBAD-441D-A9BD-C7635368A218}"/>
              </a:ext>
            </a:extLst>
          </p:cNvPr>
          <p:cNvSpPr>
            <a:spLocks noGrp="1"/>
          </p:cNvSpPr>
          <p:nvPr>
            <p:ph idx="1"/>
          </p:nvPr>
        </p:nvSpPr>
        <p:spPr>
          <a:xfrm>
            <a:off x="850769" y="1394674"/>
            <a:ext cx="7431109" cy="4798453"/>
          </a:xfrm>
        </p:spPr>
        <p:txBody>
          <a:bodyPr/>
          <a:lstStyle/>
          <a:p>
            <a:pPr marL="0" indent="0">
              <a:buNone/>
            </a:pPr>
            <a:r>
              <a:rPr lang="en-US"/>
              <a:t>As mentioned earlier, some PAM tasks are getting DARTS versions. Here is a list of PAM to DARTS </a:t>
            </a:r>
            <a:r>
              <a:rPr lang="en-US" err="1"/>
              <a:t>CyFlex</a:t>
            </a:r>
            <a:r>
              <a:rPr lang="en-US"/>
              <a:t> tasks:</a:t>
            </a:r>
          </a:p>
          <a:p>
            <a:pPr>
              <a:spcBef>
                <a:spcPts val="0"/>
              </a:spcBef>
            </a:pPr>
            <a:r>
              <a:rPr lang="en-US"/>
              <a:t>datapoint	                  	-&gt;        	</a:t>
            </a:r>
            <a:r>
              <a:rPr lang="en-US" err="1"/>
              <a:t>darts_datapoint</a:t>
            </a:r>
            <a:endParaRPr lang="en-US" err="1">
              <a:cs typeface="Arial"/>
            </a:endParaRPr>
          </a:p>
          <a:p>
            <a:pPr>
              <a:spcBef>
                <a:spcPts val="0"/>
              </a:spcBef>
            </a:pPr>
            <a:r>
              <a:rPr lang="en-US" err="1"/>
              <a:t>setPAMtestid</a:t>
            </a:r>
            <a:r>
              <a:rPr lang="en-US"/>
              <a:t>             -&gt;         	</a:t>
            </a:r>
            <a:r>
              <a:rPr lang="en-US" err="1"/>
              <a:t>setDARTStestid</a:t>
            </a:r>
            <a:endParaRPr lang="en-US" err="1">
              <a:cs typeface="Arial"/>
            </a:endParaRPr>
          </a:p>
          <a:p>
            <a:pPr>
              <a:spcBef>
                <a:spcPts val="0"/>
              </a:spcBef>
            </a:pPr>
            <a:r>
              <a:rPr lang="en-US" err="1"/>
              <a:t>setPAMpoint</a:t>
            </a:r>
            <a:r>
              <a:rPr lang="en-US"/>
              <a:t>             		-&gt;         	</a:t>
            </a:r>
            <a:r>
              <a:rPr lang="en-US" err="1"/>
              <a:t>setDARTSpoint</a:t>
            </a:r>
            <a:endParaRPr lang="en-US" err="1">
              <a:cs typeface="Arial"/>
            </a:endParaRPr>
          </a:p>
          <a:p>
            <a:pPr>
              <a:spcBef>
                <a:spcPts val="0"/>
              </a:spcBef>
            </a:pPr>
            <a:r>
              <a:rPr lang="en-US" err="1"/>
              <a:t>pam_specs</a:t>
            </a:r>
            <a:r>
              <a:rPr lang="en-US"/>
              <a:t>               		-&gt;         	</a:t>
            </a:r>
            <a:r>
              <a:rPr lang="en-US" err="1"/>
              <a:t>darts_specs</a:t>
            </a:r>
            <a:endParaRPr lang="en-US" err="1">
              <a:cs typeface="Arial"/>
            </a:endParaRPr>
          </a:p>
          <a:p>
            <a:pPr>
              <a:spcBef>
                <a:spcPts val="0"/>
              </a:spcBef>
            </a:pPr>
            <a:r>
              <a:rPr lang="en-US" err="1">
                <a:cs typeface="Arial"/>
              </a:rPr>
              <a:t>pamStatus</a:t>
            </a:r>
            <a:r>
              <a:rPr lang="en-US">
                <a:cs typeface="Arial"/>
              </a:rPr>
              <a:t>                 -&gt;          </a:t>
            </a:r>
            <a:r>
              <a:rPr lang="en-US" err="1">
                <a:cs typeface="Arial"/>
              </a:rPr>
              <a:t>dartsStatus</a:t>
            </a:r>
          </a:p>
          <a:p>
            <a:pPr>
              <a:spcBef>
                <a:spcPts val="0"/>
              </a:spcBef>
            </a:pPr>
            <a:r>
              <a:rPr lang="en-US" err="1">
                <a:ea typeface="+mn-lt"/>
                <a:cs typeface="+mn-lt"/>
              </a:rPr>
              <a:t>pamResend</a:t>
            </a:r>
            <a:r>
              <a:rPr lang="en-US">
                <a:ea typeface="+mn-lt"/>
                <a:cs typeface="+mn-lt"/>
              </a:rPr>
              <a:t>               -&gt;          </a:t>
            </a:r>
            <a:r>
              <a:rPr lang="en-US" err="1">
                <a:ea typeface="+mn-lt"/>
                <a:cs typeface="+mn-lt"/>
              </a:rPr>
              <a:t>dartsResend</a:t>
            </a:r>
          </a:p>
          <a:p>
            <a:pPr>
              <a:spcBef>
                <a:spcPts val="0"/>
              </a:spcBef>
            </a:pPr>
            <a:r>
              <a:rPr lang="en-US" err="1">
                <a:ea typeface="+mn-lt"/>
                <a:cs typeface="+mn-lt"/>
              </a:rPr>
              <a:t>changeKeyword</a:t>
            </a:r>
            <a:r>
              <a:rPr lang="en-US">
                <a:ea typeface="+mn-lt"/>
                <a:cs typeface="+mn-lt"/>
              </a:rPr>
              <a:t>        -&gt;          </a:t>
            </a:r>
            <a:r>
              <a:rPr lang="en-US" err="1">
                <a:ea typeface="+mn-lt"/>
                <a:cs typeface="+mn-lt"/>
              </a:rPr>
              <a:t>changeDartsKeyword</a:t>
            </a:r>
          </a:p>
          <a:p>
            <a:pPr>
              <a:spcBef>
                <a:spcPts val="0"/>
              </a:spcBef>
            </a:pPr>
            <a:r>
              <a:rPr lang="en-US" err="1">
                <a:cs typeface="Arial"/>
              </a:rPr>
              <a:t>changeTestidPtAll</a:t>
            </a:r>
            <a:r>
              <a:rPr lang="en-US">
                <a:cs typeface="Arial"/>
              </a:rPr>
              <a:t>      -&gt;         </a:t>
            </a:r>
            <a:r>
              <a:rPr lang="en-US" err="1">
                <a:ea typeface="+mn-lt"/>
                <a:cs typeface="+mn-lt"/>
              </a:rPr>
              <a:t>changeDartsTestidPtAll</a:t>
            </a:r>
            <a:endParaRPr lang="en-US" err="1">
              <a:cs typeface="Arial"/>
            </a:endParaRPr>
          </a:p>
          <a:p>
            <a:pPr>
              <a:spcBef>
                <a:spcPts val="0"/>
              </a:spcBef>
            </a:pPr>
            <a:r>
              <a:rPr lang="en-US" err="1"/>
              <a:t>PAMheader</a:t>
            </a:r>
            <a:r>
              <a:rPr lang="en-US"/>
              <a:t>                -&gt;         no equivalent, not needed</a:t>
            </a:r>
            <a:endParaRPr lang="en-US">
              <a:cs typeface="Arial"/>
            </a:endParaRPr>
          </a:p>
          <a:p>
            <a:pPr>
              <a:spcBef>
                <a:spcPts val="0"/>
              </a:spcBef>
            </a:pPr>
            <a:endParaRPr lang="en-US">
              <a:cs typeface="Arial"/>
            </a:endParaRPr>
          </a:p>
          <a:p>
            <a:pPr marL="0" indent="0">
              <a:spcBef>
                <a:spcPts val="0"/>
              </a:spcBef>
              <a:buNone/>
            </a:pPr>
            <a:r>
              <a:rPr lang="en-US">
                <a:cs typeface="Arial"/>
              </a:rPr>
              <a:t>Basically, if there was a PAM version, there should be an equivalent DARTS version, or is now obsolete.</a:t>
            </a:r>
          </a:p>
        </p:txBody>
      </p:sp>
    </p:spTree>
    <p:extLst>
      <p:ext uri="{BB962C8B-B14F-4D97-AF65-F5344CB8AC3E}">
        <p14:creationId xmlns:p14="http://schemas.microsoft.com/office/powerpoint/2010/main" val="1601975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94975-672B-4DF8-8718-A96330B4CBFB}"/>
              </a:ext>
            </a:extLst>
          </p:cNvPr>
          <p:cNvSpPr>
            <a:spLocks noGrp="1"/>
          </p:cNvSpPr>
          <p:nvPr>
            <p:ph type="title"/>
          </p:nvPr>
        </p:nvSpPr>
        <p:spPr/>
        <p:txBody>
          <a:bodyPr/>
          <a:lstStyle/>
          <a:p>
            <a:r>
              <a:rPr lang="en-US" cap="none">
                <a:latin typeface="Arial Narrow"/>
              </a:rPr>
              <a:t>What to Expect</a:t>
            </a:r>
            <a:endParaRPr lang="en-US" cap="none"/>
          </a:p>
        </p:txBody>
      </p:sp>
      <p:sp>
        <p:nvSpPr>
          <p:cNvPr id="3" name="Content Placeholder 2">
            <a:extLst>
              <a:ext uri="{FF2B5EF4-FFF2-40B4-BE49-F238E27FC236}">
                <a16:creationId xmlns:a16="http://schemas.microsoft.com/office/drawing/2014/main" id="{945618CC-4C0B-49C7-9671-ECAE5C5D8D83}"/>
              </a:ext>
            </a:extLst>
          </p:cNvPr>
          <p:cNvSpPr>
            <a:spLocks noGrp="1"/>
          </p:cNvSpPr>
          <p:nvPr>
            <p:ph idx="1"/>
          </p:nvPr>
        </p:nvSpPr>
        <p:spPr>
          <a:xfrm>
            <a:off x="907330" y="1587857"/>
            <a:ext cx="7830725" cy="4165243"/>
          </a:xfrm>
        </p:spPr>
        <p:txBody>
          <a:bodyPr/>
          <a:lstStyle/>
          <a:p>
            <a:r>
              <a:rPr lang="en-US"/>
              <a:t>In the 'go' script, ‘</a:t>
            </a:r>
            <a:r>
              <a:rPr lang="en-US" err="1"/>
              <a:t>pam_specs</a:t>
            </a:r>
            <a:r>
              <a:rPr lang="en-US"/>
              <a:t>’ and ‘</a:t>
            </a:r>
            <a:r>
              <a:rPr lang="en-US" err="1"/>
              <a:t>PAMheader</a:t>
            </a:r>
            <a:r>
              <a:rPr lang="en-US"/>
              <a:t>’ should be removed and ‘datapoint’ should be replaced with ‘</a:t>
            </a:r>
            <a:r>
              <a:rPr lang="en-US" err="1"/>
              <a:t>darts_datapoint</a:t>
            </a:r>
            <a:r>
              <a:rPr lang="en-US"/>
              <a:t>’</a:t>
            </a:r>
            <a:endParaRPr lang="en-US">
              <a:cs typeface="Arial"/>
            </a:endParaRPr>
          </a:p>
          <a:p>
            <a:r>
              <a:rPr lang="en-US"/>
              <a:t>The format of the </a:t>
            </a:r>
            <a:r>
              <a:rPr lang="en-US" err="1"/>
              <a:t>specfile</a:t>
            </a:r>
            <a:r>
              <a:rPr lang="en-US"/>
              <a:t> for ‘</a:t>
            </a:r>
            <a:r>
              <a:rPr lang="en-US" err="1"/>
              <a:t>darts_datapoint</a:t>
            </a:r>
            <a:r>
              <a:rPr lang="en-US"/>
              <a:t>’ is different than 'datapoint'. So you will need to convert the ‘/specs/</a:t>
            </a:r>
            <a:r>
              <a:rPr lang="en-US" err="1"/>
              <a:t>pam_specs.xxx</a:t>
            </a:r>
            <a:r>
              <a:rPr lang="en-US"/>
              <a:t>’ into a new ‘/specs/</a:t>
            </a:r>
            <a:r>
              <a:rPr lang="en-US" err="1"/>
              <a:t>darts_specs.xxx</a:t>
            </a:r>
            <a:r>
              <a:rPr lang="en-US"/>
              <a:t>’ file</a:t>
            </a:r>
            <a:endParaRPr lang="en-US">
              <a:cs typeface="Arial"/>
            </a:endParaRPr>
          </a:p>
          <a:p>
            <a:r>
              <a:rPr lang="en-US"/>
              <a:t>There is also a new logger task called ‘</a:t>
            </a:r>
            <a:r>
              <a:rPr lang="en-US" err="1"/>
              <a:t>dlogger</a:t>
            </a:r>
            <a:r>
              <a:rPr lang="en-US"/>
              <a:t>’ that formats for DARTS and has an editor task called ‘</a:t>
            </a:r>
            <a:r>
              <a:rPr lang="en-US" err="1"/>
              <a:t>dloggereditor</a:t>
            </a:r>
            <a:r>
              <a:rPr lang="en-US"/>
              <a:t>’ that generates the input files for '</a:t>
            </a:r>
            <a:r>
              <a:rPr lang="en-US" err="1"/>
              <a:t>dlogger</a:t>
            </a:r>
            <a:r>
              <a:rPr lang="en-US"/>
              <a:t>'</a:t>
            </a:r>
            <a:endParaRPr lang="en-US" err="1">
              <a:cs typeface="Arial"/>
            </a:endParaRPr>
          </a:p>
        </p:txBody>
      </p:sp>
    </p:spTree>
    <p:extLst>
      <p:ext uri="{BB962C8B-B14F-4D97-AF65-F5344CB8AC3E}">
        <p14:creationId xmlns:p14="http://schemas.microsoft.com/office/powerpoint/2010/main" val="862532463"/>
      </p:ext>
    </p:extLst>
  </p:cSld>
  <p:clrMapOvr>
    <a:masterClrMapping/>
  </p:clrMapOvr>
</p:sld>
</file>

<file path=ppt/theme/theme1.xml><?xml version="1.0" encoding="utf-8"?>
<a:theme xmlns:a="http://schemas.openxmlformats.org/drawingml/2006/main" name="Default Theme">
  <a:themeElements>
    <a:clrScheme name="SGS">
      <a:dk1>
        <a:sysClr val="windowText" lastClr="000000"/>
      </a:dk1>
      <a:lt1>
        <a:sysClr val="window" lastClr="FFFFFF"/>
      </a:lt1>
      <a:dk2>
        <a:srgbClr val="000000"/>
      </a:dk2>
      <a:lt2>
        <a:srgbClr val="EEECE1"/>
      </a:lt2>
      <a:accent1>
        <a:srgbClr val="363636"/>
      </a:accent1>
      <a:accent2>
        <a:srgbClr val="848685"/>
      </a:accent2>
      <a:accent3>
        <a:srgbClr val="FF6600"/>
      </a:accent3>
      <a:accent4>
        <a:srgbClr val="BCBCBC"/>
      </a:accent4>
      <a:accent5>
        <a:srgbClr val="FF9900"/>
      </a:accent5>
      <a:accent6>
        <a:srgbClr val="FF0000"/>
      </a:accent6>
      <a:hlink>
        <a:srgbClr val="FF6600"/>
      </a:hlink>
      <a:folHlink>
        <a:srgbClr val="363636"/>
      </a:folHlink>
    </a:clrScheme>
    <a:fontScheme name="defaul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B64BB09F-ADD9-4180-822A-CABE34186A04}" vid="{44E7C5DC-7C45-4FA1-851A-F3D1C5F68C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54811CD8A117E4E914F85DA7255305C" ma:contentTypeVersion="4" ma:contentTypeDescription="Create a new document." ma:contentTypeScope="" ma:versionID="ffc5ea3a6bdb2ff74ed2f09f8a828124">
  <xsd:schema xmlns:xsd="http://www.w3.org/2001/XMLSchema" xmlns:xs="http://www.w3.org/2001/XMLSchema" xmlns:p="http://schemas.microsoft.com/office/2006/metadata/properties" xmlns:ns2="fcbfc235-2b2c-4465-9133-da6892cd20f2" xmlns:ns3="12bf23e7-0027-43e8-96f0-e45c853d3991" targetNamespace="http://schemas.microsoft.com/office/2006/metadata/properties" ma:root="true" ma:fieldsID="81816dff730438d072fbaa76dbe2d223" ns2:_="" ns3:_="">
    <xsd:import namespace="fcbfc235-2b2c-4465-9133-da6892cd20f2"/>
    <xsd:import namespace="12bf23e7-0027-43e8-96f0-e45c853d399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bfc235-2b2c-4465-9133-da6892cd20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2bf23e7-0027-43e8-96f0-e45c853d399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7573F59E-BDED-4676-8BF6-2F6EA0441C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cbfc235-2b2c-4465-9133-da6892cd20f2"/>
    <ds:schemaRef ds:uri="12bf23e7-0027-43e8-96f0-e45c853d39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F3A2A1B-1B65-49D0-BD55-72790EC2FA33}">
  <ds:schemaRefs>
    <ds:schemaRef ds:uri="http://schemas.microsoft.com/sharepoint/v3/contenttype/forms"/>
  </ds:schemaRefs>
</ds:datastoreItem>
</file>

<file path=customXml/itemProps3.xml><?xml version="1.0" encoding="utf-8"?>
<ds:datastoreItem xmlns:ds="http://schemas.openxmlformats.org/officeDocument/2006/customXml" ds:itemID="{F9AE62D0-7C42-4366-8118-14028130DD2B}">
  <ds:schemaRefs>
    <ds:schemaRef ds:uri="http://schemas.microsoft.com/office/2006/metadata/properties"/>
    <ds:schemaRef ds:uri="http://schemas.openxmlformats.org/package/2006/metadata/core-properties"/>
    <ds:schemaRef ds:uri="12bf23e7-0027-43e8-96f0-e45c853d3991"/>
    <ds:schemaRef ds:uri="http://purl.org/dc/terms/"/>
    <ds:schemaRef ds:uri="http://schemas.microsoft.com/office/2006/documentManagement/types"/>
    <ds:schemaRef ds:uri="fcbfc235-2b2c-4465-9133-da6892cd20f2"/>
    <ds:schemaRef ds:uri="http://www.w3.org/XML/1998/namespace"/>
    <ds:schemaRef ds:uri="http://purl.org/dc/elements/1.1/"/>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1528</Words>
  <Application>Microsoft Office PowerPoint</Application>
  <PresentationFormat>A4 Paper (210x297 mm)</PresentationFormat>
  <Paragraphs>134</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 Narrow</vt:lpstr>
      <vt:lpstr>Calibri</vt:lpstr>
      <vt:lpstr>Times New Roman</vt:lpstr>
      <vt:lpstr>Wingdings</vt:lpstr>
      <vt:lpstr>Default Theme</vt:lpstr>
      <vt:lpstr>DARTS</vt:lpstr>
      <vt:lpstr>What is DARTS</vt:lpstr>
      <vt:lpstr>Why the Need for DARTS</vt:lpstr>
      <vt:lpstr>Why the Need for DARTS: ECM Keywords</vt:lpstr>
      <vt:lpstr>Why the Need for DARTS:AUX Keywords</vt:lpstr>
      <vt:lpstr>When is DARTS Coming</vt:lpstr>
      <vt:lpstr>How Darts is Working Now</vt:lpstr>
      <vt:lpstr>What to Expect</vt:lpstr>
      <vt:lpstr>What to Expect</vt:lpstr>
      <vt:lpstr>What to Expect</vt:lpstr>
      <vt:lpstr>darts_datapoint</vt:lpstr>
      <vt:lpstr>Sample darts_specs.xxx file</vt:lpstr>
      <vt:lpstr>Sample darts_specs.xxx file cont.</vt:lpstr>
      <vt:lpstr>Converting pam_specs.xxx to darts_specs.xxx</vt:lpstr>
      <vt:lpstr>Sample darts_fixed.xxx file</vt:lpstr>
      <vt:lpstr>dloggereditor</vt:lpstr>
      <vt:lpstr>dloggereditor</vt:lpstr>
      <vt:lpstr>dloggereditor</vt:lpstr>
      <vt:lpstr>dlogger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Columbus 2018 Business Review</dc:title>
  <dc:creator/>
  <cp:lastModifiedBy/>
  <cp:revision>2</cp:revision>
  <dcterms:modified xsi:type="dcterms:W3CDTF">2024-01-23T18:45:57Z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0x010100F54811CD8A117E4E914F85DA7255305C</vt:lpwstr>
  </property>
</Properties>
</file>