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49" r:id="rId5"/>
  </p:sldMasterIdLst>
  <p:notesMasterIdLst>
    <p:notesMasterId r:id="rId28"/>
  </p:notesMasterIdLst>
  <p:sldIdLst>
    <p:sldId id="25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80" r:id="rId17"/>
    <p:sldId id="271" r:id="rId18"/>
    <p:sldId id="283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6858000" cy="9144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2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677A42F3-854B-4029-B92C-E7CB12CEC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F4AE394F-62F0-449C-ADEA-A58F6B2FB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7928F707-DFDC-4BD8-A840-D8FB6895A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0EAEC10E-72A9-4E9A-9FB3-00D41443869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DDC1275-83B6-42C1-824D-88F2796F713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73BD18B6-72E2-49B7-A332-059A0FE37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863DD461-BE47-4FF5-BA5D-AC21C3879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75FCB0B0-86F5-478A-BC7F-C8BAF58658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F9831CE5-2E34-47FC-9CAE-B65958062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31512FE8-C4A9-4155-8BF9-30AC9C88EB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60E7E7F5-8210-4EEE-BDC4-D982D89BB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CF3C32B2-CA87-4BF6-8056-15513FDEF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346559D4-2AF2-40AE-9DB8-7C06D3554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FFDFC658-367D-4295-AD24-08F78A4256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A8A936B7-0A76-423F-96B5-257DEE628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D1EFD181-BD6A-44DD-8626-E2D8F3E8B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D1FBD6F1-9A76-4271-A97D-86716E3E4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2625102E-CEEB-4576-B3BD-26E3F8FDC6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7E52838F-8155-4097-9BF7-45415C778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7029BC95-19E5-4F38-A995-72EBC887BD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ADA7B8-EB58-4647-B9DF-3B4E62C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CFDDAD6F-B448-45DB-B43E-0E5ABCC7E4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005C983-ED8D-49F9-9EB2-92ACB9BE9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18BE35F8-9736-40A4-9709-9863FD3189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AE2FA7-7DF8-4A78-882D-50F7C5D6D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2F4E7EB-AF09-4097-BB78-63D45ABD65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F0D1F62-EF7B-4523-9FB6-E32111E048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D80B219-FD63-41F2-9A15-312C80022E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6267-6E93-4D1D-937E-303F97D7DB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25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254D32D-4AE1-4390-990C-778633A34D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E167ACB-7BA0-47E4-99B1-A6929868220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70F2889-8536-4ADD-AA84-FE5E18E6628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E0D13-7C7B-46B6-8D7D-978367D24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28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49863" y="285750"/>
            <a:ext cx="1460500" cy="8769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600" y="285750"/>
            <a:ext cx="4233863" cy="8769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02A9C11-10AD-4562-9058-7A7ED2AF862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CADCB06-BF79-4698-974B-A843568DB8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CE318BD-123A-4FDF-B579-816ABFED48B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1694-363B-4490-B0C3-E57DEB835B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875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FFB4E7A-470C-400D-8A98-CA1915D21D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B53BCD9-6925-4D91-B758-018C489790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CC62138-EE9D-4475-9393-98E07C1B49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DB44-BB56-4869-9AB3-EA6AC85FA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0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9F503A4-BE78-404D-8474-EC68AF63153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ACBC87A-3A7B-4448-920A-BA9AB8E4588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BB2FADA-FE61-4629-B26C-C1F1F9DC994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C82D7-1301-4F7F-8EEC-A591CF33E4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5030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3036768-BEAA-4D61-B77F-EAC07656BE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FBBE152-F6A0-4289-8D88-9DA7188705F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10895B6-3829-4655-A1A7-65D2A41DA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3C1D-C3E9-4B28-AD05-35B406135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911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9950"/>
            <a:ext cx="3006725" cy="6027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2025" y="2139950"/>
            <a:ext cx="3006725" cy="6027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6E3713F-74B5-4860-ADB7-0294099286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00B75C5-C458-42EF-87A1-9094B11D68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359D856-59D7-47C2-BFCE-C611C248D3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C196F-839A-46A5-8914-68634FF30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446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BFD74B2-9EF8-42FB-9FE6-9CF2700A35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8659A924-E642-4D96-A733-E8E1232F246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4578DF1-DC28-40B0-B961-0060704B88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97D5E-D2F3-44AC-8790-7FD65FCC7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618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EEE3AB9-DF17-4226-84C7-6DE4C27FF1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9F431C4-60E8-4D61-8725-F336EC3C98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F392E03-3BDF-4865-80F9-6BBFF1D349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4F36E-30CD-4241-BC62-D1DCA7E29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952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C56D87B3-BBCC-41DC-8AF7-5011911067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E053F844-04A6-4881-A26B-2B4243D2FF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85E0BF0C-4002-4EDD-BD90-C432870410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97F2-35EF-4588-B23D-57D7D6DD5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674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76EEBBE-6DFF-4AA4-AE43-2EBBE7C05D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72D6951-A522-4658-8328-F6D0971DB7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BE05A286-1D14-4A66-A9BD-C5270AE95AE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C462B-6181-439A-9DD8-028584FC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4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AC08A2B-4325-4A48-99A5-25FB69EE1C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BFA5F28-DE1B-406E-BA08-44906E7090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F4818D3-A2B9-4CF0-8356-595E083C071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6602C-3DDF-43AA-8C57-FBF23104DA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372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291252A-CE30-4764-9AA0-F3C5CACB71A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81DB93F-89CC-4B2F-9C49-7DB80502B0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E8C9FE3-7C23-428D-AD84-2A39FE649E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74E03-37B5-402A-969C-8372ED624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683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4703DC5-83FD-4226-AA8D-D0B30E03E8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7245819-99C5-4B8A-B806-6AE66623F2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17E1981-3E6E-4575-8EB7-9BF84F7AF23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9D9B6-1F7A-4B3E-8EBE-7A4348A4B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283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10150" y="2139950"/>
            <a:ext cx="1555750" cy="60277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139950"/>
            <a:ext cx="4514850" cy="60277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9D765ED-64CA-4CCC-B6A9-719BAEBC5A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FE0AEF4-EFCB-4C30-BD16-6C884656379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829338E-4631-48BE-A134-EB8F01CD8C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69B80-138B-4DB8-BD46-BE3F6A8D9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95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235200"/>
            <a:ext cx="5822950" cy="1943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E06948E-ED67-4ED2-94BC-BE85D55580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1FBC3BF-A3A3-445C-8C84-E89DD9597DF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0B6923D-756E-422D-839F-D8831E5E86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F24A0-DD19-441C-83B2-726911B1D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13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80B88E5-927E-4291-8A46-656B1902B14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C132E32-BCCD-4AD7-AFAC-AA77A9A1E6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7E4A050-D24A-419C-9CA1-570C4285FE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2051A-F013-4621-A02D-FE0014542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74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7413" y="2690813"/>
            <a:ext cx="2835275" cy="6364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75088" y="2690813"/>
            <a:ext cx="2835275" cy="6364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78254D3-4C3B-4769-9665-6BCCDBDB55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650320B-6E19-4BAF-B347-53398B1F510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7EA63DF-89D2-465D-B233-9CF9E19152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22142-7AF2-4ADD-A5D8-0F24E3318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82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5EF82E7-ECAF-4783-B548-F138E2E6E9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901849E3-CA2D-467D-86C1-F1D94250656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F7824B5D-B27B-4F1C-BB30-746090D432F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EEBCA-69AF-4306-A3BE-9E82FEC066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5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553937A-91E9-4B6B-A371-EF276AA94F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670C921-4D3F-4C0F-8543-C4552B23188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5AB6BEB-FAF8-44DE-A316-0D111DD335C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86BC0-48E6-456A-B709-7BE50F670C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7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8A5127AC-E15A-492D-A774-A3DF9F7252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71DD60B-CBFC-45D5-8018-C2F7B5E139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865D438-CCBE-4870-BCCE-F47C9FCA5B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D3EF-A005-4EC7-82E7-88CE292B44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92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8A226BA-B772-4FA0-88E7-02B4452A3C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57BD2DF-251D-4CD1-A835-671D1E457F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2B0572CE-17C1-403D-B533-5C37158F06F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09D3F-6503-4CD0-B168-AEC46407F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35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74ABDF6-5E6B-441E-945A-8054F35623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28EF6F5-16A8-489C-8526-00852890CA2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97F5752-6D40-4EDB-A89A-A8178F51CA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4C0A6-DE5E-4DF8-A537-18D8BCFD8B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59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C47E0DE-3DCC-4EC1-8FD6-B6C9D98F0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8" y="1465263"/>
            <a:ext cx="328612" cy="631825"/>
          </a:xfrm>
          <a:prstGeom prst="rect">
            <a:avLst/>
          </a:prstGeom>
          <a:solidFill>
            <a:srgbClr val="FFCF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A035E13-D211-45D4-BA95-58376F242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" y="1465263"/>
            <a:ext cx="246063" cy="631825"/>
          </a:xfrm>
          <a:prstGeom prst="rect">
            <a:avLst/>
          </a:prstGeom>
          <a:gradFill rotWithShape="0">
            <a:gsLst>
              <a:gs pos="0">
                <a:srgbClr val="FFCF01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AE83A72C-3CA9-47D7-A405-BF104450E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027238"/>
            <a:ext cx="315913" cy="63341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4A14087F-251E-4F55-8A5E-025FB17E9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027238"/>
            <a:ext cx="276225" cy="633412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C69A555B-CBF1-4378-A47B-770CDD656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1930400"/>
            <a:ext cx="420688" cy="56356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A5EF5D46-930A-4F72-BEED-675D20D74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1320800"/>
            <a:ext cx="23813" cy="1403350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2" name="Rectangle 7">
            <a:extLst>
              <a:ext uri="{FF2B5EF4-FFF2-40B4-BE49-F238E27FC236}">
                <a16:creationId xmlns:a16="http://schemas.microsoft.com/office/drawing/2014/main" id="{F6F56129-6FDE-4670-9187-E210FF4FC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2374900"/>
            <a:ext cx="6170612" cy="42863"/>
          </a:xfrm>
          <a:prstGeom prst="rect">
            <a:avLst/>
          </a:prstGeom>
          <a:gradFill rotWithShape="0">
            <a:gsLst>
              <a:gs pos="0">
                <a:srgbClr val="1C1C1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3" name="Rectangle 8">
            <a:extLst>
              <a:ext uri="{FF2B5EF4-FFF2-40B4-BE49-F238E27FC236}">
                <a16:creationId xmlns:a16="http://schemas.microsoft.com/office/drawing/2014/main" id="{2A377858-BEEA-43F9-8A02-AECECC47D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285750"/>
            <a:ext cx="583882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4" name="Rectangle 9">
            <a:extLst>
              <a:ext uri="{FF2B5EF4-FFF2-40B4-BE49-F238E27FC236}">
                <a16:creationId xmlns:a16="http://schemas.microsoft.com/office/drawing/2014/main" id="{7642D44E-1B39-4FC3-86BB-7D9C67129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2690813"/>
            <a:ext cx="5822950" cy="636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A42EBFC2-034F-4185-9AE3-F94ABE5193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71538" y="8324850"/>
            <a:ext cx="1422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A0F03364-5EB7-4DA3-BE20-1BAEFDA29AD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743200" y="8324850"/>
            <a:ext cx="21653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E68A590-9C1C-413B-A42F-B5A0313DFC3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281613" y="8324850"/>
            <a:ext cx="1422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EA3E08A1-9124-4678-8ADD-777EF52C3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33339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600E99E5-94E9-4DDD-A414-880A207224A5}"/>
              </a:ext>
            </a:extLst>
          </p:cNvPr>
          <p:cNvGrpSpPr>
            <a:grpSpLocks/>
          </p:cNvGrpSpPr>
          <p:nvPr/>
        </p:nvGrpSpPr>
        <p:grpSpPr bwMode="auto">
          <a:xfrm>
            <a:off x="0" y="3251200"/>
            <a:ext cx="6751638" cy="1398588"/>
            <a:chOff x="0" y="2048"/>
            <a:chExt cx="4253" cy="881"/>
          </a:xfrm>
        </p:grpSpPr>
        <p:grpSp>
          <p:nvGrpSpPr>
            <p:cNvPr id="2056" name="Group 2">
              <a:extLst>
                <a:ext uri="{FF2B5EF4-FFF2-40B4-BE49-F238E27FC236}">
                  <a16:creationId xmlns:a16="http://schemas.microsoft.com/office/drawing/2014/main" id="{99DAA63B-7DBF-4126-9B01-1F33C3FCEA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" y="2138"/>
              <a:ext cx="333" cy="396"/>
              <a:chOff x="137" y="2138"/>
              <a:chExt cx="333" cy="396"/>
            </a:xfrm>
          </p:grpSpPr>
          <p:sp>
            <p:nvSpPr>
              <p:cNvPr id="2063" name="Rectangle 3">
                <a:extLst>
                  <a:ext uri="{FF2B5EF4-FFF2-40B4-BE49-F238E27FC236}">
                    <a16:creationId xmlns:a16="http://schemas.microsoft.com/office/drawing/2014/main" id="{52BE9D4B-C1C9-4621-8A73-70B8F8C57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" y="2138"/>
                <a:ext cx="204" cy="396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/>
              </a:p>
            </p:txBody>
          </p:sp>
          <p:sp>
            <p:nvSpPr>
              <p:cNvPr id="2064" name="Rectangle 4">
                <a:extLst>
                  <a:ext uri="{FF2B5EF4-FFF2-40B4-BE49-F238E27FC236}">
                    <a16:creationId xmlns:a16="http://schemas.microsoft.com/office/drawing/2014/main" id="{95985FA6-4175-4489-B87D-1E52FEF3D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2138"/>
                <a:ext cx="152" cy="396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/>
              </a:p>
            </p:txBody>
          </p:sp>
        </p:grpSp>
        <p:grpSp>
          <p:nvGrpSpPr>
            <p:cNvPr id="2057" name="Group 5">
              <a:extLst>
                <a:ext uri="{FF2B5EF4-FFF2-40B4-BE49-F238E27FC236}">
                  <a16:creationId xmlns:a16="http://schemas.microsoft.com/office/drawing/2014/main" id="{DCD70797-C1BB-4D29-8751-C92D582BCD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" y="2493"/>
              <a:ext cx="345" cy="396"/>
              <a:chOff x="196" y="2493"/>
              <a:chExt cx="345" cy="396"/>
            </a:xfrm>
          </p:grpSpPr>
          <p:sp>
            <p:nvSpPr>
              <p:cNvPr id="2" name="Rectangle 6">
                <a:extLst>
                  <a:ext uri="{FF2B5EF4-FFF2-40B4-BE49-F238E27FC236}">
                    <a16:creationId xmlns:a16="http://schemas.microsoft.com/office/drawing/2014/main" id="{BBC3AD0C-CBDE-4A8D-B45F-EF2F88EEC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" y="2493"/>
                <a:ext cx="196" cy="396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/>
              </a:p>
            </p:txBody>
          </p:sp>
          <p:sp>
            <p:nvSpPr>
              <p:cNvPr id="3" name="Rectangle 7">
                <a:extLst>
                  <a:ext uri="{FF2B5EF4-FFF2-40B4-BE49-F238E27FC236}">
                    <a16:creationId xmlns:a16="http://schemas.microsoft.com/office/drawing/2014/main" id="{13F5112C-5B7A-4DB8-B158-C2579C78B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" y="2493"/>
                <a:ext cx="171" cy="396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/>
              </a:p>
            </p:txBody>
          </p:sp>
        </p:grpSp>
        <p:sp>
          <p:nvSpPr>
            <p:cNvPr id="2058" name="Rectangle 8">
              <a:extLst>
                <a:ext uri="{FF2B5EF4-FFF2-40B4-BE49-F238E27FC236}">
                  <a16:creationId xmlns:a16="http://schemas.microsoft.com/office/drawing/2014/main" id="{E3CA71BA-2BA2-4A2E-9700-A8C9EBF06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32"/>
              <a:ext cx="262" cy="351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/>
            </a:p>
          </p:txBody>
        </p:sp>
        <p:sp>
          <p:nvSpPr>
            <p:cNvPr id="2059" name="Rectangle 9">
              <a:extLst>
                <a:ext uri="{FF2B5EF4-FFF2-40B4-BE49-F238E27FC236}">
                  <a16:creationId xmlns:a16="http://schemas.microsoft.com/office/drawing/2014/main" id="{692CA97A-9B26-472D-81D9-875251302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" y="2048"/>
              <a:ext cx="12" cy="881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/>
            </a:p>
          </p:txBody>
        </p:sp>
        <p:sp>
          <p:nvSpPr>
            <p:cNvPr id="4" name="Rectangle 10">
              <a:extLst>
                <a:ext uri="{FF2B5EF4-FFF2-40B4-BE49-F238E27FC236}">
                  <a16:creationId xmlns:a16="http://schemas.microsoft.com/office/drawing/2014/main" id="{5E3672DA-1A05-48E3-A809-0ECD5043964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9" y="2736"/>
              <a:ext cx="4104" cy="43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/>
            </a:p>
          </p:txBody>
        </p:sp>
      </p:grpSp>
      <p:sp>
        <p:nvSpPr>
          <p:cNvPr id="2051" name="Rectangle 11">
            <a:extLst>
              <a:ext uri="{FF2B5EF4-FFF2-40B4-BE49-F238E27FC236}">
                <a16:creationId xmlns:a16="http://schemas.microsoft.com/office/drawing/2014/main" id="{346E69C1-4A81-41CA-A09C-2777AE325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2235200"/>
            <a:ext cx="582295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0EA2C221-5578-4D00-BD3D-537AF05F67C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42950" y="8329613"/>
            <a:ext cx="1422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</a:tabLst>
              <a:defRPr sz="14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47BDB1C6-F946-45C7-888C-7F8753A01E9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571750" y="8329613"/>
            <a:ext cx="21653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4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0353570A-CF2F-4EC4-A11D-564C3E0EAF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143500" y="8329613"/>
            <a:ext cx="1422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</a:tabLst>
              <a:defRPr sz="14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AD8B58-D27C-4E67-B610-B7728C242D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Rectangle 15">
            <a:extLst>
              <a:ext uri="{FF2B5EF4-FFF2-40B4-BE49-F238E27FC236}">
                <a16:creationId xmlns:a16="http://schemas.microsoft.com/office/drawing/2014/main" id="{0E5C1F2F-3D42-4C67-9F8D-EE84E45C4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9950"/>
            <a:ext cx="6165850" cy="602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33339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anose="020B0604030504040204" pitchFamily="34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5C021B8D-8839-493A-B0D5-DE36929A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2235200"/>
            <a:ext cx="5829300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4000"/>
              <a:t>CyFlex Training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08A22E9-B2A9-466B-BB0C-0F2E81EFF2A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028700" y="4800600"/>
            <a:ext cx="4800600" cy="1524000"/>
          </a:xfrm>
        </p:spPr>
        <p:txBody>
          <a:bodyPr anchor="ctr"/>
          <a:lstStyle/>
          <a:p>
            <a:pPr eaLnBrk="1" hangingPunct="1"/>
            <a:r>
              <a:rPr lang="en-US" altLang="en-US"/>
              <a:t>PID Control Systems</a:t>
            </a: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8BAF47BA-172A-D7A9-CE45-55AE74C1C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3853EA7-D183-4D08-A061-5CC974E8E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Setting the Desired Value</a:t>
            </a:r>
          </a:p>
        </p:txBody>
      </p:sp>
      <p:sp>
        <p:nvSpPr>
          <p:cNvPr id="22531" name="Content Placeholder 3">
            <a:extLst>
              <a:ext uri="{FF2B5EF4-FFF2-40B4-BE49-F238E27FC236}">
                <a16:creationId xmlns:a16="http://schemas.microsoft.com/office/drawing/2014/main" id="{2B72CC5F-D5D9-434B-A328-1A80E5585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/>
              <a:t>The desired value is known as the loop </a:t>
            </a:r>
            <a:r>
              <a:rPr lang="en-US" altLang="en-US" sz="2400" i="1"/>
              <a:t>target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/>
              <a:t>Set the target with: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000"/>
              <a:t>CyFlex commands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000"/>
              <a:t>gp_test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000"/>
              <a:t>Control display GUI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/>
              <a:t>The target may be bounded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/>
              <a:t>The target may be ramped from the existing value to a new 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/>
              <a:t>The present target is known as the </a:t>
            </a:r>
            <a:r>
              <a:rPr lang="en-US" altLang="en-US" sz="2400" i="1"/>
              <a:t>reference</a:t>
            </a:r>
            <a:r>
              <a:rPr lang="en-US" altLang="en-US" sz="2400"/>
              <a:t> value and will become the target value when ramping is completed.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421A7CF4-74BA-6FE2-376A-B3743EC00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0CC3313-6A55-4D70-B658-E4588FE5E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Calculating the Loop Error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526E2-4006-4881-AAAD-1944F0841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/>
              <a:t>Error = Set Point – Actual </a:t>
            </a:r>
          </a:p>
          <a:p>
            <a:pPr>
              <a:defRPr/>
            </a:pPr>
            <a:r>
              <a:rPr lang="en-US" sz="2400"/>
              <a:t>	Or</a:t>
            </a:r>
          </a:p>
          <a:p>
            <a:pPr>
              <a:defRPr/>
            </a:pPr>
            <a:r>
              <a:rPr lang="en-US" sz="2400"/>
              <a:t>Error = Loop Reference – Feedback Value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/>
              <a:t>Determines the sign of the gains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/>
              <a:t>The output will increase when the setpoint is above the present value if the gains are positive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/>
              <a:t>The output will decrease when the setpoint is above the present value if the gains are negative</a:t>
            </a:r>
          </a:p>
        </p:txBody>
      </p:sp>
      <p:pic>
        <p:nvPicPr>
          <p:cNvPr id="23556" name="Picture 4" descr="cyflex">
            <a:extLst>
              <a:ext uri="{FF2B5EF4-FFF2-40B4-BE49-F238E27FC236}">
                <a16:creationId xmlns:a16="http://schemas.microsoft.com/office/drawing/2014/main" id="{04048FDF-4764-473B-A986-A27BF34B0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40005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B8AEB1C-ADC6-483E-B8D1-E185EAE62F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479425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CyFlex Implementation of Controls – </a:t>
            </a:r>
            <a:r>
              <a:rPr lang="en-US" altLang="en-US" sz="2400"/>
              <a:t>Setting the Desired Value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EBE6373-E66F-4521-A6FB-6292705C1BF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514600"/>
            <a:ext cx="5600700" cy="5334000"/>
          </a:xfrm>
        </p:spPr>
        <p:txBody>
          <a:bodyPr/>
          <a:lstStyle/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31603187-92D1-4E32-992B-66C7DB8EC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228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pic>
        <p:nvPicPr>
          <p:cNvPr id="24582" name="Picture 1">
            <a:extLst>
              <a:ext uri="{FF2B5EF4-FFF2-40B4-BE49-F238E27FC236}">
                <a16:creationId xmlns:a16="http://schemas.microsoft.com/office/drawing/2014/main" id="{950D7CAF-9A85-4BD8-8086-EFCC7B753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685800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A0848A10-9BAB-2644-9F9E-ADAEAB2F86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F1175DB-2C53-472E-83F3-79122717A3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Calculating the PID Output</a:t>
            </a:r>
          </a:p>
        </p:txBody>
      </p:sp>
      <p:sp>
        <p:nvSpPr>
          <p:cNvPr id="26627" name="Content Placeholder 3">
            <a:extLst>
              <a:ext uri="{FF2B5EF4-FFF2-40B4-BE49-F238E27FC236}">
                <a16:creationId xmlns:a16="http://schemas.microsoft.com/office/drawing/2014/main" id="{A5EE83E1-C732-4AAA-83CB-2996A0DA5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6364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The error can be scaled by the value of another CyFlex variable that the user can manipulate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The integral term can be bounded to avoid unreasonable values if the error doesn’t go to zero.</a:t>
            </a: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E9B10288-5299-4E7E-8402-01CE189FC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26629" name="Object 4">
            <a:extLst>
              <a:ext uri="{FF2B5EF4-FFF2-40B4-BE49-F238E27FC236}">
                <a16:creationId xmlns:a16="http://schemas.microsoft.com/office/drawing/2014/main" id="{11A9950C-63FA-47AF-BB21-4C8252A9F9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2794000"/>
          <a:ext cx="6538913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551703" imgH="3463676" progId="Visio.Drawing.11">
                  <p:embed/>
                </p:oleObj>
              </mc:Choice>
              <mc:Fallback>
                <p:oleObj name="Visio" r:id="rId2" imgW="7551703" imgH="3463676" progId="Visio.Drawing.11">
                  <p:embed/>
                  <p:pic>
                    <p:nvPicPr>
                      <p:cNvPr id="26629" name="Object 4">
                        <a:extLst>
                          <a:ext uri="{FF2B5EF4-FFF2-40B4-BE49-F238E27FC236}">
                            <a16:creationId xmlns:a16="http://schemas.microsoft.com/office/drawing/2014/main" id="{11A9950C-63FA-47AF-BB21-4C8252A9F9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94000"/>
                        <a:ext cx="6538913" cy="299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5FF71C8A-084A-8C6E-8D2A-8413F39B89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0CC3313-6A55-4D70-B658-E4588FE5E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Gain Scaling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526E2-4006-4881-AAAD-1944F0841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If you want a higher gain at high speed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Minimum gain for low speed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Double that gain at high speed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Gain_scale</a:t>
            </a:r>
            <a:r>
              <a:rPr lang="en-US" sz="2400" dirty="0"/>
              <a:t> = </a:t>
            </a:r>
            <a:r>
              <a:rPr lang="en-US" sz="2400" dirty="0" err="1"/>
              <a:t>min_gain</a:t>
            </a:r>
            <a:r>
              <a:rPr lang="en-US" sz="2400" dirty="0"/>
              <a:t> + speed/</a:t>
            </a:r>
            <a:r>
              <a:rPr lang="en-US" sz="2400" dirty="0" err="1"/>
              <a:t>ra_spd</a:t>
            </a:r>
            <a:r>
              <a:rPr lang="en-US" sz="2400" dirty="0"/>
              <a:t> * </a:t>
            </a:r>
            <a:r>
              <a:rPr lang="en-US" sz="2400" dirty="0" err="1"/>
              <a:t>min_gain</a:t>
            </a:r>
          </a:p>
          <a:p>
            <a:pPr marL="4572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multiplier could be the result of a: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Computed expression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Table lookup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Flow valve characteristics</a:t>
            </a:r>
          </a:p>
          <a:p>
            <a:pPr marL="400050" lvl="1" indent="0">
              <a:defRPr/>
            </a:pPr>
            <a:endParaRPr lang="en-US" sz="2400" dirty="0"/>
          </a:p>
          <a:p>
            <a:pPr marL="457200">
              <a:buFont typeface="Arial" panose="020B0604020202020204" pitchFamily="34" charset="0"/>
              <a:buChar char="•"/>
              <a:defRPr/>
            </a:pPr>
            <a:endParaRPr lang="en-US" sz="2800" dirty="0"/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AFA503C7-E5AE-E32A-E936-A4299D1B9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86381470-F723-4EE7-8FF2-F8A0CCC5E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Using Feedforward</a:t>
            </a:r>
          </a:p>
        </p:txBody>
      </p:sp>
      <p:sp>
        <p:nvSpPr>
          <p:cNvPr id="27651" name="Content Placeholder 3">
            <a:extLst>
              <a:ext uri="{FF2B5EF4-FFF2-40B4-BE49-F238E27FC236}">
                <a16:creationId xmlns:a16="http://schemas.microsoft.com/office/drawing/2014/main" id="{40EFAB93-6FCD-4F0D-8501-88B6303AB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A user model can be developed to set the output very close to the correct value.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The PI&amp;D controls can then be used to correct for inaccuracies in the model</a:t>
            </a: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46F7FB03-4E27-4EBC-BA77-84885F022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7653" name="Rectangle 2">
            <a:extLst>
              <a:ext uri="{FF2B5EF4-FFF2-40B4-BE49-F238E27FC236}">
                <a16:creationId xmlns:a16="http://schemas.microsoft.com/office/drawing/2014/main" id="{592127CA-4672-4204-B89B-0215A8C17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27654" name="Object 6">
            <a:extLst>
              <a:ext uri="{FF2B5EF4-FFF2-40B4-BE49-F238E27FC236}">
                <a16:creationId xmlns:a16="http://schemas.microsoft.com/office/drawing/2014/main" id="{CE7FEE2C-0DF2-4873-B09A-F7AB5C123F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439988"/>
          <a:ext cx="5943600" cy="386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778163" imgH="5713957" progId="Visio.Drawing.11">
                  <p:embed/>
                </p:oleObj>
              </mc:Choice>
              <mc:Fallback>
                <p:oleObj name="Visio" r:id="rId2" imgW="8778163" imgH="5713957" progId="Visio.Drawing.11">
                  <p:embed/>
                  <p:pic>
                    <p:nvPicPr>
                      <p:cNvPr id="27654" name="Object 6">
                        <a:extLst>
                          <a:ext uri="{FF2B5EF4-FFF2-40B4-BE49-F238E27FC236}">
                            <a16:creationId xmlns:a16="http://schemas.microsoft.com/office/drawing/2014/main" id="{CE7FEE2C-0DF2-4873-B09A-F7AB5C123F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39988"/>
                        <a:ext cx="5943600" cy="386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2E9BF0E4-9208-DAF8-7E3B-17205847C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46595A9-AFE1-4F04-8771-5E41E96AC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Controller Output Adjustments</a:t>
            </a:r>
          </a:p>
        </p:txBody>
      </p:sp>
      <p:sp>
        <p:nvSpPr>
          <p:cNvPr id="28675" name="Content Placeholder 3">
            <a:extLst>
              <a:ext uri="{FF2B5EF4-FFF2-40B4-BE49-F238E27FC236}">
                <a16:creationId xmlns:a16="http://schemas.microsoft.com/office/drawing/2014/main" id="{77656C5F-7C7B-4578-8449-05F03748F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Hysteresis compensates for actuator wear or sticky controllers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Bounds can be placed on the output to represent real world limits.</a:t>
            </a: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FF09951E-E7C3-4ED0-A253-1CF9F9851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739B8E90-D0C3-4544-9F05-904D2994F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3D084CA-0B41-4349-8935-0C4E8B3F3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28679" name="Object 9">
            <a:extLst>
              <a:ext uri="{FF2B5EF4-FFF2-40B4-BE49-F238E27FC236}">
                <a16:creationId xmlns:a16="http://schemas.microsoft.com/office/drawing/2014/main" id="{B8C908DA-75A2-4314-884A-7631F91500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2765425"/>
          <a:ext cx="5934075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64458" imgH="5713957" progId="Visio.Drawing.11">
                  <p:embed/>
                </p:oleObj>
              </mc:Choice>
              <mc:Fallback>
                <p:oleObj name="Visio" r:id="rId2" imgW="9764458" imgH="5713957" progId="Visio.Drawing.11">
                  <p:embed/>
                  <p:pic>
                    <p:nvPicPr>
                      <p:cNvPr id="28679" name="Object 9">
                        <a:extLst>
                          <a:ext uri="{FF2B5EF4-FFF2-40B4-BE49-F238E27FC236}">
                            <a16:creationId xmlns:a16="http://schemas.microsoft.com/office/drawing/2014/main" id="{B8C908DA-75A2-4314-884A-7631F91500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2765425"/>
                        <a:ext cx="5934075" cy="347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E143B047-6D37-98B6-145C-6F6E911026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FB90CDC-6FC4-45E1-A2D9-E730295F8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Controller Output Adjustments</a:t>
            </a:r>
          </a:p>
        </p:txBody>
      </p:sp>
      <p:sp>
        <p:nvSpPr>
          <p:cNvPr id="29699" name="Content Placeholder 3">
            <a:extLst>
              <a:ext uri="{FF2B5EF4-FFF2-40B4-BE49-F238E27FC236}">
                <a16:creationId xmlns:a16="http://schemas.microsoft.com/office/drawing/2014/main" id="{B6126CBC-6610-4F38-AEA6-FF012215E7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A command map can be used to compensate for non-linear systems</a:t>
            </a: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CF5DCD9D-FF98-43C4-8A06-E547B51EF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9701" name="Rectangle 2">
            <a:extLst>
              <a:ext uri="{FF2B5EF4-FFF2-40B4-BE49-F238E27FC236}">
                <a16:creationId xmlns:a16="http://schemas.microsoft.com/office/drawing/2014/main" id="{F10E077A-869F-41FE-99A8-29F7A8EDF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9702" name="Rectangle 4">
            <a:extLst>
              <a:ext uri="{FF2B5EF4-FFF2-40B4-BE49-F238E27FC236}">
                <a16:creationId xmlns:a16="http://schemas.microsoft.com/office/drawing/2014/main" id="{C55251EC-EE57-4369-97B2-BA7AE4E6D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29703" name="Object 9">
            <a:extLst>
              <a:ext uri="{FF2B5EF4-FFF2-40B4-BE49-F238E27FC236}">
                <a16:creationId xmlns:a16="http://schemas.microsoft.com/office/drawing/2014/main" id="{2BF1EFE2-A563-4552-9BAB-63C4D37A4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2765425"/>
          <a:ext cx="5934075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64458" imgH="5713957" progId="Visio.Drawing.11">
                  <p:embed/>
                </p:oleObj>
              </mc:Choice>
              <mc:Fallback>
                <p:oleObj name="Visio" r:id="rId2" imgW="9764458" imgH="5713957" progId="Visio.Drawing.11">
                  <p:embed/>
                  <p:pic>
                    <p:nvPicPr>
                      <p:cNvPr id="29703" name="Object 9">
                        <a:extLst>
                          <a:ext uri="{FF2B5EF4-FFF2-40B4-BE49-F238E27FC236}">
                            <a16:creationId xmlns:a16="http://schemas.microsoft.com/office/drawing/2014/main" id="{2BF1EFE2-A563-4552-9BAB-63C4D37A45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2765425"/>
                        <a:ext cx="5934075" cy="347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0E7E874E-5FB0-D206-0AE6-89A5A1C59E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ADE333E-9669-4EB4-8CF1-277D8086E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Open and Closed Loop Operation</a:t>
            </a:r>
          </a:p>
        </p:txBody>
      </p:sp>
      <p:sp>
        <p:nvSpPr>
          <p:cNvPr id="30723" name="Content Placeholder 3">
            <a:extLst>
              <a:ext uri="{FF2B5EF4-FFF2-40B4-BE49-F238E27FC236}">
                <a16:creationId xmlns:a16="http://schemas.microsoft.com/office/drawing/2014/main" id="{98E91C4D-75F8-4AE1-A16C-2F96FB5AE2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Sometimes the user just wants to set a specific command rather than accept a closed loop calculation.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This accomplished by setting the controller to open loop.</a:t>
            </a: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1D649340-BEE5-489C-9CDB-08905347B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0725" name="Rectangle 2">
            <a:extLst>
              <a:ext uri="{FF2B5EF4-FFF2-40B4-BE49-F238E27FC236}">
                <a16:creationId xmlns:a16="http://schemas.microsoft.com/office/drawing/2014/main" id="{FA9571F0-F698-4EC7-B6DF-9C1E59CC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65A747A4-04E0-473F-94C5-AA2E30CD9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0727" name="Rectangle 2">
            <a:extLst>
              <a:ext uri="{FF2B5EF4-FFF2-40B4-BE49-F238E27FC236}">
                <a16:creationId xmlns:a16="http://schemas.microsoft.com/office/drawing/2014/main" id="{E80B8C7B-427C-4784-AD60-5F208EE60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30728" name="Object 6">
            <a:extLst>
              <a:ext uri="{FF2B5EF4-FFF2-40B4-BE49-F238E27FC236}">
                <a16:creationId xmlns:a16="http://schemas.microsoft.com/office/drawing/2014/main" id="{60D8EBC4-B931-4461-9670-C6EABEA1DD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088" y="2776538"/>
          <a:ext cx="594360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523966" imgH="4224582" progId="Visio.Drawing.11">
                  <p:embed/>
                </p:oleObj>
              </mc:Choice>
              <mc:Fallback>
                <p:oleObj name="Visio" r:id="rId2" imgW="8523966" imgH="4224582" progId="Visio.Drawing.11">
                  <p:embed/>
                  <p:pic>
                    <p:nvPicPr>
                      <p:cNvPr id="30728" name="Object 6">
                        <a:extLst>
                          <a:ext uri="{FF2B5EF4-FFF2-40B4-BE49-F238E27FC236}">
                            <a16:creationId xmlns:a16="http://schemas.microsoft.com/office/drawing/2014/main" id="{60D8EBC4-B931-4461-9670-C6EABEA1DD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776538"/>
                        <a:ext cx="5943600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AAE3E999-C3DD-F2C1-FB67-F5EBEB5B4F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C779E1B-9BDC-4169-8109-BBF80C026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703263"/>
            <a:ext cx="5838825" cy="1543050"/>
          </a:xfrm>
        </p:spPr>
        <p:txBody>
          <a:bodyPr/>
          <a:lstStyle/>
          <a:p>
            <a:r>
              <a:rPr lang="en-US" altLang="en-US" sz="3200"/>
              <a:t>Manual Control </a:t>
            </a:r>
            <a:r>
              <a:rPr lang="en-US" altLang="en-US" sz="2400"/>
              <a:t>(Legacy Option)</a:t>
            </a:r>
          </a:p>
        </p:txBody>
      </p:sp>
      <p:sp>
        <p:nvSpPr>
          <p:cNvPr id="31747" name="Content Placeholder 3">
            <a:extLst>
              <a:ext uri="{FF2B5EF4-FFF2-40B4-BE49-F238E27FC236}">
                <a16:creationId xmlns:a16="http://schemas.microsoft.com/office/drawing/2014/main" id="{4030DA40-9D31-463D-9580-62F3F5F178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/>
              <a:t>Sometimes the system is so non-linear that manual setting is required</a:t>
            </a: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55467792-10AE-43CA-B9A5-0E228B679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3AC18F7F-BEA1-4E5B-BDD3-6EE16D9DA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1750" name="Rectangle 4">
            <a:extLst>
              <a:ext uri="{FF2B5EF4-FFF2-40B4-BE49-F238E27FC236}">
                <a16:creationId xmlns:a16="http://schemas.microsoft.com/office/drawing/2014/main" id="{E21DFB1F-6A08-4A06-A522-C9D8BEC3E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80E09C5D-52C5-48C3-BC07-D91F1DDE2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1752" name="Rectangle 2">
            <a:extLst>
              <a:ext uri="{FF2B5EF4-FFF2-40B4-BE49-F238E27FC236}">
                <a16:creationId xmlns:a16="http://schemas.microsoft.com/office/drawing/2014/main" id="{AC69DB94-CE8E-403B-A33B-8A01D52E8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31753" name="Object 9">
            <a:extLst>
              <a:ext uri="{FF2B5EF4-FFF2-40B4-BE49-F238E27FC236}">
                <a16:creationId xmlns:a16="http://schemas.microsoft.com/office/drawing/2014/main" id="{59EA44AF-BFC0-440C-878A-D2BA18451D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125" y="2514600"/>
          <a:ext cx="5943600" cy="498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388387" imgH="6091032" progId="Visio.Drawing.11">
                  <p:embed/>
                </p:oleObj>
              </mc:Choice>
              <mc:Fallback>
                <p:oleObj name="Visio" r:id="rId2" imgW="6388387" imgH="6091032" progId="Visio.Drawing.11">
                  <p:embed/>
                  <p:pic>
                    <p:nvPicPr>
                      <p:cNvPr id="31753" name="Object 9">
                        <a:extLst>
                          <a:ext uri="{FF2B5EF4-FFF2-40B4-BE49-F238E27FC236}">
                            <a16:creationId xmlns:a16="http://schemas.microsoft.com/office/drawing/2014/main" id="{59EA44AF-BFC0-440C-878A-D2BA18451D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514600"/>
                        <a:ext cx="5943600" cy="498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FBB9382E-EA29-711D-DF56-D9815482C3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E30D11F0-E841-492D-839B-EACE2D2256E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58838" y="276225"/>
            <a:ext cx="5845175" cy="1952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 dirty="0"/>
              <a:t>PID Control Overview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EFD116F-4B27-4F07-AC4D-49F29F8B1FE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690813"/>
            <a:ext cx="5257800" cy="5489575"/>
          </a:xfrm>
        </p:spPr>
        <p:txBody>
          <a:bodyPr/>
          <a:lstStyle/>
          <a:p>
            <a:pPr marL="336550" indent="-336550"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The most common algorithm used in industry</a:t>
            </a:r>
          </a:p>
          <a:p>
            <a:pPr marL="336550" indent="-336550"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A sensor value is read and compared to the desired value</a:t>
            </a:r>
          </a:p>
          <a:p>
            <a:pPr marL="336550" indent="-336550"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The difference is multiplied by P, I, and D gains to find output terms</a:t>
            </a:r>
          </a:p>
          <a:p>
            <a:pPr marL="336550" indent="-336550"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The sum of the terms is sent to an output device to eliminate the error</a:t>
            </a:r>
          </a:p>
          <a:p>
            <a:pPr marL="336550" indent="-336550" eaLnBrk="1" hangingPunct="1"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The process is repeated over and over</a:t>
            </a:r>
          </a:p>
          <a:p>
            <a:pPr marL="339725" indent="-336550" eaLnBrk="1" hangingPunct="1">
              <a:buClrTx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5761A53E-0398-4F7B-E91D-4CD949F53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D32AA042-7DE1-4851-A1B5-BC824354D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238" y="573088"/>
            <a:ext cx="5838825" cy="1543050"/>
          </a:xfrm>
        </p:spPr>
        <p:txBody>
          <a:bodyPr/>
          <a:lstStyle/>
          <a:p>
            <a:r>
              <a:rPr lang="en-US" altLang="en-US" sz="3200"/>
              <a:t>Automatic Gain Tuning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ED9AC-C55A-431F-9F2D-665A9A1A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 marL="0" indent="0"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An option is provided that will find optimum P, I, &amp; D gains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This works very well on well-behaved systems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The auto-tuning process is easy to start from the control display GUI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Need user feedback on when to turn this feature 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DAD43B58-94B3-4784-852A-626D32C3E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3ADC3FB5-5196-49BA-A271-82B2982A9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2774" name="Rectangle 4">
            <a:extLst>
              <a:ext uri="{FF2B5EF4-FFF2-40B4-BE49-F238E27FC236}">
                <a16:creationId xmlns:a16="http://schemas.microsoft.com/office/drawing/2014/main" id="{3F9A73D4-0DC0-46F2-B0F3-B27CD9F9D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2775" name="Rectangle 2">
            <a:extLst>
              <a:ext uri="{FF2B5EF4-FFF2-40B4-BE49-F238E27FC236}">
                <a16:creationId xmlns:a16="http://schemas.microsoft.com/office/drawing/2014/main" id="{09C7469F-2D3F-47FA-A689-619BDBE60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2776" name="Rectangle 2">
            <a:extLst>
              <a:ext uri="{FF2B5EF4-FFF2-40B4-BE49-F238E27FC236}">
                <a16:creationId xmlns:a16="http://schemas.microsoft.com/office/drawing/2014/main" id="{2D51C7A2-DC9E-4CB0-8EE8-C219E9FC3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BA98DFB0-ABA4-0394-8895-CD3D90B21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3CBB3C9-5ED3-4D1F-82A3-8D39E74FE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238" y="573088"/>
            <a:ext cx="5838825" cy="1543050"/>
          </a:xfrm>
        </p:spPr>
        <p:txBody>
          <a:bodyPr/>
          <a:lstStyle/>
          <a:p>
            <a:r>
              <a:rPr lang="en-US" altLang="en-US" sz="3200"/>
              <a:t>Control Display GUI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172BC-5E16-4631-94C6-43E45BC7F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238" y="2765425"/>
            <a:ext cx="5389562" cy="5908675"/>
          </a:xfrm>
        </p:spPr>
        <p:txBody>
          <a:bodyPr/>
          <a:lstStyle/>
          <a:p>
            <a:pPr marL="0" indent="0"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/>
              <a:t>Launch with </a:t>
            </a:r>
            <a:r>
              <a:rPr lang="en-US" sz="2200" err="1"/>
              <a:t>ctrl_disp</a:t>
            </a:r>
            <a:r>
              <a:rPr lang="en-US" sz="2200"/>
              <a:t> for engine loops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err="1"/>
              <a:t>ctrl_disp</a:t>
            </a:r>
            <a:r>
              <a:rPr lang="en-US" sz="2200"/>
              <a:t> </a:t>
            </a:r>
            <a:r>
              <a:rPr lang="en-US" sz="2200" err="1"/>
              <a:t>loop_name</a:t>
            </a:r>
            <a:r>
              <a:rPr lang="en-US" sz="2200"/>
              <a:t> for user loops</a:t>
            </a: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55293C43-D146-4F77-B3E7-DA0F1A708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852817A2-110E-4BE9-B396-A12CD398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3798" name="Rectangle 4">
            <a:extLst>
              <a:ext uri="{FF2B5EF4-FFF2-40B4-BE49-F238E27FC236}">
                <a16:creationId xmlns:a16="http://schemas.microsoft.com/office/drawing/2014/main" id="{5F9D255C-A0E5-41B0-A551-30429EE89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A4DF09CB-57A8-4FE2-B6BF-72097166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3800" name="Rectangle 2">
            <a:extLst>
              <a:ext uri="{FF2B5EF4-FFF2-40B4-BE49-F238E27FC236}">
                <a16:creationId xmlns:a16="http://schemas.microsoft.com/office/drawing/2014/main" id="{DACEBD54-9570-4018-8154-BFA97104D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pic>
        <p:nvPicPr>
          <p:cNvPr id="33802" name="Picture 2">
            <a:extLst>
              <a:ext uri="{FF2B5EF4-FFF2-40B4-BE49-F238E27FC236}">
                <a16:creationId xmlns:a16="http://schemas.microsoft.com/office/drawing/2014/main" id="{AA398B0E-1FB3-4E34-A458-B2FB60233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2597150"/>
            <a:ext cx="6858001" cy="526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476930FE-0D09-1D4D-B481-9D68B874C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18E5E6A-ABF5-45EE-B0BF-6E2332D64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238" y="573088"/>
            <a:ext cx="5838825" cy="1543050"/>
          </a:xfrm>
        </p:spPr>
        <p:txBody>
          <a:bodyPr/>
          <a:lstStyle/>
          <a:p>
            <a:r>
              <a:rPr lang="en-US" altLang="en-US" sz="3200"/>
              <a:t>Control Specification Files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70AF0-EA3A-4DE0-9761-D4BB46C56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238" y="2286000"/>
            <a:ext cx="5389562" cy="5908675"/>
          </a:xfrm>
        </p:spPr>
        <p:txBody>
          <a:bodyPr/>
          <a:lstStyle/>
          <a:p>
            <a:pPr marL="0" indent="0">
              <a:defRPr/>
            </a:pPr>
            <a:endParaRPr lang="en-US" sz="24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One format for user controls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Temperatures, pressures, flows, </a:t>
            </a:r>
            <a:r>
              <a:rPr lang="en-US" sz="2000" err="1"/>
              <a:t>etc</a:t>
            </a:r>
            <a:endParaRPr lang="en-US" sz="200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One or more loops specified per file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Launch with:</a:t>
            </a:r>
          </a:p>
          <a:p>
            <a:pPr marL="457200" lvl="1" indent="0">
              <a:defRPr/>
            </a:pPr>
            <a:r>
              <a:rPr lang="en-US" sz="2000"/>
              <a:t>   </a:t>
            </a:r>
            <a:r>
              <a:rPr lang="en-US" sz="2000" err="1"/>
              <a:t>user_ctrl_specs</a:t>
            </a:r>
            <a:r>
              <a:rPr lang="en-US" sz="2000"/>
              <a:t> [filename] [</a:t>
            </a:r>
            <a:r>
              <a:rPr lang="en-US" sz="2000" err="1"/>
              <a:t>loopname</a:t>
            </a:r>
            <a:r>
              <a:rPr lang="en-US" sz="2000"/>
              <a:t>]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A separate file for engine controls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Similar format with more options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Dyno and throttle control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Launch with:</a:t>
            </a:r>
          </a:p>
          <a:p>
            <a:pPr marL="457200" lvl="1" indent="0">
              <a:defRPr/>
            </a:pPr>
            <a:r>
              <a:rPr lang="en-US" sz="2000"/>
              <a:t>	</a:t>
            </a:r>
            <a:r>
              <a:rPr lang="en-US" sz="2000" err="1"/>
              <a:t>eng_ctrl_specs</a:t>
            </a:r>
            <a:r>
              <a:rPr lang="en-US" sz="2000"/>
              <a:t> filename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/>
              <a:t>Both specification processors launch the necessary control programs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/>
              <a:t>Multiple instances for user loops</a:t>
            </a:r>
          </a:p>
          <a:p>
            <a:pPr marL="457200" lvl="1" indent="0">
              <a:defRPr/>
            </a:pPr>
            <a:endParaRPr lang="en-US" sz="2000"/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D8FF7148-6ACD-4CFE-BB7F-D74C947DC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74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8970C8DC-556A-4228-AA1D-458C4DB5F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4822" name="Rectangle 4">
            <a:extLst>
              <a:ext uri="{FF2B5EF4-FFF2-40B4-BE49-F238E27FC236}">
                <a16:creationId xmlns:a16="http://schemas.microsoft.com/office/drawing/2014/main" id="{3C627F96-90E4-46FC-851D-A5F032F95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4823" name="Rectangle 2">
            <a:extLst>
              <a:ext uri="{FF2B5EF4-FFF2-40B4-BE49-F238E27FC236}">
                <a16:creationId xmlns:a16="http://schemas.microsoft.com/office/drawing/2014/main" id="{50F13A15-7454-44E3-974F-AB2794778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34824" name="Rectangle 2">
            <a:extLst>
              <a:ext uri="{FF2B5EF4-FFF2-40B4-BE49-F238E27FC236}">
                <a16:creationId xmlns:a16="http://schemas.microsoft.com/office/drawing/2014/main" id="{D58CFB94-E6F0-4162-B054-9913050BB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1EA9E763-4CDB-9C28-3904-D78F7601C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977DB09D-B8DF-45E1-B7CD-67DF0CE2F8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188913"/>
            <a:ext cx="5845175" cy="20431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br>
              <a:rPr lang="en-US" altLang="en-US" sz="3200" dirty="0"/>
            </a:b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Typical Controllers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3BDB607-C690-49FA-B281-117ECAF261F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667000"/>
            <a:ext cx="5295900" cy="6297613"/>
          </a:xfrm>
        </p:spPr>
        <p:txBody>
          <a:bodyPr/>
          <a:lstStyle/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Typical industrial controllers attempt to maintain a temperature, pressure, or flow rate.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1800">
                <a:latin typeface="DejaVu Sans" charset="0"/>
              </a:rPr>
              <a:t>Many different types of devices are manipulated.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1800">
                <a:latin typeface="DejaVu Sans" charset="0"/>
              </a:rPr>
              <a:t>Valves, heaters, coolers, flow dampers, etc.</a:t>
            </a: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Engine controllers attempt to maintain speed and torque settings.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1800">
                <a:latin typeface="DejaVu Sans" charset="0"/>
              </a:rPr>
              <a:t>Speed can be controlled with the throttle to increase or decrease output.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1800">
                <a:latin typeface="DejaVu Sans" charset="0"/>
              </a:rPr>
              <a:t>Speed can also be controlled by modulating the torque of a dyn0.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1800">
                <a:latin typeface="DejaVu Sans" charset="0"/>
              </a:rPr>
              <a:t>Engine torque is controlled by manipulating the other of these two variables.</a:t>
            </a:r>
          </a:p>
          <a:p>
            <a:pPr marL="339725" indent="-336550" eaLnBrk="1" hangingPunct="1">
              <a:spcBef>
                <a:spcPts val="400"/>
              </a:spcBef>
              <a:buClrTx/>
              <a:buSzPct val="60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191C72BD-7441-2542-B39E-17DA88C17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29F96A2A-5A2C-45BA-8BB9-4DC09D079F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5750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PID Controllers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04D817B-DE09-47DA-996D-CFC91A5E943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667000"/>
            <a:ext cx="5295900" cy="5486400"/>
          </a:xfrm>
        </p:spPr>
        <p:txBody>
          <a:bodyPr/>
          <a:lstStyle/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200">
                <a:latin typeface="DejaVu Sans" charset="0"/>
              </a:rPr>
              <a:t>Defining </a:t>
            </a:r>
            <a:r>
              <a:rPr lang="en-US" altLang="en-US" sz="2200" i="1">
                <a:latin typeface="DejaVu Sans" charset="0"/>
              </a:rPr>
              <a:t>u(t) </a:t>
            </a:r>
            <a:r>
              <a:rPr lang="en-US" altLang="en-US" sz="2200">
                <a:latin typeface="DejaVu Sans" charset="0"/>
              </a:rPr>
              <a:t>as the controller output</a:t>
            </a: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200">
                <a:latin typeface="DejaVu Sans" charset="0"/>
              </a:rPr>
              <a:t>Where: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MV(</a:t>
            </a:r>
            <a:r>
              <a:rPr lang="en-US" altLang="en-US" sz="2000" i="1">
                <a:latin typeface="DejaVu Sans" charset="0"/>
              </a:rPr>
              <a:t>t</a:t>
            </a:r>
            <a:r>
              <a:rPr lang="en-US" altLang="en-US" sz="2000">
                <a:latin typeface="DejaVu Sans" charset="0"/>
              </a:rPr>
              <a:t>) is the manipulated variable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Kp = Proportion gain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Ki = Integral gain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Kd = Derivative gain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e = error = setpoint – feedback value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>
                <a:latin typeface="DejaVu Sans" charset="0"/>
              </a:rPr>
              <a:t>t = time (present)</a:t>
            </a:r>
          </a:p>
          <a:p>
            <a:pPr marL="736600" lvl="1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l-GR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DejaVu Sans" charset="0"/>
              </a:rPr>
              <a:t>= variable of integration – takes values from time = 0 until the present time.</a:t>
            </a:r>
          </a:p>
        </p:txBody>
      </p:sp>
      <p:pic>
        <p:nvPicPr>
          <p:cNvPr id="10244" name="Picture 5" descr="\mathrm{u}(t)=\mathrm{MV}(t)=K_p{e(t)} + K_{i}\int_{0}^{t}{e(\tau)}\,{d\tau} + K_{d}\frac{d}{dt}e(t)">
            <a:extLst>
              <a:ext uri="{FF2B5EF4-FFF2-40B4-BE49-F238E27FC236}">
                <a16:creationId xmlns:a16="http://schemas.microsoft.com/office/drawing/2014/main" id="{8A6A0BC8-D12B-480B-80A3-535D84AD4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548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F3CA4C54-0A71-7E71-6AB7-26236A1ACC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989C0BC6-5F5D-4FF6-B1F0-73E8843C29F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5750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Proportional Term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47F8CC8-278F-49D2-9E00-DC1169335C0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57225" y="2362200"/>
            <a:ext cx="5514975" cy="6996113"/>
          </a:xfrm>
        </p:spPr>
        <p:txBody>
          <a:bodyPr/>
          <a:lstStyle/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lvl="1" indent="-279400" eaLnBrk="1" hangingPunct="1">
              <a:spcBef>
                <a:spcPts val="400"/>
              </a:spcBef>
              <a:buClrTx/>
              <a:buSzPct val="55000"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1600"/>
          </a:p>
          <a:p>
            <a:pPr marL="339725" indent="-336550" eaLnBrk="1" hangingPunct="1">
              <a:spcBef>
                <a:spcPts val="400"/>
              </a:spcBef>
              <a:buClrTx/>
              <a:buSzPct val="60000"/>
              <a:buFont typeface="Arial" panose="020B0604020202020204" pitchFamily="34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/>
              <a:t>A high proportional gain gives a large output for a given error.</a:t>
            </a:r>
          </a:p>
          <a:p>
            <a:pPr marL="339725" indent="-336550" eaLnBrk="1" hangingPunct="1">
              <a:spcBef>
                <a:spcPts val="400"/>
              </a:spcBef>
              <a:buClrTx/>
              <a:buSzPct val="60000"/>
              <a:buFont typeface="Arial" panose="020B0604020202020204" pitchFamily="34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/>
              <a:t>A proportional term ONLY exists if there is an error in the system</a:t>
            </a:r>
          </a:p>
          <a:p>
            <a:pPr marL="339725" indent="-336550" eaLnBrk="1" hangingPunct="1">
              <a:spcBef>
                <a:spcPts val="400"/>
              </a:spcBef>
              <a:buClrTx/>
              <a:buSzPct val="60000"/>
              <a:buFont typeface="Arial" panose="020B0604020202020204" pitchFamily="34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/>
              <a:t>A P-only controller will not eliminate steady state error.</a:t>
            </a:r>
          </a:p>
        </p:txBody>
      </p:sp>
      <p:pic>
        <p:nvPicPr>
          <p:cNvPr id="12292" name="Picture 4" descr="P_{\mathrm{out}}=K_p\,{e(t)}">
            <a:extLst>
              <a:ext uri="{FF2B5EF4-FFF2-40B4-BE49-F238E27FC236}">
                <a16:creationId xmlns:a16="http://schemas.microsoft.com/office/drawing/2014/main" id="{9A6B849E-C323-4810-8D54-A59693D46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124200"/>
            <a:ext cx="32051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791E7CFB-BFDB-7CEF-9DF3-BF94647B5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3805904C-8D95-419F-8803-41D3606816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0988"/>
            <a:ext cx="5845175" cy="1952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Integral Term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43E0B34A-6CDC-452B-BFAC-28D3E0B459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2603500"/>
            <a:ext cx="5829300" cy="6232525"/>
          </a:xfrm>
        </p:spPr>
        <p:txBody>
          <a:bodyPr/>
          <a:lstStyle/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400">
                <a:latin typeface="DejaVu Sans" charset="0"/>
              </a:rPr>
              <a:t>The integral term represents the accumulation of errors over time</a:t>
            </a: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400">
                <a:latin typeface="DejaVu Sans" charset="0"/>
              </a:rPr>
              <a:t>The value of the integral term will keep changing until the error goes to zero.</a:t>
            </a:r>
          </a:p>
          <a:p>
            <a:pPr marL="336550" indent="-3365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9725" indent="-336550" eaLnBrk="1" hangingPunct="1">
              <a:spcBef>
                <a:spcPts val="450"/>
              </a:spcBef>
              <a:buClrTx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1800"/>
          </a:p>
          <a:p>
            <a:pPr marL="339725" indent="-336550" eaLnBrk="1" hangingPunct="1">
              <a:buClrTx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1800"/>
          </a:p>
        </p:txBody>
      </p:sp>
      <p:pic>
        <p:nvPicPr>
          <p:cNvPr id="14340" name="Picture 4" descr="I_{\mathrm{out}}=K_{i}\int_{0}^{t}{e(\tau)}\,{d\tau}">
            <a:extLst>
              <a:ext uri="{FF2B5EF4-FFF2-40B4-BE49-F238E27FC236}">
                <a16:creationId xmlns:a16="http://schemas.microsoft.com/office/drawing/2014/main" id="{7106D463-8B39-4E45-8F35-90397A67D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33663"/>
            <a:ext cx="31543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FBA9C122-EEAD-ACED-A0D2-BA1898315F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A87BD627-0ED7-4E40-8279-00AE751EA0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5750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Derivative Term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CCC5871-8BC1-48FE-B9BA-A29136DB228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5600700" cy="5334000"/>
          </a:xfrm>
        </p:spPr>
        <p:txBody>
          <a:bodyPr/>
          <a:lstStyle/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 b="1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 b="1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>
                <a:latin typeface="DejaVu Sans" charset="0"/>
              </a:rPr>
              <a:t>The</a:t>
            </a:r>
            <a:r>
              <a:rPr lang="en-US" altLang="en-US" sz="2400" b="1">
                <a:latin typeface="DejaVu Sans" charset="0"/>
              </a:rPr>
              <a:t> </a:t>
            </a:r>
            <a:r>
              <a:rPr lang="en-US" altLang="en-US" sz="2400">
                <a:latin typeface="DejaVu Sans" charset="0"/>
              </a:rPr>
              <a:t>derivative term represents the rate of change of the error.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>
                <a:latin typeface="DejaVu Sans" charset="0"/>
              </a:rPr>
              <a:t>When the error is not changing, the derivative term will go to zero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>
                <a:latin typeface="DejaVu Sans" charset="0"/>
              </a:rPr>
              <a:t>The derivative term may become unusable if the feedback is noisy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200">
              <a:latin typeface="DejaVu Sans" charset="0"/>
            </a:endParaRPr>
          </a:p>
        </p:txBody>
      </p:sp>
      <p:pic>
        <p:nvPicPr>
          <p:cNvPr id="16388" name="Picture 4" descr="D_{\mathrm{out}}=K_d\frac{d}{dt}e(t)">
            <a:extLst>
              <a:ext uri="{FF2B5EF4-FFF2-40B4-BE49-F238E27FC236}">
                <a16:creationId xmlns:a16="http://schemas.microsoft.com/office/drawing/2014/main" id="{E0A8B06E-B613-47D4-B304-8D0B4E7EA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43200"/>
            <a:ext cx="23622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2EE20761-30B7-69F8-50B2-436117ADA4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0281DEBA-F211-4011-BE57-9E03FD5FCE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5750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General Effect of Gains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F106D49-6128-49CD-A9E5-31593ECF80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5600700" cy="5334000"/>
          </a:xfrm>
        </p:spPr>
        <p:txBody>
          <a:bodyPr/>
          <a:lstStyle/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200">
                <a:latin typeface="DejaVu Sans" charset="0"/>
              </a:rPr>
              <a:t>Affect of various I gains when P and D gains are constant</a:t>
            </a:r>
          </a:p>
        </p:txBody>
      </p:sp>
      <p:pic>
        <p:nvPicPr>
          <p:cNvPr id="18436" name="Picture 5" descr="320px-Change_with_Ki">
            <a:extLst>
              <a:ext uri="{FF2B5EF4-FFF2-40B4-BE49-F238E27FC236}">
                <a16:creationId xmlns:a16="http://schemas.microsoft.com/office/drawing/2014/main" id="{449BE79A-946D-410F-998A-A08D1BEFE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2895600"/>
            <a:ext cx="562451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67EF6C62-8D2D-F59A-92A3-9FE5B9CB4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085C98E2-1C35-4893-BFCF-51E6D3D6326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285750"/>
            <a:ext cx="5845175" cy="19494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CyFlex Implementation of Controls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57119D8-0742-45B1-B6AA-2670714C6E2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5600700" cy="5334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400">
                <a:latin typeface="DejaVu Sans" charset="0"/>
              </a:rPr>
              <a:t>General purpose user controls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Air and fuel flow systems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Cooling systems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Single loop or cascaded controls where one loop outputs the setpoint for another loop.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400">
                <a:latin typeface="DejaVu Sans" charset="0"/>
              </a:rPr>
              <a:t>Engine control systems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Speed control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Torque control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Manipulation of the engine throttle (fueling)</a:t>
            </a:r>
          </a:p>
          <a:p>
            <a:pPr marL="736600" lvl="1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r>
              <a:rPr lang="en-US" altLang="en-US" sz="2000">
                <a:latin typeface="DejaVu Sans" charset="0"/>
              </a:rPr>
              <a:t>One or two dynamometers to absorb load</a:t>
            </a: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400">
              <a:latin typeface="DejaVu Sans" charset="0"/>
            </a:endParaRPr>
          </a:p>
          <a:p>
            <a:pPr marL="336550" indent="-336550" eaLnBrk="1" hangingPunct="1">
              <a:lnSpc>
                <a:spcPct val="90000"/>
              </a:lnSpc>
              <a:spcBef>
                <a:spcPts val="55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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  <a:defRPr/>
            </a:pPr>
            <a:endParaRPr lang="en-US" altLang="en-US" sz="2200">
              <a:latin typeface="DejaVu Sans" charset="0"/>
            </a:endParaRP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0C1ABF94-BD09-F56C-C0C8-F717B3485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49" y="174977"/>
            <a:ext cx="2596901" cy="9144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DejaVu Sans"/>
        <a:cs typeface="DejaVu Sans"/>
      </a:majorFont>
      <a:minorFont>
        <a:latin typeface="Tahoma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BF7C3FD6B2D4297C22662694E51C9" ma:contentTypeVersion="4" ma:contentTypeDescription="Create a new document." ma:contentTypeScope="" ma:versionID="80fc21583069edb63bb5f4996d5611ee">
  <xsd:schema xmlns:xsd="http://www.w3.org/2001/XMLSchema" xmlns:xs="http://www.w3.org/2001/XMLSchema" xmlns:p="http://schemas.microsoft.com/office/2006/metadata/properties" xmlns:ns2="8fe22f38-1a6a-489b-98b2-10d39f0fc428" xmlns:ns3="12bf23e7-0027-43e8-96f0-e45c853d3991" targetNamespace="http://schemas.microsoft.com/office/2006/metadata/properties" ma:root="true" ma:fieldsID="27174e27245b682f8cece2e105b41b67" ns2:_="" ns3:_="">
    <xsd:import namespace="8fe22f38-1a6a-489b-98b2-10d39f0fc428"/>
    <xsd:import namespace="12bf23e7-0027-43e8-96f0-e45c853d39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22f38-1a6a-489b-98b2-10d39f0fc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f23e7-0027-43e8-96f0-e45c853d39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2bf23e7-0027-43e8-96f0-e45c853d3991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0EF58D-6B73-4FC0-B1A6-65CA4C253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e22f38-1a6a-489b-98b2-10d39f0fc428"/>
    <ds:schemaRef ds:uri="12bf23e7-0027-43e8-96f0-e45c853d3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45A59A-6776-4C81-B437-A3E06B8FE517}">
  <ds:schemaRefs>
    <ds:schemaRef ds:uri="http://purl.org/dc/terms/"/>
    <ds:schemaRef ds:uri="8fe22f38-1a6a-489b-98b2-10d39f0fc428"/>
    <ds:schemaRef ds:uri="12bf23e7-0027-43e8-96f0-e45c853d39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92E14DA-50D0-403F-B65A-D06C7BFD5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881</Words>
  <Application>Microsoft Office PowerPoint</Application>
  <PresentationFormat>On-screen Show (4:3)</PresentationFormat>
  <Paragraphs>223</Paragraphs>
  <Slides>22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DejaVu Sans</vt:lpstr>
      <vt:lpstr>Tahoma</vt:lpstr>
      <vt:lpstr>Times New Roman</vt:lpstr>
      <vt:lpstr>Wingdings</vt:lpstr>
      <vt:lpstr>Office Theme</vt:lpstr>
      <vt:lpstr>Office Theme</vt:lpstr>
      <vt:lpstr>Visio</vt:lpstr>
      <vt:lpstr>CyFlex Training</vt:lpstr>
      <vt:lpstr>PID Control Overview</vt:lpstr>
      <vt:lpstr>   Typical Controllers</vt:lpstr>
      <vt:lpstr>PID Controllers</vt:lpstr>
      <vt:lpstr>Proportional Term</vt:lpstr>
      <vt:lpstr>Integral Term</vt:lpstr>
      <vt:lpstr>Derivative Term</vt:lpstr>
      <vt:lpstr>General Effect of Gains</vt:lpstr>
      <vt:lpstr>CyFlex Implementation of Controls</vt:lpstr>
      <vt:lpstr>Setting the Desired Value</vt:lpstr>
      <vt:lpstr>Calculating the Loop Error</vt:lpstr>
      <vt:lpstr>CyFlex Implementation of Controls – Setting the Desired Value</vt:lpstr>
      <vt:lpstr>Calculating the PID Output</vt:lpstr>
      <vt:lpstr>Gain Scaling Example</vt:lpstr>
      <vt:lpstr>Using Feedforward</vt:lpstr>
      <vt:lpstr>Controller Output Adjustments</vt:lpstr>
      <vt:lpstr>Controller Output Adjustments</vt:lpstr>
      <vt:lpstr>Open and Closed Loop Operation</vt:lpstr>
      <vt:lpstr>Manual Control (Legacy Option)</vt:lpstr>
      <vt:lpstr>Automatic Gain Tuning</vt:lpstr>
      <vt:lpstr>Control Display GUI</vt:lpstr>
      <vt:lpstr>Control Specification Files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Loop Training</dc:title>
  <dc:subject/>
  <dc:creator>David.Ruthmansdorfer@trplabs.com</dc:creator>
  <cp:keywords/>
  <dc:description/>
  <cp:lastModifiedBy>Michael Ketchoyian</cp:lastModifiedBy>
  <cp:revision>76</cp:revision>
  <cp:lastPrinted>1601-01-01T00:00:00Z</cp:lastPrinted>
  <dcterms:created xsi:type="dcterms:W3CDTF">2006-10-23T20:12:48Z</dcterms:created>
  <dcterms:modified xsi:type="dcterms:W3CDTF">2024-03-27T16:23:42Z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0x010100CA0BF7C3FD6B2D4297C22662694E51C9</vt:lpwstr>
  </property>
  <property fmtid="{D5CDD505-2E9C-101B-9397-08002B2CF9AE}" pid="3" name="AuthorIds_UIVersion_512">
    <vt:lpwstr>1185</vt:lpwstr>
  </property>
</Properties>
</file>