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6" r:id="rId4"/>
  </p:sldMasterIdLst>
  <p:sldIdLst>
    <p:sldId id="256" r:id="rId5"/>
    <p:sldId id="259" r:id="rId6"/>
    <p:sldId id="257" r:id="rId7"/>
    <p:sldId id="260" r:id="rId8"/>
    <p:sldId id="261" r:id="rId9"/>
    <p:sldId id="262" r:id="rId10"/>
  </p:sldIdLst>
  <p:sldSz cx="9906000" cy="6858000" type="A4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822" y="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E3C0C834-A465-44E8-B45B-DA7D5906FA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7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09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81200" y="2438400"/>
            <a:ext cx="7099300" cy="11430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509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733800"/>
            <a:ext cx="70866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11C66C-EE5C-7D41-E494-E215DC2ECB50}"/>
              </a:ext>
            </a:extLst>
          </p:cNvPr>
          <p:cNvSpPr/>
          <p:nvPr userDrawn="1"/>
        </p:nvSpPr>
        <p:spPr bwMode="auto">
          <a:xfrm>
            <a:off x="4724400" y="5715793"/>
            <a:ext cx="4953000" cy="98980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3" name="Picture 2" descr="A blue and black logo&#10;&#10;Description automatically generated">
            <a:extLst>
              <a:ext uri="{FF2B5EF4-FFF2-40B4-BE49-F238E27FC236}">
                <a16:creationId xmlns:a16="http://schemas.microsoft.com/office/drawing/2014/main" id="{B6418840-CE60-F261-29D7-7D377B4834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5715793"/>
            <a:ext cx="2596901" cy="91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80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8DDE98-AFB6-8602-5702-08E3D2341FC4}"/>
              </a:ext>
            </a:extLst>
          </p:cNvPr>
          <p:cNvSpPr/>
          <p:nvPr userDrawn="1"/>
        </p:nvSpPr>
        <p:spPr bwMode="auto">
          <a:xfrm>
            <a:off x="152400" y="228600"/>
            <a:ext cx="1905000" cy="914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5" name="Picture 4" descr="A blue and black logo&#10;&#10;Description automatically generated">
            <a:extLst>
              <a:ext uri="{FF2B5EF4-FFF2-40B4-BE49-F238E27FC236}">
                <a16:creationId xmlns:a16="http://schemas.microsoft.com/office/drawing/2014/main" id="{54B8E924-CE10-276B-A931-F8223F3221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57200"/>
            <a:ext cx="1554480" cy="547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603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9077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7400" y="1676400"/>
            <a:ext cx="35052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676400"/>
            <a:ext cx="35052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814F88-A671-5827-B34A-BAD6D140A8E8}"/>
              </a:ext>
            </a:extLst>
          </p:cNvPr>
          <p:cNvSpPr/>
          <p:nvPr userDrawn="1"/>
        </p:nvSpPr>
        <p:spPr bwMode="auto">
          <a:xfrm>
            <a:off x="152400" y="228600"/>
            <a:ext cx="1905000" cy="914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Picture 5" descr="A blue and black logo&#10;&#10;Description automatically generated">
            <a:extLst>
              <a:ext uri="{FF2B5EF4-FFF2-40B4-BE49-F238E27FC236}">
                <a16:creationId xmlns:a16="http://schemas.microsoft.com/office/drawing/2014/main" id="{107CC2FE-3D36-B14C-C084-EB5DD0B24B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" y="457200"/>
            <a:ext cx="1554480" cy="547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956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4259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320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86D82081-41E5-45DA-A3F2-22933D5BA6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7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9891" name="Rectangle 3">
            <a:extLst>
              <a:ext uri="{FF2B5EF4-FFF2-40B4-BE49-F238E27FC236}">
                <a16:creationId xmlns:a16="http://schemas.microsoft.com/office/drawing/2014/main" id="{CE575BBB-AA0B-411F-8300-9351D6888A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38100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et modifiez le titre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82B6AFA-255C-4F08-B190-E4B30B20D0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057400" y="1676400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Cliquez pour modifier les styles du texte du masque</a:t>
            </a:r>
          </a:p>
          <a:p>
            <a:pPr lvl="1"/>
            <a:r>
              <a:rPr lang="en-GB" altLang="en-US"/>
              <a:t>Deuxième niveau</a:t>
            </a:r>
          </a:p>
          <a:p>
            <a:pPr lvl="2"/>
            <a:r>
              <a:rPr lang="en-GB" altLang="en-US"/>
              <a:t>Troisième niveau</a:t>
            </a:r>
          </a:p>
          <a:p>
            <a:pPr lvl="3"/>
            <a:r>
              <a:rPr lang="en-GB" altLang="en-US"/>
              <a:t>Quatrième niveau</a:t>
            </a:r>
          </a:p>
          <a:p>
            <a:pPr lvl="4"/>
            <a:r>
              <a:rPr lang="en-GB" altLang="en-US"/>
              <a:t>Cinquième niveau</a:t>
            </a:r>
          </a:p>
        </p:txBody>
      </p:sp>
      <p:sp>
        <p:nvSpPr>
          <p:cNvPr id="549893" name="Text Box 5">
            <a:extLst>
              <a:ext uri="{FF2B5EF4-FFF2-40B4-BE49-F238E27FC236}">
                <a16:creationId xmlns:a16="http://schemas.microsoft.com/office/drawing/2014/main" id="{236832EB-FF06-4006-A441-8A6C32529C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9425" y="6477000"/>
            <a:ext cx="3079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D11AD4E1-B1BB-4172-8329-447177D00F2B}" type="slidenum">
              <a:rPr lang="en-GB" altLang="en-US" sz="800">
                <a:latin typeface="Arial" panose="020B0604020202020204" pitchFamily="34" charset="0"/>
              </a:rPr>
              <a:pPr/>
              <a:t>‹#›</a:t>
            </a:fld>
            <a:endParaRPr lang="en-GB" altLang="en-US" sz="1400"/>
          </a:p>
        </p:txBody>
      </p:sp>
      <p:sp>
        <p:nvSpPr>
          <p:cNvPr id="549894" name="Line 6">
            <a:extLst>
              <a:ext uri="{FF2B5EF4-FFF2-40B4-BE49-F238E27FC236}">
                <a16:creationId xmlns:a16="http://schemas.microsoft.com/office/drawing/2014/main" id="{DBD9EA3A-4B87-4688-9D1D-6F417519186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6477000"/>
            <a:ext cx="9505950" cy="0"/>
          </a:xfrm>
          <a:prstGeom prst="line">
            <a:avLst/>
          </a:prstGeom>
          <a:noFill/>
          <a:ln w="12700">
            <a:solidFill>
              <a:srgbClr val="8B8B8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549895" name="Line 7">
            <a:extLst>
              <a:ext uri="{FF2B5EF4-FFF2-40B4-BE49-F238E27FC236}">
                <a16:creationId xmlns:a16="http://schemas.microsoft.com/office/drawing/2014/main" id="{CF518D97-D6F2-4854-95D8-04ADB793AF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372600" y="1676400"/>
            <a:ext cx="0" cy="5029200"/>
          </a:xfrm>
          <a:prstGeom prst="line">
            <a:avLst/>
          </a:prstGeom>
          <a:noFill/>
          <a:ln w="12700">
            <a:solidFill>
              <a:srgbClr val="8B8B8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2" r:id="rId2"/>
    <p:sldLayoutId id="2147483701" r:id="rId3"/>
    <p:sldLayoutId id="2147483700" r:id="rId4"/>
    <p:sldLayoutId id="2147483699" r:id="rId5"/>
    <p:sldLayoutId id="2147483698" r:id="rId6"/>
  </p:sldLayoutIdLst>
  <p:txStyles>
    <p:titleStyle>
      <a:lvl1pPr algn="l" rtl="0" fontAlgn="base">
        <a:spcBef>
          <a:spcPct val="0"/>
        </a:spcBef>
        <a:spcAft>
          <a:spcPct val="0"/>
        </a:spcAft>
        <a:defRPr sz="2400" cap="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50000"/>
        </a:spcBef>
        <a:spcAft>
          <a:spcPct val="0"/>
        </a:spcAft>
        <a:buClr>
          <a:srgbClr val="FF3F00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3F00"/>
        </a:buClr>
        <a:buSzPct val="100000"/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</a:defRPr>
      </a:lvl3pPr>
      <a:lvl4pPr marL="15621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400">
          <a:solidFill>
            <a:schemeClr val="tx1"/>
          </a:solidFill>
          <a:latin typeface="+mn-lt"/>
        </a:defRPr>
      </a:lvl4pPr>
      <a:lvl5pPr marL="1981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-"/>
        <a:defRPr sz="1400">
          <a:solidFill>
            <a:schemeClr val="tx1"/>
          </a:solidFill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lr>
          <a:srgbClr val="FF3F00"/>
        </a:buClr>
        <a:defRPr sz="1400">
          <a:solidFill>
            <a:schemeClr val="tx1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lr>
          <a:srgbClr val="FF3F00"/>
        </a:buClr>
        <a:defRPr sz="1400">
          <a:solidFill>
            <a:schemeClr val="tx1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lr>
          <a:srgbClr val="FF3F00"/>
        </a:buClr>
        <a:defRPr sz="1400">
          <a:solidFill>
            <a:schemeClr val="tx1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lr>
          <a:srgbClr val="FF3F00"/>
        </a:buClr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DF73F-6C86-4641-BE21-361617D87F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/>
              <a:t>Core dumps</a:t>
            </a:r>
          </a:p>
        </p:txBody>
      </p:sp>
      <p:sp>
        <p:nvSpPr>
          <p:cNvPr id="8194" name="Subtitle 2">
            <a:extLst>
              <a:ext uri="{FF2B5EF4-FFF2-40B4-BE49-F238E27FC236}">
                <a16:creationId xmlns:a16="http://schemas.microsoft.com/office/drawing/2014/main" id="{18128D06-205D-43BB-B71D-EBEC4D187D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3200" dirty="0"/>
              <a:t>    What Is It? Where? What to Do?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FC773-C6D1-4772-8A9D-3F4F067AE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Core Dump – What IS IT?</a:t>
            </a:r>
          </a:p>
        </p:txBody>
      </p:sp>
      <p:sp>
        <p:nvSpPr>
          <p:cNvPr id="10242" name="Content Placeholder 2">
            <a:extLst>
              <a:ext uri="{FF2B5EF4-FFF2-40B4-BE49-F238E27FC236}">
                <a16:creationId xmlns:a16="http://schemas.microsoft.com/office/drawing/2014/main" id="{A06BE5EE-4551-4CAB-810B-B5D76B85C9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57400" y="1676400"/>
            <a:ext cx="7162800" cy="4648200"/>
          </a:xfrm>
        </p:spPr>
        <p:txBody>
          <a:bodyPr/>
          <a:lstStyle/>
          <a:p>
            <a:r>
              <a:rPr lang="en-US" altLang="en-US" sz="2800" dirty="0"/>
              <a:t>A file produced by the OS when the application tries to access an address outside that allocated to the application.</a:t>
            </a:r>
          </a:p>
          <a:p>
            <a:r>
              <a:rPr lang="en-US" altLang="en-US" sz="2800" dirty="0"/>
              <a:t>Usually the result of a </a:t>
            </a:r>
            <a:r>
              <a:rPr lang="en-US" altLang="en-US" sz="2400" dirty="0"/>
              <a:t>programming </a:t>
            </a:r>
            <a:r>
              <a:rPr lang="en-US" altLang="en-US" sz="2800" dirty="0"/>
              <a:t>error of some kind.</a:t>
            </a:r>
          </a:p>
          <a:p>
            <a:r>
              <a:rPr lang="en-US" altLang="en-US" sz="2800" dirty="0"/>
              <a:t>The offending application disappears and no longer functions. If the application was ‘critical’, the watchdog will shut the system down.</a:t>
            </a:r>
            <a:endParaRPr lang="en-US" altLang="en-US" dirty="0"/>
          </a:p>
          <a:p>
            <a:endParaRPr lang="en-US" altLang="en-US" sz="2200" dirty="0"/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B1DFD-C11B-46FA-A0E5-C2957F89F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Core Dumps – where?</a:t>
            </a:r>
          </a:p>
        </p:txBody>
      </p:sp>
      <p:sp>
        <p:nvSpPr>
          <p:cNvPr id="12290" name="Content Placeholder 2">
            <a:extLst>
              <a:ext uri="{FF2B5EF4-FFF2-40B4-BE49-F238E27FC236}">
                <a16:creationId xmlns:a16="http://schemas.microsoft.com/office/drawing/2014/main" id="{28CE7BE8-7240-4AA6-8E90-9A221BC28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A core dump file is generated by the OS and will be located in the </a:t>
            </a:r>
            <a:r>
              <a:rPr lang="en-US" altLang="en-US" sz="2400" b="1" dirty="0"/>
              <a:t>/data/errors/ </a:t>
            </a:r>
            <a:r>
              <a:rPr lang="en-US" altLang="en-US" sz="2400" dirty="0"/>
              <a:t>directory.</a:t>
            </a:r>
          </a:p>
          <a:p>
            <a:r>
              <a:rPr lang="en-US" altLang="en-US" sz="2400" dirty="0"/>
              <a:t>File name begins with the application name followed by ‘core’ </a:t>
            </a:r>
          </a:p>
          <a:p>
            <a:r>
              <a:rPr lang="en-US" altLang="en-US" sz="2400" dirty="0"/>
              <a:t>example  gp_test-core-11.25151</a:t>
            </a:r>
          </a:p>
          <a:p>
            <a:r>
              <a:rPr lang="en-US" altLang="en-US" sz="2400" dirty="0"/>
              <a:t>Most </a:t>
            </a:r>
            <a:r>
              <a:rPr lang="en-US" altLang="en-US" sz="2400" dirty="0" err="1"/>
              <a:t>CyFlex</a:t>
            </a:r>
            <a:r>
              <a:rPr lang="en-US" altLang="en-US" sz="2400" dirty="0"/>
              <a:t> systems have a ‘cleanup’ process that is defined by the ‘</a:t>
            </a:r>
            <a:r>
              <a:rPr lang="en-US" altLang="en-US" sz="2400" dirty="0" err="1"/>
              <a:t>usercron</a:t>
            </a:r>
            <a:r>
              <a:rPr lang="en-US" altLang="en-US" sz="2400" dirty="0"/>
              <a:t>’ specification file.  This will normally delete the core dump files after 2 weeks, but </a:t>
            </a:r>
            <a:r>
              <a:rPr lang="en-US" altLang="en-US" sz="2400" dirty="0" err="1"/>
              <a:t>usercron</a:t>
            </a:r>
            <a:r>
              <a:rPr lang="en-US" altLang="en-US" sz="2400" dirty="0"/>
              <a:t> can be modified to extend that time period.  Evidence of the incident is lost after that period of time.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B1DFD-C11B-46FA-A0E5-C2957F89F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Core Dumps – what TO DO?</a:t>
            </a:r>
          </a:p>
        </p:txBody>
      </p:sp>
      <p:sp>
        <p:nvSpPr>
          <p:cNvPr id="12290" name="Content Placeholder 2">
            <a:extLst>
              <a:ext uri="{FF2B5EF4-FFF2-40B4-BE49-F238E27FC236}">
                <a16:creationId xmlns:a16="http://schemas.microsoft.com/office/drawing/2014/main" id="{28CE7BE8-7240-4AA6-8E90-9A221BC28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Core dump files can be analyzed by a debugger provided that the source code is available.</a:t>
            </a:r>
          </a:p>
          <a:p>
            <a:r>
              <a:rPr lang="en-US" altLang="en-US" sz="2400" dirty="0"/>
              <a:t>Source code is not usually available at a test site but can be installed there by a TRP Labs  developer.</a:t>
            </a:r>
          </a:p>
          <a:p>
            <a:r>
              <a:rPr lang="en-US" altLang="en-US" sz="2400" dirty="0"/>
              <a:t>The debugger will usually show the developer the source code file and lines of code where the fault occurred.</a:t>
            </a:r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07297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06F56-BA1F-47BD-ADDA-BA9F5F857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DUMP – What TO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1DD1B-8C5D-4CAB-8180-6BBCD71E2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C-language source code shown by the debugger is usually only useful to the developers who wrote the application or are familiar with the </a:t>
            </a:r>
            <a:r>
              <a:rPr lang="en-US" sz="2800" dirty="0" err="1"/>
              <a:t>CyFlex</a:t>
            </a:r>
            <a:r>
              <a:rPr lang="en-US" sz="2800" dirty="0"/>
              <a:t> design.</a:t>
            </a:r>
          </a:p>
          <a:p>
            <a:r>
              <a:rPr lang="en-US" sz="2800" dirty="0"/>
              <a:t>Submit a JIRA issue to TRP Labs with the following information.</a:t>
            </a:r>
          </a:p>
          <a:p>
            <a:pPr lvl="1"/>
            <a:r>
              <a:rPr lang="en-US" sz="2400" dirty="0"/>
              <a:t>the application name</a:t>
            </a:r>
          </a:p>
          <a:p>
            <a:pPr lvl="1"/>
            <a:r>
              <a:rPr lang="en-US" sz="2400" dirty="0"/>
              <a:t>location (site, </a:t>
            </a:r>
            <a:r>
              <a:rPr lang="en-US" sz="2400" dirty="0" err="1"/>
              <a:t>tc</a:t>
            </a:r>
            <a:r>
              <a:rPr lang="en-US" sz="2400" dirty="0"/>
              <a:t>#, IP address).</a:t>
            </a:r>
          </a:p>
          <a:p>
            <a:pPr lvl="1"/>
            <a:r>
              <a:rPr lang="en-US" sz="2400" dirty="0"/>
              <a:t>any recent action or spec file change that might have caused the dump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356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06F56-BA1F-47BD-ADDA-BA9F5F857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DUMP – What TO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1DD1B-8C5D-4CAB-8180-6BBCD71E2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 checking program is available to monitor a system for core dumps and produce an email message if any appear.  Contact TRP Labs for installation.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22531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SGS">
      <a:dk1>
        <a:sysClr val="windowText" lastClr="000000"/>
      </a:dk1>
      <a:lt1>
        <a:sysClr val="window" lastClr="FFFFFF"/>
      </a:lt1>
      <a:dk2>
        <a:srgbClr val="000000"/>
      </a:dk2>
      <a:lt2>
        <a:srgbClr val="EEECE1"/>
      </a:lt2>
      <a:accent1>
        <a:srgbClr val="363636"/>
      </a:accent1>
      <a:accent2>
        <a:srgbClr val="848685"/>
      </a:accent2>
      <a:accent3>
        <a:srgbClr val="FF6600"/>
      </a:accent3>
      <a:accent4>
        <a:srgbClr val="BCBCBC"/>
      </a:accent4>
      <a:accent5>
        <a:srgbClr val="FF9900"/>
      </a:accent5>
      <a:accent6>
        <a:srgbClr val="FF0000"/>
      </a:accent6>
      <a:hlink>
        <a:srgbClr val="FF6600"/>
      </a:hlink>
      <a:folHlink>
        <a:srgbClr val="363636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0BF7C3FD6B2D4297C22662694E51C9" ma:contentTypeVersion="2" ma:contentTypeDescription="Create a new document." ma:contentTypeScope="" ma:versionID="62c44e1c4b3aabcc5cf56c479eda79ce">
  <xsd:schema xmlns:xsd="http://www.w3.org/2001/XMLSchema" xmlns:xs="http://www.w3.org/2001/XMLSchema" xmlns:p="http://schemas.microsoft.com/office/2006/metadata/properties" xmlns:ns2="8fe22f38-1a6a-489b-98b2-10d39f0fc428" targetNamespace="http://schemas.microsoft.com/office/2006/metadata/properties" ma:root="true" ma:fieldsID="35c1bef07ffa7c8111916a560e6b19f5" ns2:_="">
    <xsd:import namespace="8fe22f38-1a6a-489b-98b2-10d39f0fc4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e22f38-1a6a-489b-98b2-10d39f0fc4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6D58D0-572C-4DB8-B76A-E957B48ABE2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06A4BBD-6083-4CAE-87A7-ACE1B0A86D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DA2E8D-A598-4F6D-A0FF-736EED53D6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e22f38-1a6a-489b-98b2-10d39f0fc4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77</TotalTime>
  <Words>343</Words>
  <Application>Microsoft Office PowerPoint</Application>
  <PresentationFormat>A4 Paper (210x297 mm)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Wingdings</vt:lpstr>
      <vt:lpstr>DEFAULT THEME</vt:lpstr>
      <vt:lpstr>Core dumps</vt:lpstr>
      <vt:lpstr>Core Dump – What IS IT?</vt:lpstr>
      <vt:lpstr>Core Dumps – where?</vt:lpstr>
      <vt:lpstr>Core Dumps – what TO DO?</vt:lpstr>
      <vt:lpstr>Core DUMP – What TO DO?</vt:lpstr>
      <vt:lpstr>Core DUMP – What TO DO?</vt:lpstr>
    </vt:vector>
  </TitlesOfParts>
  <Company>SGS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Lauri Powell</dc:creator>
  <cp:lastModifiedBy>Ketchoyian, Michael (Columbus)</cp:lastModifiedBy>
  <cp:revision>12</cp:revision>
  <dcterms:created xsi:type="dcterms:W3CDTF">2016-04-18T17:15:01Z</dcterms:created>
  <dcterms:modified xsi:type="dcterms:W3CDTF">2024-01-16T17:09:09Z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0x010100CA0BF7C3FD6B2D4297C22662694E51C9</vt:lpwstr>
  </property>
</Properties>
</file>