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96" r:id="rId4"/>
  </p:sldMasterIdLst>
  <p:notesMasterIdLst>
    <p:notesMasterId r:id="rId23"/>
  </p:notesMasterIdLst>
  <p:handoutMasterIdLst>
    <p:handoutMasterId r:id="rId24"/>
  </p:handoutMasterIdLst>
  <p:sldIdLst>
    <p:sldId id="414" r:id="rId5"/>
    <p:sldId id="493" r:id="rId6"/>
    <p:sldId id="507" r:id="rId7"/>
    <p:sldId id="508" r:id="rId8"/>
    <p:sldId id="509" r:id="rId9"/>
    <p:sldId id="498" r:id="rId10"/>
    <p:sldId id="515" r:id="rId11"/>
    <p:sldId id="514" r:id="rId12"/>
    <p:sldId id="510" r:id="rId13"/>
    <p:sldId id="503" r:id="rId14"/>
    <p:sldId id="512" r:id="rId15"/>
    <p:sldId id="511" r:id="rId16"/>
    <p:sldId id="513" r:id="rId17"/>
    <p:sldId id="504" r:id="rId18"/>
    <p:sldId id="505" r:id="rId19"/>
    <p:sldId id="506" r:id="rId20"/>
    <p:sldId id="482" r:id="rId21"/>
    <p:sldId id="431" r:id="rId22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2">
          <p15:clr>
            <a:srgbClr val="A4A3A4"/>
          </p15:clr>
        </p15:guide>
        <p15:guide id="2" orient="horz" pos="2024">
          <p15:clr>
            <a:srgbClr val="A4A3A4"/>
          </p15:clr>
        </p15:guide>
        <p15:guide id="3" orient="horz" pos="1339">
          <p15:clr>
            <a:srgbClr val="A4A3A4"/>
          </p15:clr>
        </p15:guide>
        <p15:guide id="4" orient="horz" pos="2175">
          <p15:clr>
            <a:srgbClr val="A4A3A4"/>
          </p15:clr>
        </p15:guide>
        <p15:guide id="5" orient="horz" pos="3999">
          <p15:clr>
            <a:srgbClr val="A4A3A4"/>
          </p15:clr>
        </p15:guide>
        <p15:guide id="6" pos="332">
          <p15:clr>
            <a:srgbClr val="A4A3A4"/>
          </p15:clr>
        </p15:guide>
        <p15:guide id="7" pos="5819">
          <p15:clr>
            <a:srgbClr val="A4A3A4"/>
          </p15:clr>
        </p15:guide>
        <p15:guide id="8" pos="3122">
          <p15:clr>
            <a:srgbClr val="A4A3A4"/>
          </p15:clr>
        </p15:guide>
        <p15:guide id="9" pos="13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78874-C1C4-46AC-9745-F66F35C01772}" v="1303" dt="2018-10-15T17:01:02.414"/>
    <p1510:client id="{874832F3-E11E-4C30-E0B8-3CCDFE85612C}" v="16" dt="2018-10-15T13:00:29.562"/>
    <p1510:client id="{B92BD0BC-D938-94B1-0AA5-7111D04CD6B9}" v="29" dt="2018-10-15T18:02:42.150"/>
    <p1510:client id="{BB88C57C-BDEA-4856-A421-FEA6D9A30B1C}" v="479" dt="2018-10-15T18:08:35.302"/>
    <p1510:client id="{C48CD4EA-2DD8-4BC4-96EC-9987866BF1A8}" v="39" dt="2018-10-16T04:44:16.462"/>
    <p1510:client id="{F0489758-7DC5-455E-9DE4-05F654523692}" v="2" dt="2018-10-15T18:34:34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22" y="72"/>
      </p:cViewPr>
      <p:guideLst>
        <p:guide orient="horz" pos="1062"/>
        <p:guide orient="horz" pos="2024"/>
        <p:guide orient="horz" pos="1339"/>
        <p:guide orient="horz" pos="2175"/>
        <p:guide orient="horz" pos="3999"/>
        <p:guide pos="332"/>
        <p:guide pos="5819"/>
        <p:guide pos="3122"/>
        <p:guide pos="1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6D56A-88AE-4B5D-8CF3-C130C24EB64A}" type="datetimeFigureOut">
              <a:rPr lang="en-GB" smtClean="0"/>
              <a:pPr/>
              <a:t>16/01/2024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D1E91-32BC-484F-A996-4BACE28B4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4D50E-17AC-412B-818F-86F3587B4965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D54F-FB7A-4675-9520-8DC382D66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2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28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7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12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5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32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56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0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6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74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5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67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7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PRESENTER: MVH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8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400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79229B-5BD2-B261-95B3-C9DC74F4365B}"/>
              </a:ext>
            </a:extLst>
          </p:cNvPr>
          <p:cNvSpPr/>
          <p:nvPr userDrawn="1"/>
        </p:nvSpPr>
        <p:spPr bwMode="auto">
          <a:xfrm>
            <a:off x="4553893" y="5767057"/>
            <a:ext cx="5115208" cy="91440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F86A8FD3-EBC0-A842-AC3F-2F015D2295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358" y="5767057"/>
            <a:ext cx="2596901" cy="9144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902"/>
            <a:ext cx="7162800" cy="634482"/>
          </a:xfrm>
        </p:spPr>
        <p:txBody>
          <a:bodyPr/>
          <a:lstStyle>
            <a:lvl1pPr>
              <a:defRPr sz="2800" cap="all" baseline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7490C8-AE3D-A9A0-BFA3-4878F81A6266}"/>
              </a:ext>
            </a:extLst>
          </p:cNvPr>
          <p:cNvSpPr/>
          <p:nvPr userDrawn="1"/>
        </p:nvSpPr>
        <p:spPr bwMode="auto">
          <a:xfrm>
            <a:off x="141804" y="153908"/>
            <a:ext cx="1915596" cy="10230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86358DD5-9B6E-D52F-5F35-0C4CD5E07A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62" y="391752"/>
            <a:ext cx="1554480" cy="5473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8942"/>
            <a:ext cx="7162800" cy="681318"/>
          </a:xfrm>
        </p:spPr>
        <p:txBody>
          <a:bodyPr/>
          <a:lstStyle>
            <a:lvl1pPr>
              <a:defRPr sz="2800" cap="all" baseline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3E864F-6E5E-B605-F722-7EB2F4967CAA}"/>
              </a:ext>
            </a:extLst>
          </p:cNvPr>
          <p:cNvSpPr/>
          <p:nvPr userDrawn="1"/>
        </p:nvSpPr>
        <p:spPr bwMode="auto">
          <a:xfrm>
            <a:off x="108642" y="135802"/>
            <a:ext cx="2073243" cy="9596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84C284F3-2734-2463-A558-EEA2FD7982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3" y="406848"/>
            <a:ext cx="1554480" cy="5473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89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err="1"/>
              <a:t>Cliquez</a:t>
            </a:r>
            <a:r>
              <a:rPr lang="en-GB"/>
              <a:t> pour 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8B1ABED-CB97-46AA-87F2-0A7A4F37B42E}" type="slidenum">
              <a:rPr lang="en-GB" sz="800">
                <a:latin typeface="Arial" charset="0"/>
              </a:rPr>
              <a:pPr/>
              <a:t>‹#›</a:t>
            </a:fld>
            <a:endParaRPr lang="en-GB" sz="1400"/>
          </a:p>
        </p:txBody>
      </p:sp>
      <p:sp>
        <p:nvSpPr>
          <p:cNvPr id="549894" name="Line 6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FF3F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379677"/>
            <a:ext cx="7099300" cy="1143000"/>
          </a:xfrm>
        </p:spPr>
        <p:txBody>
          <a:bodyPr/>
          <a:lstStyle/>
          <a:p>
            <a:r>
              <a:rPr lang="en-US" sz="8000"/>
              <a:t>CYFLEX</a:t>
            </a:r>
            <a:br>
              <a:rPr lang="en-US"/>
            </a:br>
            <a:r>
              <a:rPr lang="en-US" sz="2400" i="1"/>
              <a:t>6.3.0 Features &amp; Updates</a:t>
            </a:r>
            <a:endParaRPr lang="en-US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596923"/>
            <a:ext cx="7086600" cy="1417983"/>
          </a:xfrm>
        </p:spPr>
        <p:txBody>
          <a:bodyPr/>
          <a:lstStyle/>
          <a:p>
            <a:r>
              <a:rPr lang="en-US" dirty="0"/>
              <a:t>By:  Your Transportation Laboratories Partners</a:t>
            </a:r>
          </a:p>
          <a:p>
            <a:r>
              <a:rPr lang="en-US" dirty="0"/>
              <a:t>October 15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97984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engine and user control tasks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60380-6C7C-4818-8D39-E216E2509760}"/>
              </a:ext>
            </a:extLst>
          </p:cNvPr>
          <p:cNvSpPr txBox="1"/>
          <p:nvPr/>
        </p:nvSpPr>
        <p:spPr>
          <a:xfrm>
            <a:off x="1393918" y="1528408"/>
            <a:ext cx="7267754" cy="363176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Separate programs for engine and user control loops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Each user loop is maintained with a separate instance of the program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No program is suspended when the specification files are processed</a:t>
            </a:r>
          </a:p>
          <a:p>
            <a:pPr lvl="1"/>
            <a:endParaRPr lang="en-US" sz="14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Control programs are launched automatically by the user and engine control specs programs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All specifications use keyword format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All previous control commands are supported plus more</a:t>
            </a:r>
          </a:p>
          <a:p>
            <a:pPr marL="342900" indent="-342900">
              <a:buFont typeface="Wingdings"/>
              <a:buChar char="q"/>
            </a:pPr>
            <a:endParaRPr lang="en-US">
              <a:cs typeface="Times New Roman"/>
            </a:endParaRPr>
          </a:p>
          <a:p>
            <a:pPr marL="342900" indent="-342900">
              <a:buFont typeface="Wingdings"/>
              <a:buChar char="q"/>
            </a:pPr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032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engine and user control tasks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60380-6C7C-4818-8D39-E216E2509760}"/>
              </a:ext>
            </a:extLst>
          </p:cNvPr>
          <p:cNvSpPr txBox="1"/>
          <p:nvPr/>
        </p:nvSpPr>
        <p:spPr>
          <a:xfrm>
            <a:off x="1393918" y="1528408"/>
            <a:ext cx="7555301" cy="26776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Almost all inputs can now be values, labels, or expressions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Once internal values are now live and can be read and changed on the fly – caution advised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Programs are in use at TRP Labs and in beta testing at Cummins</a:t>
            </a:r>
          </a:p>
          <a:p>
            <a:pPr marL="342900" indent="-342900">
              <a:buFont typeface="Wingdings"/>
              <a:buChar char="q"/>
            </a:pPr>
            <a:endParaRPr lang="en-US" dirty="0">
              <a:cs typeface="Times New Roman"/>
            </a:endParaRPr>
          </a:p>
          <a:p>
            <a:pPr marL="342900" indent="-342900">
              <a:buFont typeface="Wingdings"/>
              <a:buChar char="q"/>
            </a:pPr>
            <a:endParaRPr lang="en-US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967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control Display task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60380-6C7C-4818-8D39-E216E2509760}"/>
              </a:ext>
            </a:extLst>
          </p:cNvPr>
          <p:cNvSpPr txBox="1"/>
          <p:nvPr/>
        </p:nvSpPr>
        <p:spPr>
          <a:xfrm>
            <a:off x="243596" y="1556792"/>
            <a:ext cx="3647230" cy="452431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 new QT based control display shows important values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All input values can be changed from the screen</a:t>
            </a:r>
          </a:p>
          <a:p>
            <a:pPr lvl="1"/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Gains can be updated on the fly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New gains can be written to the disk along with comments and a log book entry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Loop auto-tuning in beta testing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The display can be easily modified per user feedback</a:t>
            </a:r>
          </a:p>
          <a:p>
            <a:pPr marL="342900" indent="-342900">
              <a:buFont typeface="Wingdings"/>
              <a:buChar char="q"/>
            </a:pPr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pic>
        <p:nvPicPr>
          <p:cNvPr id="3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A0EAEEF-4B2E-4C1B-9D53-34AAE6ADE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829" y="1443254"/>
            <a:ext cx="5280580" cy="37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53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control Display task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60380-6C7C-4818-8D39-E216E2509760}"/>
              </a:ext>
            </a:extLst>
          </p:cNvPr>
          <p:cNvSpPr txBox="1"/>
          <p:nvPr/>
        </p:nvSpPr>
        <p:spPr>
          <a:xfrm>
            <a:off x="232686" y="1938398"/>
            <a:ext cx="3647230" cy="378565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 new QT based control display shows real time plots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All terms, commands, target, and reference displayed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The upper and lower tolerance values are always shown to easily judge quality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Scaling is automatic, so nothing is lost from sight</a:t>
            </a:r>
          </a:p>
          <a:p>
            <a:pPr marL="342900" indent="-342900">
              <a:buFont typeface="Wingdings"/>
              <a:buChar char="q"/>
            </a:pPr>
            <a:endParaRPr lang="en-US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pic>
        <p:nvPicPr>
          <p:cNvPr id="4" name="Picture 5" descr="A picture containing screenshot&#10;&#10;Description generated with very high confidence">
            <a:extLst>
              <a:ext uri="{FF2B5EF4-FFF2-40B4-BE49-F238E27FC236}">
                <a16:creationId xmlns:a16="http://schemas.microsoft.com/office/drawing/2014/main" id="{D18A9745-D87F-447B-B3C0-FA56938B5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945" y="1275762"/>
            <a:ext cx="5145108" cy="413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736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to array variables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FCC809-306A-4408-B3BF-D4D309566557}"/>
              </a:ext>
            </a:extLst>
          </p:cNvPr>
          <p:cNvSpPr txBox="1"/>
          <p:nvPr/>
        </p:nvSpPr>
        <p:spPr>
          <a:xfrm>
            <a:off x="1545402" y="1386714"/>
            <a:ext cx="7008961" cy="243143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All elements of an array variable had to have the same units in earlier versions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Each element can have different units in 6.3 but all are initialized the same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Use </a:t>
            </a:r>
            <a:r>
              <a:rPr lang="en-US" sz="1600" dirty="0" err="1">
                <a:latin typeface="Arial"/>
                <a:cs typeface="Arial"/>
              </a:rPr>
              <a:t>sarru</a:t>
            </a:r>
            <a:r>
              <a:rPr lang="en-US" sz="1600" dirty="0">
                <a:latin typeface="Arial"/>
                <a:cs typeface="Arial"/>
              </a:rPr>
              <a:t> to change the units for an individual element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Example =&gt; </a:t>
            </a:r>
            <a:r>
              <a:rPr lang="en-US" sz="1600" dirty="0" err="1">
                <a:latin typeface="Arial"/>
                <a:cs typeface="Arial"/>
              </a:rPr>
              <a:t>sarru</a:t>
            </a:r>
            <a:r>
              <a:rPr lang="en-US" sz="1600" dirty="0">
                <a:latin typeface="Arial"/>
                <a:cs typeface="Arial"/>
              </a:rPr>
              <a:t> my_arr:4 psi</a:t>
            </a:r>
          </a:p>
          <a:p>
            <a:pPr marL="342900" indent="-342900">
              <a:buFont typeface="Wingdings"/>
              <a:buChar char="q"/>
            </a:pP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9316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ESVD </a:t>
            </a:r>
            <a:r>
              <a:rPr lang="en-US" dirty="0" err="1"/>
              <a:t>fUture</a:t>
            </a:r>
            <a:r>
              <a:rPr lang="en-US" dirty="0"/>
              <a:t> changes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C19B5E-B459-4323-919B-CB8F81632CEF}"/>
              </a:ext>
            </a:extLst>
          </p:cNvPr>
          <p:cNvSpPr/>
          <p:nvPr/>
        </p:nvSpPr>
        <p:spPr>
          <a:xfrm>
            <a:off x="1207015" y="1597624"/>
            <a:ext cx="755220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ea typeface="Arial"/>
                <a:cs typeface="Arial"/>
              </a:rPr>
              <a:t>Array variables can be created for all values in cvs_specs.dat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ea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ea typeface="Arial"/>
                <a:cs typeface="Arial"/>
              </a:rPr>
              <a:t>New versions of TCA and ECG are coming</a:t>
            </a:r>
          </a:p>
          <a:p>
            <a:endParaRPr lang="en-US" sz="1600" dirty="0">
              <a:latin typeface="Arial"/>
              <a:ea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Changes are in progress</a:t>
            </a:r>
            <a:r>
              <a:rPr lang="en-US" sz="1600" dirty="0">
                <a:latin typeface="Arial"/>
                <a:ea typeface="Arial"/>
                <a:cs typeface="Arial"/>
              </a:rPr>
              <a:t> for TRS (Test Request Suite)</a:t>
            </a:r>
            <a:endParaRPr lang="en-US" sz="1600" b="0" i="0" dirty="0">
              <a:latin typeface="Arial"/>
              <a:ea typeface="Arial"/>
              <a:cs typeface="Arial"/>
            </a:endParaRP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Pacing of development is determined by Cummins</a:t>
            </a:r>
            <a:endParaRPr lang="en-US" sz="16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0143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ODOR (mercaptan) composition members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D3A84F-4786-48CB-BCDA-B4D5C40C862E}"/>
              </a:ext>
            </a:extLst>
          </p:cNvPr>
          <p:cNvSpPr/>
          <p:nvPr/>
        </p:nvSpPr>
        <p:spPr>
          <a:xfrm>
            <a:off x="4860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endParaRPr lang="en-US" sz="5400" dirty="0"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94834E-435F-48CD-8855-EC80B6B5AF92}"/>
              </a:ext>
            </a:extLst>
          </p:cNvPr>
          <p:cNvSpPr txBox="1"/>
          <p:nvPr/>
        </p:nvSpPr>
        <p:spPr>
          <a:xfrm>
            <a:off x="909744" y="1293115"/>
            <a:ext cx="7351598" cy="452431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dirty="0">
                <a:cs typeface="Times New Roman"/>
              </a:rPr>
              <a:t>Mercaptan odor measurement device now supported</a:t>
            </a:r>
          </a:p>
          <a:p>
            <a:pPr marL="342900" indent="-342900">
              <a:buFont typeface="Wingdings"/>
              <a:buChar char="q"/>
            </a:pPr>
            <a:r>
              <a:rPr lang="en-US" dirty="0">
                <a:cs typeface="Times New Roman"/>
              </a:rPr>
              <a:t>Monitors the following components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Hydrogen Sulfide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Methyl Mercaptan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Ethyl Mercaptan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Dimethyl Sulfide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2-Propyl </a:t>
            </a:r>
            <a:r>
              <a:rPr lang="en-US" sz="2000" dirty="0" err="1">
                <a:cs typeface="Times New Roman"/>
              </a:rPr>
              <a:t>Mecaptan</a:t>
            </a:r>
            <a:endParaRPr lang="en-US" sz="2000" dirty="0">
              <a:cs typeface="Times New Roman"/>
            </a:endParaRP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Butyl Mercaptan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Methyl Ethyl Sulfide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1-Propyl Mercaptan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2-Butly Mercaptan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Diethyl Sulfide</a:t>
            </a:r>
          </a:p>
          <a:p>
            <a:pPr marL="800100" lvl="1" indent="-342900">
              <a:buFont typeface="Wingdings"/>
              <a:buChar char="q"/>
            </a:pPr>
            <a:r>
              <a:rPr lang="en-US" sz="2000" dirty="0" err="1">
                <a:cs typeface="Times New Roman"/>
              </a:rPr>
              <a:t>TetraHydroThiophene</a:t>
            </a:r>
          </a:p>
          <a:p>
            <a:pPr indent="-342900">
              <a:buFont typeface="Wingdings"/>
              <a:buChar char="q"/>
            </a:pPr>
            <a:r>
              <a:rPr lang="en-US" sz="2000" dirty="0">
                <a:cs typeface="Times New Roman"/>
              </a:rPr>
              <a:t>Components added to the </a:t>
            </a:r>
            <a:r>
              <a:rPr lang="en-US" sz="2000" dirty="0" err="1">
                <a:cs typeface="Times New Roman"/>
              </a:rPr>
              <a:t>CyFlex</a:t>
            </a:r>
            <a:r>
              <a:rPr lang="en-US" sz="2000" dirty="0">
                <a:cs typeface="Times New Roman"/>
              </a:rPr>
              <a:t> composition variable structure</a:t>
            </a:r>
          </a:p>
        </p:txBody>
      </p:sp>
    </p:spTree>
    <p:extLst>
      <p:ext uri="{BB962C8B-B14F-4D97-AF65-F5344CB8AC3E}">
        <p14:creationId xmlns:p14="http://schemas.microsoft.com/office/powerpoint/2010/main" val="60408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6D2B82-4FEE-4950-98E9-F55990D72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34" y="1216402"/>
            <a:ext cx="5928538" cy="3912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63FABE-BF2F-4767-91DA-D327A51677FF}"/>
              </a:ext>
            </a:extLst>
          </p:cNvPr>
          <p:cNvSpPr txBox="1"/>
          <p:nvPr/>
        </p:nvSpPr>
        <p:spPr>
          <a:xfrm>
            <a:off x="830510" y="2558642"/>
            <a:ext cx="30315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+mn-lt"/>
                <a:cs typeface="Arial" panose="020B0604020202020204" pitchFamily="34" charset="0"/>
              </a:rPr>
              <a:t>QUESTIONS </a:t>
            </a:r>
            <a:br>
              <a:rPr lang="en-US" sz="3600">
                <a:latin typeface="+mn-lt"/>
                <a:cs typeface="Arial" panose="020B0604020202020204" pitchFamily="34" charset="0"/>
              </a:rPr>
            </a:br>
            <a:r>
              <a:rPr lang="en-US" sz="3600">
                <a:latin typeface="+mn-lt"/>
                <a:cs typeface="Arial" panose="020B0604020202020204" pitchFamily="34" charset="0"/>
              </a:rPr>
              <a:t>        &amp; </a:t>
            </a:r>
            <a:br>
              <a:rPr lang="en-US" sz="3600">
                <a:latin typeface="+mn-lt"/>
                <a:cs typeface="Arial" panose="020B0604020202020204" pitchFamily="34" charset="0"/>
              </a:rPr>
            </a:br>
            <a:r>
              <a:rPr lang="en-US" sz="3600">
                <a:latin typeface="+mn-lt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705099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06906" y="3083615"/>
            <a:ext cx="3518452" cy="8348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/>
              <a:t>END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6189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15E86-C8A1-4920-A59B-C451570FB9AA}"/>
              </a:ext>
            </a:extLst>
          </p:cNvPr>
          <p:cNvSpPr/>
          <p:nvPr/>
        </p:nvSpPr>
        <p:spPr>
          <a:xfrm>
            <a:off x="1317396" y="1828708"/>
            <a:ext cx="78266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+mn-lt"/>
              </a:rPr>
              <a:t>www.cyflex.com – Additional Presentation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New Gantner &amp; </a:t>
            </a:r>
            <a:r>
              <a:rPr lang="en-US" sz="1600" dirty="0" err="1">
                <a:latin typeface="+mn-lt"/>
              </a:rPr>
              <a:t>Snapio</a:t>
            </a:r>
            <a:r>
              <a:rPr lang="en-US" sz="1600" dirty="0">
                <a:latin typeface="+mn-lt"/>
              </a:rPr>
              <a:t> Drivers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New Modbus driver – how to install and configure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New </a:t>
            </a:r>
            <a:r>
              <a:rPr lang="en-US" sz="1600" dirty="0" err="1">
                <a:latin typeface="+mn-lt"/>
              </a:rPr>
              <a:t>Ethercat</a:t>
            </a:r>
            <a:r>
              <a:rPr lang="en-US" sz="1600" dirty="0">
                <a:latin typeface="+mn-lt"/>
              </a:rPr>
              <a:t> driver – devices it supports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Compressed History  - frequency driven – tunable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System Status Log – </a:t>
            </a:r>
            <a:r>
              <a:rPr lang="en-US" sz="1600" i="1" dirty="0">
                <a:latin typeface="+mn-lt"/>
              </a:rPr>
              <a:t>what it logs – how to retrieve information – where installed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Error manager database – how does it differ from old method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gp_test improvements – </a:t>
            </a:r>
            <a:r>
              <a:rPr lang="en-US" sz="1600" i="1" dirty="0">
                <a:latin typeface="+mn-lt"/>
              </a:rPr>
              <a:t>finer time resolution – new keyword @CHAIN_EVENTS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+mn-lt"/>
              </a:rPr>
              <a:t>64-bit OS – Additional Presentation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+mn-lt"/>
              </a:rPr>
              <a:t>Phased timers – Additional Presentation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user control tasks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Changes to New engine array variables </a:t>
            </a:r>
            <a:r>
              <a:rPr lang="en-US" sz="1600" i="1" dirty="0">
                <a:latin typeface="+mn-lt"/>
              </a:rPr>
              <a:t>(units variable by member)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ESVD feature changes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00FF"/>
                </a:solidFill>
                <a:latin typeface="+mn-lt"/>
              </a:rPr>
              <a:t>QT5 – Additional Presentation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ODOR (mercaptan) </a:t>
            </a:r>
            <a:r>
              <a:rPr lang="en-US" sz="1600" i="1" dirty="0">
                <a:latin typeface="+mn-lt"/>
              </a:rPr>
              <a:t>composition members and related handling</a:t>
            </a:r>
            <a:r>
              <a:rPr lang="en-US" sz="1600" dirty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633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 Gantner and </a:t>
            </a:r>
            <a:r>
              <a:rPr lang="en-US" err="1"/>
              <a:t>Snapio</a:t>
            </a:r>
            <a:r>
              <a:rPr lang="en-US"/>
              <a:t> Driver Improvements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15E86-C8A1-4920-A59B-C451570FB9AA}"/>
              </a:ext>
            </a:extLst>
          </p:cNvPr>
          <p:cNvSpPr/>
          <p:nvPr/>
        </p:nvSpPr>
        <p:spPr>
          <a:xfrm>
            <a:off x="1317396" y="1828708"/>
            <a:ext cx="7717960" cy="378565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Reduced </a:t>
            </a:r>
            <a:r>
              <a:rPr lang="en-US" sz="1600" dirty="0">
                <a:latin typeface="+mn-lt"/>
                <a:cs typeface="Arial"/>
              </a:rPr>
              <a:t>latency between </a:t>
            </a:r>
            <a:r>
              <a:rPr lang="en-US" sz="1600" dirty="0" err="1">
                <a:latin typeface="+mn-lt"/>
                <a:cs typeface="Arial"/>
              </a:rPr>
              <a:t>CyFlex</a:t>
            </a:r>
            <a:r>
              <a:rPr lang="en-US" sz="1600" dirty="0">
                <a:latin typeface="+mn-lt"/>
                <a:cs typeface="Arial"/>
              </a:rPr>
              <a:t> and the driver</a:t>
            </a:r>
            <a:r>
              <a:rPr lang="en-US" sz="1600" dirty="0">
                <a:latin typeface="Arial"/>
                <a:cs typeface="Arial"/>
              </a:rPr>
              <a:t> analog inputs</a:t>
            </a:r>
            <a:endParaRPr lang="en-US" dirty="0"/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Removed hard limits in our </a:t>
            </a:r>
            <a:r>
              <a:rPr lang="en-US" sz="1600" dirty="0" err="1">
                <a:latin typeface="+mn-lt"/>
                <a:cs typeface="Arial"/>
              </a:rPr>
              <a:t>Snapio</a:t>
            </a:r>
            <a:r>
              <a:rPr lang="en-US" sz="1600" dirty="0">
                <a:latin typeface="+mn-lt"/>
                <a:cs typeface="Arial"/>
              </a:rPr>
              <a:t> driver 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Gantner and </a:t>
            </a:r>
            <a:r>
              <a:rPr lang="en-US" sz="1600" dirty="0" err="1">
                <a:latin typeface="+mn-lt"/>
                <a:cs typeface="Arial"/>
              </a:rPr>
              <a:t>Snapio</a:t>
            </a:r>
            <a:r>
              <a:rPr lang="en-US" sz="1600" dirty="0">
                <a:latin typeface="+mn-lt"/>
                <a:cs typeface="Arial"/>
              </a:rPr>
              <a:t> drivers no longer rely on timer events. Direct signaling is now used.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>
                <a:latin typeface="+mn-lt"/>
                <a:cs typeface="Arial"/>
              </a:rPr>
              <a:t>Snapio</a:t>
            </a:r>
            <a:r>
              <a:rPr lang="en-US" sz="1600" dirty="0">
                <a:latin typeface="+mn-lt"/>
                <a:cs typeface="Arial"/>
              </a:rPr>
              <a:t> is now about 47% faster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Gantner is now about 54% faster.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Nothing must be done by the user, the improvements are on by default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User may want to update '</a:t>
            </a:r>
            <a:r>
              <a:rPr lang="en-US" sz="1600" dirty="0" err="1">
                <a:latin typeface="+mn-lt"/>
                <a:cs typeface="Arial"/>
              </a:rPr>
              <a:t>ao_transfer</a:t>
            </a:r>
            <a:r>
              <a:rPr lang="en-US" sz="1600" dirty="0">
                <a:latin typeface="+mn-lt"/>
                <a:cs typeface="Arial"/>
              </a:rPr>
              <a:t>' and '</a:t>
            </a:r>
            <a:r>
              <a:rPr lang="en-US" sz="1600" dirty="0" err="1">
                <a:latin typeface="+mn-lt"/>
                <a:cs typeface="Arial"/>
              </a:rPr>
              <a:t>do_logi_xfer</a:t>
            </a:r>
            <a:r>
              <a:rPr lang="en-US" sz="1600" dirty="0">
                <a:latin typeface="+mn-lt"/>
                <a:cs typeface="Arial"/>
              </a:rPr>
              <a:t>' in their go scripts to make sure they run as fast as '</a:t>
            </a:r>
            <a:r>
              <a:rPr lang="en-US" sz="1600" dirty="0" err="1">
                <a:latin typeface="+mn-lt"/>
                <a:cs typeface="Arial"/>
              </a:rPr>
              <a:t>ai_transfer</a:t>
            </a:r>
            <a:r>
              <a:rPr lang="en-US" sz="1600" dirty="0">
                <a:latin typeface="+mn-lt"/>
                <a:cs typeface="Arial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49517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Modbus driver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15E86-C8A1-4920-A59B-C451570FB9AA}"/>
              </a:ext>
            </a:extLst>
          </p:cNvPr>
          <p:cNvSpPr/>
          <p:nvPr/>
        </p:nvSpPr>
        <p:spPr>
          <a:xfrm>
            <a:off x="1317396" y="1828708"/>
            <a:ext cx="7717960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New </a:t>
            </a:r>
            <a:r>
              <a:rPr lang="en-US" sz="1600" dirty="0">
                <a:latin typeface="Arial"/>
                <a:cs typeface="Arial"/>
              </a:rPr>
              <a:t>driver using the </a:t>
            </a:r>
            <a:r>
              <a:rPr lang="en-US" sz="1600" dirty="0" err="1">
                <a:latin typeface="Arial"/>
                <a:cs typeface="Arial"/>
              </a:rPr>
              <a:t>modbus</a:t>
            </a:r>
            <a:r>
              <a:rPr lang="en-US" sz="1600" dirty="0">
                <a:latin typeface="Arial"/>
                <a:cs typeface="Arial"/>
              </a:rPr>
              <a:t> protocol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Unlike '</a:t>
            </a:r>
            <a:r>
              <a:rPr lang="en-US" sz="1600" dirty="0" err="1">
                <a:latin typeface="Arial"/>
                <a:cs typeface="Arial"/>
              </a:rPr>
              <a:t>gmodbus</a:t>
            </a:r>
            <a:r>
              <a:rPr lang="en-US" sz="1600" dirty="0">
                <a:latin typeface="Arial"/>
                <a:cs typeface="Arial"/>
              </a:rPr>
              <a:t>', this new task has all the benefits of a </a:t>
            </a:r>
            <a:r>
              <a:rPr lang="en-US" sz="1600" dirty="0" err="1">
                <a:latin typeface="Arial"/>
                <a:cs typeface="Arial"/>
              </a:rPr>
              <a:t>CyFlex</a:t>
            </a:r>
            <a:r>
              <a:rPr lang="en-US" sz="1600" dirty="0">
                <a:latin typeface="Arial"/>
                <a:cs typeface="Arial"/>
              </a:rPr>
              <a:t> driver. Such as calibration tables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Has both serial and TCP interfaces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Same setup as other </a:t>
            </a:r>
            <a:r>
              <a:rPr lang="en-US" sz="1600" dirty="0" err="1">
                <a:latin typeface="Arial"/>
                <a:cs typeface="Arial"/>
              </a:rPr>
              <a:t>CyFlex</a:t>
            </a:r>
            <a:r>
              <a:rPr lang="en-US" sz="1600" dirty="0">
                <a:latin typeface="Arial"/>
                <a:cs typeface="Arial"/>
              </a:rPr>
              <a:t> drivers, such as Gantner and </a:t>
            </a:r>
            <a:r>
              <a:rPr lang="en-US" sz="1600" dirty="0" err="1">
                <a:latin typeface="Arial"/>
                <a:cs typeface="Arial"/>
              </a:rPr>
              <a:t>Snapio</a:t>
            </a:r>
          </a:p>
        </p:txBody>
      </p:sp>
    </p:spTree>
    <p:extLst>
      <p:ext uri="{BB962C8B-B14F-4D97-AF65-F5344CB8AC3E}">
        <p14:creationId xmlns:p14="http://schemas.microsoft.com/office/powerpoint/2010/main" val="12967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</a:t>
            </a:r>
            <a:r>
              <a:rPr lang="en-US" err="1"/>
              <a:t>Ethercat</a:t>
            </a:r>
            <a:r>
              <a:rPr lang="en-US"/>
              <a:t> driver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15E86-C8A1-4920-A59B-C451570FB9AA}"/>
              </a:ext>
            </a:extLst>
          </p:cNvPr>
          <p:cNvSpPr/>
          <p:nvPr/>
        </p:nvSpPr>
        <p:spPr>
          <a:xfrm>
            <a:off x="1317396" y="1828708"/>
            <a:ext cx="7717960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New </a:t>
            </a:r>
            <a:r>
              <a:rPr lang="en-US" sz="1600" dirty="0">
                <a:latin typeface="Arial"/>
                <a:cs typeface="Arial"/>
              </a:rPr>
              <a:t>driver using the </a:t>
            </a:r>
            <a:r>
              <a:rPr lang="en-US" sz="1600" dirty="0" err="1">
                <a:latin typeface="Arial"/>
                <a:cs typeface="Arial"/>
              </a:rPr>
              <a:t>ethercat</a:t>
            </a:r>
            <a:r>
              <a:rPr lang="en-US" sz="1600" dirty="0">
                <a:latin typeface="Arial"/>
                <a:cs typeface="Arial"/>
              </a:rPr>
              <a:t> protocol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Faster than general TCP/IP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Useable by new Gantner stations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/>
                <a:cs typeface="Arial"/>
              </a:rPr>
              <a:t>Many new devices adding this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0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COmpressed</a:t>
            </a:r>
            <a:r>
              <a:rPr lang="en-US" dirty="0"/>
              <a:t>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6E1CF4-251A-4F94-8B7A-5695481374F1}"/>
              </a:ext>
            </a:extLst>
          </p:cNvPr>
          <p:cNvSpPr txBox="1"/>
          <p:nvPr/>
        </p:nvSpPr>
        <p:spPr>
          <a:xfrm>
            <a:off x="1248605" y="1714672"/>
            <a:ext cx="7439370" cy="181588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Data collection rates are greatly reduced, thereby reducing disk activity and disk size requirement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Collection rate is controlled by frequency of variable change, but limited by user tunable parameters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Collection rate for integer variables also frequency limited</a:t>
            </a:r>
          </a:p>
        </p:txBody>
      </p:sp>
    </p:spTree>
    <p:extLst>
      <p:ext uri="{BB962C8B-B14F-4D97-AF65-F5344CB8AC3E}">
        <p14:creationId xmlns:p14="http://schemas.microsoft.com/office/powerpoint/2010/main" val="278139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CYFLEX SYSTEM STATUS LOG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6E1CF4-251A-4F94-8B7A-5695481374F1}"/>
              </a:ext>
            </a:extLst>
          </p:cNvPr>
          <p:cNvSpPr txBox="1"/>
          <p:nvPr/>
        </p:nvSpPr>
        <p:spPr>
          <a:xfrm>
            <a:off x="1277360" y="1642785"/>
            <a:ext cx="7798804" cy="440120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A set of  applications for collecting data on </a:t>
            </a:r>
            <a:r>
              <a:rPr lang="en-US" sz="1600" dirty="0" err="1">
                <a:latin typeface="Arial"/>
                <a:cs typeface="Arial"/>
              </a:rPr>
              <a:t>CyFlex</a:t>
            </a:r>
            <a:r>
              <a:rPr lang="en-US" sz="1600" dirty="0">
                <a:latin typeface="Arial"/>
                <a:cs typeface="Arial"/>
              </a:rPr>
              <a:t> applications and the hardware at each cell.  </a:t>
            </a:r>
          </a:p>
          <a:p>
            <a:pPr marL="342900" indent="-342900">
              <a:buFont typeface="Wingdings"/>
              <a:buChar char="q"/>
            </a:pPr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The collected data is upload hourly to a Cummins database. 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Data collected: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When a Go is started            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Watchdog triggered by application 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When a system is rebooted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When an application or script is started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 err="1">
                <a:latin typeface="Arial"/>
                <a:cs typeface="Arial"/>
              </a:rPr>
              <a:t>Specfiles</a:t>
            </a:r>
            <a:r>
              <a:rPr lang="en-US" sz="1600" dirty="0">
                <a:latin typeface="Arial"/>
                <a:cs typeface="Arial"/>
              </a:rPr>
              <a:t> read</a:t>
            </a:r>
          </a:p>
          <a:p>
            <a:pPr marL="800100" lvl="1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Hardware Configuration</a:t>
            </a:r>
          </a:p>
          <a:p>
            <a:pPr lvl="1"/>
            <a:r>
              <a:rPr lang="en-US" sz="1600" dirty="0">
                <a:latin typeface="Arial"/>
                <a:cs typeface="Arial"/>
              </a:rPr>
              <a:t>  </a:t>
            </a:r>
            <a:endParaRPr lang="en-US"/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The data is used to identify problems or improvements. </a:t>
            </a:r>
          </a:p>
          <a:p>
            <a:endParaRPr lang="en-US" dirty="0">
              <a:cs typeface="Times New Roman"/>
            </a:endParaRPr>
          </a:p>
          <a:p>
            <a:pPr marL="285750" indent="-285750">
              <a:buFont typeface="Wingdings"/>
              <a:buChar char="q"/>
            </a:pP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556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manager database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15E86-C8A1-4920-A59B-C451570FB9AA}"/>
              </a:ext>
            </a:extLst>
          </p:cNvPr>
          <p:cNvSpPr/>
          <p:nvPr/>
        </p:nvSpPr>
        <p:spPr>
          <a:xfrm>
            <a:off x="1317396" y="1828708"/>
            <a:ext cx="7717960" cy="20621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</a:rPr>
              <a:t>The</a:t>
            </a:r>
            <a:r>
              <a:rPr lang="en-US" sz="1600" dirty="0">
                <a:latin typeface="Arial"/>
                <a:cs typeface="Arial"/>
              </a:rPr>
              <a:t> error manager has been modified to use a local database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Errors from past go's can be recovered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Better potential for filtering errors in the future</a:t>
            </a:r>
          </a:p>
          <a:p>
            <a:endParaRPr lang="en-US" sz="1600" dirty="0">
              <a:latin typeface="+mn-lt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+mn-lt"/>
                <a:cs typeface="Arial"/>
              </a:rPr>
              <a:t>Potential for new applications with better integration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2333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Scheduler (</a:t>
            </a:r>
            <a:r>
              <a:rPr lang="en-US" err="1"/>
              <a:t>gp_test</a:t>
            </a:r>
            <a:r>
              <a:rPr lang="en-US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6E1CF4-251A-4F94-8B7A-5695481374F1}"/>
              </a:ext>
            </a:extLst>
          </p:cNvPr>
          <p:cNvSpPr txBox="1"/>
          <p:nvPr/>
        </p:nvSpPr>
        <p:spPr>
          <a:xfrm>
            <a:off x="1306114" y="1714672"/>
            <a:ext cx="7180578" cy="156966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Timer resolution was 10[</a:t>
            </a:r>
            <a:r>
              <a:rPr lang="en-US" sz="1600" dirty="0" err="1">
                <a:latin typeface="Arial"/>
                <a:cs typeface="Arial"/>
              </a:rPr>
              <a:t>ms</a:t>
            </a:r>
            <a:r>
              <a:rPr lang="en-US" sz="1600" dirty="0">
                <a:latin typeface="Arial"/>
                <a:cs typeface="Arial"/>
              </a:rPr>
              <a:t>] in 6.2.x.   In 6.3.x, timer resolution will be 10[</a:t>
            </a:r>
            <a:r>
              <a:rPr lang="en-US" sz="1600" dirty="0" err="1">
                <a:latin typeface="Arial"/>
                <a:cs typeface="Arial"/>
              </a:rPr>
              <a:t>ms</a:t>
            </a:r>
            <a:r>
              <a:rPr lang="en-US" sz="1600" dirty="0">
                <a:latin typeface="Arial"/>
                <a:cs typeface="Arial"/>
              </a:rPr>
              <a:t>] or WARP interval, whichever is faster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342900" indent="-342900">
              <a:buFont typeface="Wingdings"/>
              <a:buChar char="q"/>
            </a:pPr>
            <a:r>
              <a:rPr lang="en-US" sz="1600" dirty="0">
                <a:latin typeface="Arial"/>
                <a:cs typeface="Arial"/>
              </a:rPr>
              <a:t>New @CHAIN_EVENTS keyword has been added to support features similar to @FUEL_READING_SYNC, but in test modes that are not taking a fuel reading</a:t>
            </a:r>
          </a:p>
        </p:txBody>
      </p:sp>
    </p:spTree>
    <p:extLst>
      <p:ext uri="{BB962C8B-B14F-4D97-AF65-F5344CB8AC3E}">
        <p14:creationId xmlns:p14="http://schemas.microsoft.com/office/powerpoint/2010/main" val="3950581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G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36363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B64BB09F-ADD9-4180-822A-CABE34186A04}" vid="{44E7C5DC-7C45-4FA1-851A-F3D1C5F68C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2" ma:contentTypeDescription="Create a new document." ma:contentTypeScope="" ma:versionID="62c44e1c4b3aabcc5cf56c479eda79ce">
  <xsd:schema xmlns:xsd="http://www.w3.org/2001/XMLSchema" xmlns:xs="http://www.w3.org/2001/XMLSchema" xmlns:p="http://schemas.microsoft.com/office/2006/metadata/properties" xmlns:ns2="8fe22f38-1a6a-489b-98b2-10d39f0fc428" targetNamespace="http://schemas.microsoft.com/office/2006/metadata/properties" ma:root="true" ma:fieldsID="35c1bef07ffa7c8111916a560e6b19f5" ns2:_="">
    <xsd:import namespace="8fe22f38-1a6a-489b-98b2-10d39f0fc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F3A2A1B-1B65-49D0-BD55-72790EC2FA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73906C-A8B9-4D26-901A-3D865D2B3342}">
  <ds:schemaRefs>
    <ds:schemaRef ds:uri="8fe22f38-1a6a-489b-98b2-10d39f0fc42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9AE62D0-7C42-4366-8118-14028130DD2B}">
  <ds:schemaRefs>
    <ds:schemaRef ds:uri="8fe22f38-1a6a-489b-98b2-10d39f0fc4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A4 Paper (210x297 mm)</PresentationFormat>
  <Paragraphs>181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Wingdings</vt:lpstr>
      <vt:lpstr>Default Theme</vt:lpstr>
      <vt:lpstr>CYFLEX 6.3.0 Features &amp; Updates</vt:lpstr>
      <vt:lpstr>OVERVIEW</vt:lpstr>
      <vt:lpstr> Gantner and Snapio Driver Improvements</vt:lpstr>
      <vt:lpstr>New Modbus driver</vt:lpstr>
      <vt:lpstr>New Ethercat driver</vt:lpstr>
      <vt:lpstr>COmpressed History</vt:lpstr>
      <vt:lpstr>CYFLEX SYSTEM STATUS LOG</vt:lpstr>
      <vt:lpstr>Error manager database</vt:lpstr>
      <vt:lpstr>Test Scheduler (gp_test)</vt:lpstr>
      <vt:lpstr>New engine and user control tasks </vt:lpstr>
      <vt:lpstr>New engine and user control tasks </vt:lpstr>
      <vt:lpstr>New control Display task</vt:lpstr>
      <vt:lpstr>New control Display task</vt:lpstr>
      <vt:lpstr>Changes to array variables </vt:lpstr>
      <vt:lpstr>ESVD fUture changes</vt:lpstr>
      <vt:lpstr>ODOR (mercaptan) composition members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Columbus 2018 Business Review</dc:title>
  <dc:creator/>
  <cp:revision>700</cp:revision>
  <dcterms:modified xsi:type="dcterms:W3CDTF">2024-01-16T15:53:41Z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</Properties>
</file>