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20"/>
  </p:notesMasterIdLst>
  <p:sldIdLst>
    <p:sldId id="256" r:id="rId2"/>
    <p:sldId id="259" r:id="rId3"/>
    <p:sldId id="299" r:id="rId4"/>
    <p:sldId id="263" r:id="rId5"/>
    <p:sldId id="300" r:id="rId6"/>
    <p:sldId id="301" r:id="rId7"/>
    <p:sldId id="302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</p:sldIdLst>
  <p:sldSz cx="9906000" cy="6858000" type="A4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2841" autoAdjust="0"/>
  </p:normalViewPr>
  <p:slideViewPr>
    <p:cSldViewPr>
      <p:cViewPr varScale="1">
        <p:scale>
          <a:sx n="98" d="100"/>
          <a:sy n="98" d="100"/>
        </p:scale>
        <p:origin x="88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27BF6D71-EAEF-4F29-A38D-BE3098EA5C3C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60463"/>
            <a:ext cx="4521200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67464"/>
            <a:ext cx="5586735" cy="3655774"/>
          </a:xfrm>
          <a:prstGeom prst="rect">
            <a:avLst/>
          </a:prstGeom>
        </p:spPr>
        <p:txBody>
          <a:bodyPr vert="horz" lIns="91221" tIns="45610" rIns="91221" bIns="4561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15309135-7D6C-4E39-B952-5F9D5D00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5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3C0C834-A465-44E8-B45B-DA7D5906F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0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4321CC-4549-7400-AF54-0C4D75A34579}"/>
              </a:ext>
            </a:extLst>
          </p:cNvPr>
          <p:cNvSpPr/>
          <p:nvPr userDrawn="1"/>
        </p:nvSpPr>
        <p:spPr bwMode="auto">
          <a:xfrm>
            <a:off x="4648200" y="5793126"/>
            <a:ext cx="5105400" cy="9124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CC8A1AA5-B0D6-6E8D-36D3-5FE9B6C2EC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29" y="5753894"/>
            <a:ext cx="1947671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0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560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07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BE28F4-D9F5-458B-1D1C-4E4134DE1A3C}"/>
              </a:ext>
            </a:extLst>
          </p:cNvPr>
          <p:cNvSpPr/>
          <p:nvPr userDrawn="1"/>
        </p:nvSpPr>
        <p:spPr bwMode="auto">
          <a:xfrm>
            <a:off x="152400" y="228600"/>
            <a:ext cx="1905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3B4F5FAE-BB9C-EA60-5C1B-F4336668C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64524"/>
            <a:ext cx="1554480" cy="5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5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2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2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6D82081-41E5-45DA-A3F2-22933D5BA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9891" name="Rectangle 3">
            <a:extLst>
              <a:ext uri="{FF2B5EF4-FFF2-40B4-BE49-F238E27FC236}">
                <a16:creationId xmlns:a16="http://schemas.microsoft.com/office/drawing/2014/main" id="{CE575BBB-AA0B-411F-8300-9351D6888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2B6AFA-255C-4F08-B190-E4B30B20D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modifier les styles du texte du masque</a:t>
            </a:r>
          </a:p>
          <a:p>
            <a:pPr lvl="1"/>
            <a:r>
              <a:rPr lang="en-GB" altLang="en-US"/>
              <a:t>Deuxième niveau</a:t>
            </a:r>
          </a:p>
          <a:p>
            <a:pPr lvl="2"/>
            <a:r>
              <a:rPr lang="en-GB" altLang="en-US"/>
              <a:t>Troisième niveau</a:t>
            </a:r>
          </a:p>
          <a:p>
            <a:pPr lvl="3"/>
            <a:r>
              <a:rPr lang="en-GB" altLang="en-US"/>
              <a:t>Quatrième niveau</a:t>
            </a:r>
          </a:p>
          <a:p>
            <a:pPr lvl="4"/>
            <a:r>
              <a:rPr lang="en-GB" altLang="en-US"/>
              <a:t>Cinquième niveau</a:t>
            </a:r>
          </a:p>
        </p:txBody>
      </p:sp>
      <p:sp>
        <p:nvSpPr>
          <p:cNvPr id="549893" name="Text Box 5">
            <a:extLst>
              <a:ext uri="{FF2B5EF4-FFF2-40B4-BE49-F238E27FC236}">
                <a16:creationId xmlns:a16="http://schemas.microsoft.com/office/drawing/2014/main" id="{236832EB-FF06-4006-A441-8A6C32529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11AD4E1-B1BB-4172-8329-447177D00F2B}" type="slidenum">
              <a:rPr lang="en-GB" altLang="en-US" sz="800">
                <a:latin typeface="Arial" panose="020B0604020202020204" pitchFamily="34" charset="0"/>
              </a:rPr>
              <a:pPr/>
              <a:t>‹#›</a:t>
            </a:fld>
            <a:endParaRPr lang="en-GB" altLang="en-US" sz="1400"/>
          </a:p>
        </p:txBody>
      </p:sp>
      <p:sp>
        <p:nvSpPr>
          <p:cNvPr id="549894" name="Line 6">
            <a:extLst>
              <a:ext uri="{FF2B5EF4-FFF2-40B4-BE49-F238E27FC236}">
                <a16:creationId xmlns:a16="http://schemas.microsoft.com/office/drawing/2014/main" id="{DBD9EA3A-4B87-4688-9D1D-6F41751918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49895" name="Line 7">
            <a:extLst>
              <a:ext uri="{FF2B5EF4-FFF2-40B4-BE49-F238E27FC236}">
                <a16:creationId xmlns:a16="http://schemas.microsoft.com/office/drawing/2014/main" id="{CF518D97-D6F2-4854-95D8-04ADB793AF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</p:sldLayoutIdLst>
  <p:txStyles>
    <p:titleStyle>
      <a:lvl1pPr algn="l" rtl="0" fontAlgn="base">
        <a:spcBef>
          <a:spcPct val="0"/>
        </a:spcBef>
        <a:spcAft>
          <a:spcPct val="0"/>
        </a:spcAft>
        <a:defRPr sz="24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FF3F00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F73F-6C86-4641-BE21-361617D87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Cyflex</a:t>
            </a:r>
            <a:r>
              <a:rPr lang="en-US" dirty="0"/>
              <a:t> Diagnostic tools</a:t>
            </a:r>
          </a:p>
        </p:txBody>
      </p:sp>
      <p:sp>
        <p:nvSpPr>
          <p:cNvPr id="8194" name="Subtitle 2">
            <a:extLst>
              <a:ext uri="{FF2B5EF4-FFF2-40B4-BE49-F238E27FC236}">
                <a16:creationId xmlns:a16="http://schemas.microsoft.com/office/drawing/2014/main" id="{18128D06-205D-43BB-B71D-EBEC4D187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200" dirty="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/>
              <a:t>error messages”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9067800" cy="5105400"/>
          </a:xfrm>
        </p:spPr>
        <p:txBody>
          <a:bodyPr/>
          <a:lstStyle/>
          <a:p>
            <a:endParaRPr lang="en-US" altLang="en-US" sz="1600" dirty="0"/>
          </a:p>
          <a:p>
            <a:r>
              <a:rPr lang="en-US" altLang="en-US" sz="2400" b="1" dirty="0"/>
              <a:t>“</a:t>
            </a:r>
            <a:r>
              <a:rPr lang="en-US" altLang="en-US" sz="2400" b="1" dirty="0" err="1"/>
              <a:t>errc</a:t>
            </a:r>
            <a:r>
              <a:rPr lang="en-US" altLang="en-US" sz="2400" b="1" dirty="0"/>
              <a:t> 43”- </a:t>
            </a:r>
            <a:r>
              <a:rPr lang="en-US" altLang="en-US" dirty="0"/>
              <a:t>may offer longer and better explanation of the problem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Error string =  LABEL_NOT_FOUND,   error value = 43</a:t>
            </a:r>
          </a:p>
          <a:p>
            <a:pPr marL="0" indent="0">
              <a:buNone/>
            </a:pPr>
            <a:r>
              <a:rPr lang="en-US" sz="1600" dirty="0"/>
              <a:t>      This value is returned from </a:t>
            </a:r>
            <a:r>
              <a:rPr lang="en-US" sz="1600" dirty="0" err="1"/>
              <a:t>find_real_label</a:t>
            </a:r>
            <a:r>
              <a:rPr lang="en-US" sz="1600" dirty="0"/>
              <a:t>(), </a:t>
            </a:r>
            <a:r>
              <a:rPr lang="en-US" sz="1600" dirty="0" err="1"/>
              <a:t>find_logical_label</a:t>
            </a:r>
            <a:r>
              <a:rPr lang="en-US" sz="1600" dirty="0"/>
              <a:t>(),</a:t>
            </a:r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dirty="0" err="1"/>
              <a:t>find_integer_label</a:t>
            </a:r>
            <a:r>
              <a:rPr lang="en-US" sz="1600" dirty="0"/>
              <a:t>(), when they are not successful in locating the</a:t>
            </a:r>
          </a:p>
          <a:p>
            <a:pPr marL="0" indent="0">
              <a:buNone/>
            </a:pPr>
            <a:r>
              <a:rPr lang="en-US" sz="1600" dirty="0"/>
              <a:t>      label string.  These routines are used to associate a channel label</a:t>
            </a:r>
          </a:p>
          <a:p>
            <a:pPr marL="0" indent="0">
              <a:buNone/>
            </a:pPr>
            <a:r>
              <a:rPr lang="en-US" sz="1600" dirty="0"/>
              <a:t>      with an REAL_VARIABLE, LOGICAL_VARIABLE, or INTEGER_VARIABLE.  In other</a:t>
            </a:r>
          </a:p>
          <a:p>
            <a:pPr marL="0" indent="0">
              <a:buNone/>
            </a:pPr>
            <a:r>
              <a:rPr lang="en-US" sz="1600" dirty="0"/>
              <a:t>      words, if the user types in a channel label like "blowby", these routines</a:t>
            </a:r>
          </a:p>
          <a:p>
            <a:pPr marL="0" indent="0">
              <a:buNone/>
            </a:pPr>
            <a:r>
              <a:rPr lang="en-US" sz="1600" dirty="0"/>
              <a:t>      are used to find the blowby channel.  In the case of this example it</a:t>
            </a:r>
          </a:p>
          <a:p>
            <a:pPr marL="0" indent="0">
              <a:buNone/>
            </a:pPr>
            <a:r>
              <a:rPr lang="en-US" sz="1600" dirty="0"/>
              <a:t>      would be a REAL_VARIABLE and an analog input channel.  Usually the user</a:t>
            </a:r>
          </a:p>
          <a:p>
            <a:pPr marL="0" indent="0">
              <a:buNone/>
            </a:pPr>
            <a:r>
              <a:rPr lang="en-US" sz="1600" dirty="0"/>
              <a:t>      has made a typing error, but it may be that the channel was not specified</a:t>
            </a:r>
          </a:p>
          <a:p>
            <a:pPr marL="0" indent="0">
              <a:buNone/>
            </a:pPr>
            <a:r>
              <a:rPr lang="en-US" sz="1600" dirty="0"/>
              <a:t>      in </a:t>
            </a:r>
            <a:r>
              <a:rPr lang="en-US" sz="1600" dirty="0" err="1"/>
              <a:t>inpt_specs.nnn</a:t>
            </a:r>
            <a:r>
              <a:rPr lang="en-US" sz="1600" dirty="0"/>
              <a:t>, </a:t>
            </a:r>
            <a:r>
              <a:rPr lang="en-US" sz="1600" dirty="0" err="1"/>
              <a:t>di_specs.nnn</a:t>
            </a:r>
            <a:r>
              <a:rPr lang="en-US" sz="1600" dirty="0"/>
              <a:t>, </a:t>
            </a:r>
            <a:r>
              <a:rPr lang="en-US" sz="1600" dirty="0" err="1"/>
              <a:t>do_specs.nnn</a:t>
            </a:r>
            <a:r>
              <a:rPr lang="en-US" sz="1600" dirty="0"/>
              <a:t>, </a:t>
            </a:r>
            <a:r>
              <a:rPr lang="en-US" sz="1600" dirty="0" err="1"/>
              <a:t>perf_labels.nnn</a:t>
            </a:r>
            <a:r>
              <a:rPr lang="en-US" sz="1600" dirty="0"/>
              <a:t>, and isn't</a:t>
            </a:r>
          </a:p>
          <a:p>
            <a:pPr marL="0" indent="0">
              <a:buNone/>
            </a:pPr>
            <a:r>
              <a:rPr lang="en-US" sz="1600" dirty="0"/>
              <a:t>      an internally generated label.  (</a:t>
            </a:r>
            <a:r>
              <a:rPr lang="en-US" sz="1600" dirty="0" err="1"/>
              <a:t>nnn</a:t>
            </a:r>
            <a:r>
              <a:rPr lang="en-US" sz="1600" dirty="0"/>
              <a:t> == test cell number )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4220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/>
              <a:t>error messages”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105400"/>
          </a:xfrm>
        </p:spPr>
        <p:txBody>
          <a:bodyPr/>
          <a:lstStyle/>
          <a:p>
            <a:endParaRPr lang="en-US" altLang="en-US" sz="1600" dirty="0"/>
          </a:p>
          <a:p>
            <a:r>
              <a:rPr lang="en-US" altLang="en-US" sz="2400" b="1" dirty="0"/>
              <a:t>“</a:t>
            </a:r>
            <a:r>
              <a:rPr lang="en-US" altLang="en-US" sz="2400" b="1" dirty="0" err="1"/>
              <a:t>errc</a:t>
            </a:r>
            <a:r>
              <a:rPr lang="en-US" altLang="en-US" sz="2400" b="1" dirty="0"/>
              <a:t> -279”- </a:t>
            </a:r>
            <a:r>
              <a:rPr lang="en-US" altLang="en-US" dirty="0"/>
              <a:t>may offer longer and better explanation of the problem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a) This error code is returned when the event </a:t>
            </a:r>
            <a:r>
              <a:rPr lang="en-US" sz="1600" dirty="0" err="1"/>
              <a:t>adm</a:t>
            </a:r>
            <a:r>
              <a:rPr lang="en-US" sz="1600" dirty="0"/>
              <a:t> has reached</a:t>
            </a:r>
          </a:p>
          <a:p>
            <a:pPr marL="0" indent="0">
              <a:buNone/>
            </a:pPr>
            <a:r>
              <a:rPr lang="en-US" sz="1600" dirty="0"/>
              <a:t>   its limit of events that can be created, regardless of what kind of event</a:t>
            </a:r>
          </a:p>
          <a:p>
            <a:pPr marL="0" indent="0">
              <a:buNone/>
            </a:pPr>
            <a:r>
              <a:rPr lang="en-US" sz="1600" dirty="0"/>
              <a:t>   is trying to be created.  The maximum number of events is a spawning</a:t>
            </a:r>
          </a:p>
          <a:p>
            <a:pPr marL="0" indent="0">
              <a:buNone/>
            </a:pPr>
            <a:r>
              <a:rPr lang="en-US" sz="1600" dirty="0"/>
              <a:t>   argument for the event </a:t>
            </a:r>
            <a:r>
              <a:rPr lang="en-US" sz="1600" dirty="0" err="1"/>
              <a:t>adm.</a:t>
            </a:r>
            <a:r>
              <a:rPr lang="en-US" sz="1600" dirty="0"/>
              <a:t>  The maximum number of events can be</a:t>
            </a:r>
          </a:p>
          <a:p>
            <a:pPr marL="0" indent="0">
              <a:buNone/>
            </a:pPr>
            <a:r>
              <a:rPr lang="en-US" sz="1600" dirty="0"/>
              <a:t>   determined by entering the command 'sin -</a:t>
            </a:r>
            <a:r>
              <a:rPr lang="en-US" sz="1600" dirty="0" err="1"/>
              <a:t>Pevnt_adm</a:t>
            </a:r>
            <a:r>
              <a:rPr lang="en-US" sz="1600" dirty="0"/>
              <a:t>'.  If the maximum</a:t>
            </a:r>
          </a:p>
          <a:p>
            <a:pPr marL="0" indent="0">
              <a:buNone/>
            </a:pPr>
            <a:r>
              <a:rPr lang="en-US" sz="1600" dirty="0"/>
              <a:t>   number of events (the 1st spawning argument) is the same as the number of</a:t>
            </a:r>
          </a:p>
          <a:p>
            <a:pPr marL="0" indent="0">
              <a:buNone/>
            </a:pPr>
            <a:r>
              <a:rPr lang="en-US" sz="1600" dirty="0"/>
              <a:t>   events already in existence (determined by running </a:t>
            </a:r>
            <a:r>
              <a:rPr lang="en-US" sz="1600" dirty="0" err="1"/>
              <a:t>evnt_info</a:t>
            </a:r>
            <a:r>
              <a:rPr lang="en-US" sz="1600" dirty="0"/>
              <a:t>) then</a:t>
            </a:r>
          </a:p>
          <a:p>
            <a:pPr marL="0" indent="0">
              <a:buNone/>
            </a:pPr>
            <a:r>
              <a:rPr lang="en-US" sz="1600" dirty="0"/>
              <a:t>   event </a:t>
            </a:r>
            <a:r>
              <a:rPr lang="en-US" sz="1600" dirty="0" err="1"/>
              <a:t>adm</a:t>
            </a:r>
            <a:r>
              <a:rPr lang="en-US" sz="1600" dirty="0"/>
              <a:t> should be restarted with a larger number of maximum events.</a:t>
            </a:r>
          </a:p>
          <a:p>
            <a:pPr marL="0" indent="0">
              <a:buNone/>
            </a:pPr>
            <a:r>
              <a:rPr lang="en-US" sz="1600" dirty="0"/>
              <a:t>   This will require modification of the /cell/</a:t>
            </a:r>
            <a:r>
              <a:rPr lang="en-US" sz="1600" dirty="0" err="1"/>
              <a:t>go.scp</a:t>
            </a:r>
            <a:r>
              <a:rPr lang="en-US" sz="1600" dirty="0"/>
              <a:t> file and running</a:t>
            </a:r>
          </a:p>
          <a:p>
            <a:pPr marL="0" indent="0">
              <a:buNone/>
            </a:pPr>
            <a:r>
              <a:rPr lang="en-US" sz="1600" dirty="0"/>
              <a:t>   a "go" command, which restarts the entire </a:t>
            </a:r>
            <a:r>
              <a:rPr lang="en-US" sz="1600" dirty="0" err="1"/>
              <a:t>CyFlex</a:t>
            </a:r>
            <a:r>
              <a:rPr lang="en-US" sz="1600" dirty="0"/>
              <a:t> system and should not</a:t>
            </a:r>
          </a:p>
          <a:p>
            <a:pPr marL="0" indent="0">
              <a:buNone/>
            </a:pPr>
            <a:r>
              <a:rPr lang="en-US" sz="1600" dirty="0"/>
              <a:t>   be done while the test object (engine) is running.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095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/>
              <a:t>error messages”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105400"/>
          </a:xfrm>
        </p:spPr>
        <p:txBody>
          <a:bodyPr/>
          <a:lstStyle/>
          <a:p>
            <a:endParaRPr lang="en-US" altLang="en-US" sz="1600" dirty="0"/>
          </a:p>
          <a:p>
            <a:r>
              <a:rPr lang="en-US" altLang="en-US" sz="2400" b="1" dirty="0"/>
              <a:t>“</a:t>
            </a:r>
            <a:r>
              <a:rPr lang="en-US" altLang="en-US" sz="2400" b="1" dirty="0" err="1"/>
              <a:t>errc</a:t>
            </a:r>
            <a:r>
              <a:rPr lang="en-US" altLang="en-US" sz="2400" b="1" dirty="0"/>
              <a:t> -279”- </a:t>
            </a:r>
            <a:r>
              <a:rPr lang="en-US" altLang="en-US" dirty="0"/>
              <a:t>may offer longer and better explanation of the problem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b) Attempt to create a timer event has failed.  Most likely cause is an</a:t>
            </a:r>
          </a:p>
          <a:p>
            <a:pPr marL="0" indent="0">
              <a:buNone/>
            </a:pPr>
            <a:r>
              <a:rPr lang="en-US" sz="1600" dirty="0"/>
              <a:t>   invalid parameter, such as the time interval specified.  Another cause</a:t>
            </a:r>
          </a:p>
          <a:p>
            <a:pPr marL="0" indent="0">
              <a:buNone/>
            </a:pPr>
            <a:r>
              <a:rPr lang="en-US" sz="1600" dirty="0"/>
              <a:t>   maybe that the total number of timers allowed by the system has been</a:t>
            </a:r>
          </a:p>
          <a:p>
            <a:pPr marL="0" indent="0">
              <a:buNone/>
            </a:pPr>
            <a:r>
              <a:rPr lang="en-US" sz="1600" dirty="0"/>
              <a:t>   reached.</a:t>
            </a:r>
          </a:p>
          <a:p>
            <a:pPr marL="0" indent="0">
              <a:buNone/>
            </a:pPr>
            <a:r>
              <a:rPr lang="en-US" sz="1600" dirty="0"/>
              <a:t>* 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777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 err="1"/>
              <a:t>evnt_rsp</a:t>
            </a:r>
            <a:r>
              <a:rPr lang="en-US" cap="none" dirty="0"/>
              <a:t> trace file”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105400"/>
          </a:xfrm>
        </p:spPr>
        <p:txBody>
          <a:bodyPr/>
          <a:lstStyle/>
          <a:p>
            <a:endParaRPr lang="en-US" altLang="en-US" sz="1600" dirty="0"/>
          </a:p>
          <a:p>
            <a:r>
              <a:rPr lang="en-US" altLang="en-US" sz="2400" b="1" dirty="0"/>
              <a:t>The “</a:t>
            </a:r>
            <a:r>
              <a:rPr lang="en-US" altLang="en-US" sz="2400" b="1" dirty="0" err="1"/>
              <a:t>evnt_rsp</a:t>
            </a:r>
            <a:r>
              <a:rPr lang="en-US" altLang="en-US" sz="2400" b="1" dirty="0"/>
              <a:t>” process logs all incoming events and resulting actions to file in /ram/ named “</a:t>
            </a:r>
            <a:r>
              <a:rPr lang="en-US" altLang="en-US" sz="2400" b="1" dirty="0" err="1"/>
              <a:t>er_trace</a:t>
            </a:r>
            <a:r>
              <a:rPr lang="en-US" altLang="en-US" sz="2400" b="1" dirty="0"/>
              <a:t>.&lt;instance&gt;</a:t>
            </a:r>
          </a:p>
          <a:p>
            <a:r>
              <a:rPr lang="en-US" altLang="en-US" sz="2400" b="1" dirty="0"/>
              <a:t>When 100 events have been logged, the file is copied to the /data/errors/ directory with a timestamp appended to the file name.  Then the logging in /ram/ starts over.</a:t>
            </a:r>
            <a:endParaRPr lang="en-US" alt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9860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 err="1"/>
              <a:t>evnt_rsp</a:t>
            </a:r>
            <a:r>
              <a:rPr lang="en-US" cap="none" dirty="0"/>
              <a:t> trace file”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105400"/>
          </a:xfrm>
        </p:spPr>
        <p:txBody>
          <a:bodyPr/>
          <a:lstStyle/>
          <a:p>
            <a:endParaRPr lang="en-US" altLang="en-US" sz="1600" dirty="0"/>
          </a:p>
          <a:p>
            <a:pPr marL="0" indent="0">
              <a:buNone/>
            </a:pPr>
            <a:r>
              <a:rPr lang="en-US" sz="1600" dirty="0" err="1"/>
              <a:t>EvntResp</a:t>
            </a:r>
            <a:r>
              <a:rPr lang="en-US" sz="1600" dirty="0"/>
              <a:t>: Received event-&lt;</a:t>
            </a:r>
            <a:r>
              <a:rPr lang="en-US" sz="1600" dirty="0" err="1"/>
              <a:t>UDPTimestampErr</a:t>
            </a:r>
            <a:r>
              <a:rPr lang="en-US" sz="1600" dirty="0"/>
              <a:t>&gt; from &lt;17949/</a:t>
            </a:r>
            <a:r>
              <a:rPr lang="en-US" sz="1600" dirty="0" err="1"/>
              <a:t>eblox_srvr</a:t>
            </a:r>
            <a:r>
              <a:rPr lang="en-US" sz="1600" dirty="0"/>
              <a:t>&gt; at 09:11:40 09/04/19</a:t>
            </a:r>
          </a:p>
          <a:p>
            <a:pPr marL="0" indent="0">
              <a:buNone/>
            </a:pPr>
            <a:r>
              <a:rPr lang="en-US" sz="1600" dirty="0"/>
              <a:t>  &lt;</a:t>
            </a:r>
            <a:r>
              <a:rPr lang="en-US" sz="1600" dirty="0" err="1"/>
              <a:t>door_is_open</a:t>
            </a:r>
            <a:r>
              <a:rPr lang="en-US" sz="1600" dirty="0"/>
              <a:t>&gt; set to &lt;0&gt;</a:t>
            </a:r>
          </a:p>
          <a:p>
            <a:pPr marL="0" indent="0">
              <a:buNone/>
            </a:pPr>
            <a:r>
              <a:rPr lang="en-US" sz="1600" dirty="0" err="1"/>
              <a:t>EvntResp</a:t>
            </a:r>
            <a:r>
              <a:rPr lang="en-US" sz="1600" dirty="0"/>
              <a:t>: Received event-&lt;</a:t>
            </a:r>
            <a:r>
              <a:rPr lang="en-US" sz="1600" dirty="0" err="1"/>
              <a:t>fr_done</a:t>
            </a:r>
            <a:r>
              <a:rPr lang="en-US" sz="1600" dirty="0"/>
              <a:t>&gt; from &lt;18905/datapoint&gt; at 09:11:47 09/04/19</a:t>
            </a:r>
          </a:p>
          <a:p>
            <a:pPr marL="0" indent="0">
              <a:buNone/>
            </a:pPr>
            <a:r>
              <a:rPr lang="en-US" sz="1600" dirty="0"/>
              <a:t>  IF_TRUE &lt;</a:t>
            </a:r>
            <a:r>
              <a:rPr lang="en-US" sz="1600" dirty="0" err="1"/>
              <a:t>Engine_Run</a:t>
            </a:r>
            <a:r>
              <a:rPr lang="en-US" sz="1600" dirty="0"/>
              <a:t>&gt; passed</a:t>
            </a:r>
          </a:p>
          <a:p>
            <a:pPr marL="0" indent="0">
              <a:buNone/>
            </a:pPr>
            <a:r>
              <a:rPr lang="en-US" sz="1600" dirty="0"/>
              <a:t>  IF_TRUE &lt;SpeedGT400&gt; passed</a:t>
            </a:r>
          </a:p>
          <a:p>
            <a:pPr marL="0" indent="0">
              <a:buNone/>
            </a:pPr>
            <a:r>
              <a:rPr lang="en-US" sz="1600" dirty="0"/>
              <a:t>  IF_TRUE &lt;</a:t>
            </a:r>
            <a:r>
              <a:rPr lang="en-US" sz="1600" dirty="0" err="1"/>
              <a:t>enab_lwr_lmt</a:t>
            </a:r>
            <a:r>
              <a:rPr lang="en-US" sz="1600" dirty="0"/>
              <a:t>&gt; failed</a:t>
            </a:r>
          </a:p>
          <a:p>
            <a:pPr marL="0" indent="0">
              <a:buNone/>
            </a:pPr>
            <a:r>
              <a:rPr lang="en-US" sz="1600" dirty="0"/>
              <a:t>  IF_TRUE &lt;</a:t>
            </a:r>
            <a:r>
              <a:rPr lang="en-US" sz="1600" dirty="0" err="1"/>
              <a:t>FR_in_prg</a:t>
            </a:r>
            <a:r>
              <a:rPr lang="en-US" sz="1600" dirty="0"/>
              <a:t>&gt; failed</a:t>
            </a:r>
          </a:p>
          <a:p>
            <a:pPr marL="0" indent="0">
              <a:buNone/>
            </a:pPr>
            <a:r>
              <a:rPr lang="en-US" sz="1600" dirty="0"/>
              <a:t>  IF_TRUE &lt;</a:t>
            </a:r>
            <a:r>
              <a:rPr lang="en-US" sz="1600" dirty="0" err="1"/>
              <a:t>FR_request</a:t>
            </a:r>
            <a:r>
              <a:rPr lang="en-US" sz="1600" dirty="0"/>
              <a:t>&gt; failed</a:t>
            </a:r>
          </a:p>
          <a:p>
            <a:pPr marL="0" indent="0">
              <a:buNone/>
            </a:pPr>
            <a:r>
              <a:rPr lang="en-US" sz="1600" dirty="0"/>
              <a:t> IF_FALSE &lt;</a:t>
            </a:r>
            <a:r>
              <a:rPr lang="en-US" sz="1600" dirty="0" err="1"/>
              <a:t>Engine_Run</a:t>
            </a:r>
            <a:r>
              <a:rPr lang="en-US" sz="1600" dirty="0"/>
              <a:t>&gt; failed</a:t>
            </a:r>
          </a:p>
          <a:p>
            <a:pPr marL="0" indent="0">
              <a:buNone/>
            </a:pPr>
            <a:r>
              <a:rPr lang="en-US" sz="1600" dirty="0"/>
              <a:t> IF_FALSE &lt;</a:t>
            </a:r>
            <a:r>
              <a:rPr lang="en-US" sz="1600" dirty="0" err="1"/>
              <a:t>Safety_Trip</a:t>
            </a:r>
            <a:r>
              <a:rPr lang="en-US" sz="1600" dirty="0"/>
              <a:t>&gt; passed</a:t>
            </a:r>
          </a:p>
          <a:p>
            <a:pPr marL="0" indent="0">
              <a:buNone/>
            </a:pPr>
            <a:r>
              <a:rPr lang="en-US" sz="1600" dirty="0"/>
              <a:t>  IF_FALSE &lt;</a:t>
            </a:r>
            <a:r>
              <a:rPr lang="en-US" sz="1600" dirty="0" err="1"/>
              <a:t>gp_trace</a:t>
            </a:r>
            <a:r>
              <a:rPr lang="en-US" sz="1600" dirty="0"/>
              <a:t>&gt; failed</a:t>
            </a:r>
          </a:p>
          <a:p>
            <a:pPr marL="0" indent="0">
              <a:buNone/>
            </a:pPr>
            <a:r>
              <a:rPr lang="en-US" sz="1600" dirty="0"/>
              <a:t>  IF_FALSE &lt;</a:t>
            </a:r>
            <a:r>
              <a:rPr lang="en-US" sz="1600" dirty="0" err="1"/>
              <a:t>gen_labels_diag</a:t>
            </a:r>
            <a:r>
              <a:rPr lang="en-US" sz="1600" dirty="0"/>
              <a:t>&gt; passed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489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 err="1"/>
              <a:t>gp_test</a:t>
            </a:r>
            <a:r>
              <a:rPr lang="en-US" cap="none" dirty="0"/>
              <a:t> trace file”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486400"/>
          </a:xfrm>
        </p:spPr>
        <p:txBody>
          <a:bodyPr/>
          <a:lstStyle/>
          <a:p>
            <a:endParaRPr lang="en-US" altLang="en-US" sz="1600" dirty="0"/>
          </a:p>
          <a:p>
            <a:r>
              <a:rPr lang="en-US" altLang="en-US" sz="2400" b="1" dirty="0"/>
              <a:t>The “</a:t>
            </a:r>
            <a:r>
              <a:rPr lang="en-US" altLang="en-US" sz="2400" b="1" dirty="0" err="1"/>
              <a:t>gp_test</a:t>
            </a:r>
            <a:r>
              <a:rPr lang="en-US" altLang="en-US" sz="2400" b="1" dirty="0"/>
              <a:t>” process will log mode changes to a file if configured to do so in the “</a:t>
            </a:r>
            <a:r>
              <a:rPr lang="en-US" altLang="en-US" sz="2400" b="1" dirty="0" err="1"/>
              <a:t>gp_header</a:t>
            </a:r>
            <a:r>
              <a:rPr lang="en-US" altLang="en-US" sz="2400" b="1" dirty="0"/>
              <a:t>” file </a:t>
            </a:r>
          </a:p>
          <a:p>
            <a:r>
              <a:rPr lang="en-US" altLang="en-US" sz="2400" b="1" dirty="0"/>
              <a:t>@TRACE_FILENAME keyword specifies the file and maximum number of mode changes before the file is saved as a backup and restarted</a:t>
            </a:r>
          </a:p>
          <a:p>
            <a:r>
              <a:rPr lang="en-US" altLang="en-US" sz="2400" b="1" dirty="0"/>
              <a:t>@TRACE_FILENAME</a:t>
            </a:r>
          </a:p>
          <a:p>
            <a:pPr lvl="1"/>
            <a:r>
              <a:rPr lang="en-US" altLang="en-US" sz="2200" b="1" dirty="0"/>
              <a:t>/specs/</a:t>
            </a:r>
            <a:r>
              <a:rPr lang="en-US" altLang="en-US" sz="2200" b="1" dirty="0" err="1"/>
              <a:t>gp</a:t>
            </a:r>
            <a:r>
              <a:rPr lang="en-US" altLang="en-US" sz="2200" b="1" dirty="0"/>
              <a:t>/TRACE     1000</a:t>
            </a:r>
          </a:p>
          <a:p>
            <a:r>
              <a:rPr lang="en-US" altLang="en-US" sz="2400" b="1" dirty="0"/>
              <a:t>@TRACE_ENABLE keyword specifies a flag variable and initial state to enable/disable trace file entries</a:t>
            </a:r>
          </a:p>
          <a:p>
            <a:r>
              <a:rPr lang="en-US" sz="2400" b="1" dirty="0"/>
              <a:t>@TRACE_ENABLE</a:t>
            </a:r>
          </a:p>
          <a:p>
            <a:pPr lvl="1"/>
            <a:r>
              <a:rPr lang="en-US" sz="2200" b="1" dirty="0" err="1"/>
              <a:t>gp_trace</a:t>
            </a:r>
            <a:r>
              <a:rPr lang="en-US" sz="2200" b="1" dirty="0"/>
              <a:t>  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743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 err="1"/>
              <a:t>gp_test</a:t>
            </a:r>
            <a:r>
              <a:rPr lang="en-US" cap="none" dirty="0"/>
              <a:t> trace file”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486400"/>
          </a:xfrm>
        </p:spPr>
        <p:txBody>
          <a:bodyPr/>
          <a:lstStyle/>
          <a:p>
            <a:endParaRPr lang="en-US" altLang="en-US" sz="1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'1567593759' mode   0 terminated at- 09/04/19 06:42:39.575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nt</a:t>
            </a:r>
            <a:r>
              <a:rPr lang="en-US" dirty="0"/>
              <a:t> command -  /specs/</a:t>
            </a:r>
            <a:r>
              <a:rPr lang="en-US" dirty="0" err="1"/>
              <a:t>gp</a:t>
            </a:r>
            <a:r>
              <a:rPr lang="en-US" dirty="0"/>
              <a:t>/</a:t>
            </a:r>
            <a:r>
              <a:rPr lang="en-US" dirty="0" err="1"/>
              <a:t>gp_wdl_SRC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gp_wdl_SRC,1  | Initialize Variables</a:t>
            </a:r>
          </a:p>
          <a:p>
            <a:pPr marL="0" indent="0">
              <a:buNone/>
            </a:pPr>
            <a:r>
              <a:rPr lang="en-US" dirty="0"/>
              <a:t> '1567593769' mode   1 terminated at- 09/04/19 06:42:49.615</a:t>
            </a:r>
          </a:p>
          <a:p>
            <a:pPr marL="0" indent="0">
              <a:buNone/>
            </a:pPr>
            <a:r>
              <a:rPr lang="en-US" dirty="0"/>
              <a:t>   timeout -  10[sec]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gp_wdl_SRC,3  | Start Logger Task</a:t>
            </a:r>
          </a:p>
          <a:p>
            <a:pPr marL="0" indent="0">
              <a:buNone/>
            </a:pPr>
            <a:r>
              <a:rPr lang="en-US" dirty="0"/>
              <a:t> '1567593769' mode   3 terminated at- 09/04/19 06:42:49.715</a:t>
            </a:r>
          </a:p>
          <a:p>
            <a:pPr marL="0" indent="0">
              <a:buNone/>
            </a:pPr>
            <a:r>
              <a:rPr lang="en-US" dirty="0"/>
              <a:t>   timeout -  0.1[sec]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403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 err="1"/>
              <a:t>gp_test</a:t>
            </a:r>
            <a:r>
              <a:rPr lang="en-US" cap="none" dirty="0"/>
              <a:t> trace file”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486400"/>
          </a:xfrm>
        </p:spPr>
        <p:txBody>
          <a:bodyPr/>
          <a:lstStyle/>
          <a:p>
            <a:endParaRPr lang="en-US" altLang="en-US" sz="1600" dirty="0"/>
          </a:p>
          <a:p>
            <a:pPr marL="0" indent="0">
              <a:buNone/>
            </a:pPr>
            <a:r>
              <a:rPr lang="en-US" dirty="0"/>
              <a:t> gp_wdl_SRC,5 :2/5000 | Start Logging and switch modes</a:t>
            </a:r>
          </a:p>
          <a:p>
            <a:pPr marL="0" indent="0">
              <a:buNone/>
            </a:pPr>
            <a:r>
              <a:rPr lang="en-US" dirty="0"/>
              <a:t> '1567593769' mode   5 terminated at- 09/04/19 06:42:49.815</a:t>
            </a:r>
          </a:p>
          <a:p>
            <a:pPr marL="0" indent="0">
              <a:buNone/>
            </a:pPr>
            <a:r>
              <a:rPr lang="en-US" dirty="0"/>
              <a:t>   timeout -  0.1[sec]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gp_wdl_SRC,10  | Set Start Time</a:t>
            </a:r>
          </a:p>
          <a:p>
            <a:pPr marL="0" indent="0">
              <a:buNone/>
            </a:pPr>
            <a:r>
              <a:rPr lang="en-US" dirty="0"/>
              <a:t> '1567593769' mode  10 terminated at- 09/04/19 06:42:49.815</a:t>
            </a:r>
          </a:p>
          <a:p>
            <a:pPr marL="0" indent="0">
              <a:buNone/>
            </a:pPr>
            <a:r>
              <a:rPr lang="en-US" dirty="0"/>
              <a:t>   immediate -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gp_wdl_SRC,14  | Read in setpoint info</a:t>
            </a:r>
          </a:p>
          <a:p>
            <a:pPr marL="0" indent="0">
              <a:buNone/>
            </a:pPr>
            <a:r>
              <a:rPr lang="en-US" dirty="0"/>
              <a:t> '1567593769' mode  14 terminated at- 09/04/19 06:42:49.815</a:t>
            </a:r>
          </a:p>
          <a:p>
            <a:pPr marL="0" indent="0">
              <a:buNone/>
            </a:pPr>
            <a:r>
              <a:rPr lang="en-US" dirty="0"/>
              <a:t>   AUXILIARY_TASK -  auRPL4a4f-114 - success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243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 err="1"/>
              <a:t>gp_test</a:t>
            </a:r>
            <a:r>
              <a:rPr lang="en-US" cap="none" dirty="0"/>
              <a:t> trace file”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219200"/>
            <a:ext cx="9067800" cy="5486400"/>
          </a:xfrm>
        </p:spPr>
        <p:txBody>
          <a:bodyPr/>
          <a:lstStyle/>
          <a:p>
            <a:endParaRPr lang="en-US" altLang="en-US" sz="1600" dirty="0"/>
          </a:p>
          <a:p>
            <a:pPr marL="0" indent="0">
              <a:buNone/>
            </a:pPr>
            <a:r>
              <a:rPr lang="en-US" dirty="0"/>
              <a:t> gp_wdl_SRC,300  | Call return</a:t>
            </a:r>
          </a:p>
          <a:p>
            <a:pPr marL="0" indent="0">
              <a:buNone/>
            </a:pPr>
            <a:r>
              <a:rPr lang="en-US" dirty="0"/>
              <a:t> '1567593769' mode 300 terminated at- 09/04/19 06:42:49.815</a:t>
            </a:r>
          </a:p>
          <a:p>
            <a:pPr marL="0" indent="0">
              <a:buNone/>
            </a:pPr>
            <a:r>
              <a:rPr lang="en-US" dirty="0"/>
              <a:t>   PROCEDURE called -  return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return,10  | Test return</a:t>
            </a:r>
          </a:p>
          <a:p>
            <a:pPr marL="0" indent="0">
              <a:buNone/>
            </a:pPr>
            <a:r>
              <a:rPr lang="en-US" dirty="0"/>
              <a:t> '1567593769' mode     terminated at- 09/04/19 06:42:49.825</a:t>
            </a:r>
          </a:p>
          <a:p>
            <a:pPr marL="0" indent="0">
              <a:buNone/>
            </a:pPr>
            <a:r>
              <a:rPr lang="en-US" dirty="0"/>
              <a:t> .01[sec] - RETURN to /specs/</a:t>
            </a:r>
            <a:r>
              <a:rPr lang="en-US" dirty="0" err="1"/>
              <a:t>gp</a:t>
            </a:r>
            <a:r>
              <a:rPr lang="en-US" dirty="0"/>
              <a:t>/</a:t>
            </a:r>
            <a:r>
              <a:rPr lang="en-US" dirty="0" err="1"/>
              <a:t>gp_wdl_SRC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045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Diagnostic Tools</a:t>
            </a:r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8534400" cy="4648200"/>
          </a:xfrm>
        </p:spPr>
        <p:txBody>
          <a:bodyPr/>
          <a:lstStyle/>
          <a:p>
            <a:r>
              <a:rPr lang="en-US" altLang="en-US" sz="3200" dirty="0"/>
              <a:t>Some diagnostic tools have been designed for developers and support personnel and don’t have good documentation</a:t>
            </a:r>
          </a:p>
          <a:p>
            <a:r>
              <a:rPr lang="en-US" altLang="en-US" sz="3200" dirty="0"/>
              <a:t>Most diagnostic tools are rarely used</a:t>
            </a:r>
          </a:p>
          <a:p>
            <a:r>
              <a:rPr lang="en-US" altLang="en-US" sz="3200" dirty="0"/>
              <a:t>When a problem occurs customers may be asked by a developer to run one of the diagnostics and capture the output </a:t>
            </a:r>
          </a:p>
          <a:p>
            <a:endParaRPr lang="en-US" altLang="en-US" sz="320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Diagnostic Tools</a:t>
            </a:r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8534400" cy="4648200"/>
          </a:xfrm>
        </p:spPr>
        <p:txBody>
          <a:bodyPr/>
          <a:lstStyle/>
          <a:p>
            <a:r>
              <a:rPr lang="en-US" altLang="en-US" sz="2800" dirty="0"/>
              <a:t>“events” – monitor selected events</a:t>
            </a:r>
          </a:p>
          <a:p>
            <a:r>
              <a:rPr lang="en-US" altLang="en-US" sz="2800" dirty="0"/>
              <a:t>“</a:t>
            </a:r>
            <a:r>
              <a:rPr lang="en-US" altLang="en-US" sz="2800" dirty="0" err="1"/>
              <a:t>evnt_info</a:t>
            </a:r>
            <a:r>
              <a:rPr lang="en-US" altLang="en-US" sz="2800" dirty="0"/>
              <a:t>” – show existing events and event attachments</a:t>
            </a:r>
          </a:p>
          <a:p>
            <a:r>
              <a:rPr lang="en-US" altLang="en-US" sz="2800" dirty="0"/>
              <a:t>Error messages – message formats, “errs”, “</a:t>
            </a:r>
            <a:r>
              <a:rPr lang="en-US" altLang="en-US" sz="2800" dirty="0" err="1"/>
              <a:t>errc</a:t>
            </a:r>
            <a:r>
              <a:rPr lang="en-US" altLang="en-US" sz="2800" dirty="0"/>
              <a:t>”</a:t>
            </a:r>
          </a:p>
          <a:p>
            <a:r>
              <a:rPr lang="en-US" altLang="en-US" sz="2800" dirty="0"/>
              <a:t>“</a:t>
            </a:r>
            <a:r>
              <a:rPr lang="en-US" altLang="en-US" sz="2800" dirty="0" err="1"/>
              <a:t>show_mem</a:t>
            </a:r>
            <a:r>
              <a:rPr lang="en-US" altLang="en-US" sz="2800" dirty="0"/>
              <a:t>” – allocation of re-sizeable memory areas and event allocation</a:t>
            </a:r>
          </a:p>
          <a:p>
            <a:r>
              <a:rPr lang="en-US" altLang="en-US" sz="2800" dirty="0"/>
              <a:t>“</a:t>
            </a:r>
            <a:r>
              <a:rPr lang="en-US" altLang="en-US" sz="2800" dirty="0" err="1"/>
              <a:t>ms_diag</a:t>
            </a:r>
            <a:r>
              <a:rPr lang="en-US" altLang="en-US" sz="2800" dirty="0"/>
              <a:t>” – shows applications attached to standard process intervals</a:t>
            </a:r>
          </a:p>
          <a:p>
            <a:endParaRPr lang="en-US" altLang="en-US" dirty="0"/>
          </a:p>
          <a:p>
            <a:endParaRPr lang="en-US" altLang="en-US" sz="22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405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Diagnostic Tools</a:t>
            </a:r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8534400" cy="4648200"/>
          </a:xfrm>
        </p:spPr>
        <p:txBody>
          <a:bodyPr/>
          <a:lstStyle/>
          <a:p>
            <a:r>
              <a:rPr lang="en-US" altLang="en-US" sz="2800" dirty="0"/>
              <a:t>“</a:t>
            </a:r>
            <a:r>
              <a:rPr lang="en-US" altLang="en-US" sz="2800" dirty="0" err="1"/>
              <a:t>gp_test</a:t>
            </a:r>
            <a:r>
              <a:rPr lang="en-US" altLang="en-US" sz="2800" dirty="0"/>
              <a:t>” trace files – log of sequence of modal transitions</a:t>
            </a:r>
          </a:p>
          <a:p>
            <a:r>
              <a:rPr lang="en-US" altLang="en-US" sz="2800" dirty="0"/>
              <a:t>“</a:t>
            </a:r>
            <a:r>
              <a:rPr lang="en-US" altLang="en-US" sz="2800" dirty="0" err="1"/>
              <a:t>evnt_rsp</a:t>
            </a:r>
            <a:r>
              <a:rPr lang="en-US" altLang="en-US" sz="2800" dirty="0"/>
              <a:t>” trace files – log of input events and output actions</a:t>
            </a:r>
          </a:p>
          <a:p>
            <a:r>
              <a:rPr lang="en-US" altLang="en-US" sz="2800" dirty="0"/>
              <a:t>Compressed history – future session</a:t>
            </a:r>
          </a:p>
          <a:p>
            <a:endParaRPr lang="en-US" altLang="en-US" dirty="0"/>
          </a:p>
          <a:p>
            <a:endParaRPr lang="en-US" altLang="en-US" sz="22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874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/>
              <a:t>events”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8534400" cy="4648200"/>
          </a:xfrm>
        </p:spPr>
        <p:txBody>
          <a:bodyPr/>
          <a:lstStyle/>
          <a:p>
            <a:r>
              <a:rPr lang="en-US" altLang="en-US" sz="2800" dirty="0"/>
              <a:t>Enter one or more existing event names followed by a period “.” </a:t>
            </a:r>
          </a:p>
          <a:p>
            <a:r>
              <a:rPr lang="en-US" altLang="en-US" sz="2800" dirty="0"/>
              <a:t>Every occurrence of those events will be logged to the console </a:t>
            </a:r>
          </a:p>
          <a:p>
            <a:r>
              <a:rPr lang="en-US" altLang="en-US" sz="2800" dirty="0"/>
              <a:t>Output includes </a:t>
            </a:r>
            <a:r>
              <a:rPr lang="en-US" altLang="en-US" sz="2800" dirty="0" err="1"/>
              <a:t>event_name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event_id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time_stamp</a:t>
            </a:r>
            <a:r>
              <a:rPr lang="en-US" altLang="en-US" sz="2800" dirty="0"/>
              <a:t>, sending application name and process ID</a:t>
            </a:r>
            <a:endParaRPr lang="en-US" altLang="en-US" dirty="0"/>
          </a:p>
          <a:p>
            <a:endParaRPr lang="en-US" altLang="en-US" sz="22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790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/>
              <a:t>events”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192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Type in event name followed by &lt;Enter.&gt;</a:t>
            </a:r>
          </a:p>
          <a:p>
            <a:pPr marL="0" indent="0">
              <a:buNone/>
            </a:pPr>
            <a:r>
              <a:rPr lang="en-US" sz="1600" dirty="0"/>
              <a:t>Enter a period "." to end list.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dirty="0" err="1"/>
              <a:t>event_name</a:t>
            </a:r>
            <a:r>
              <a:rPr lang="en-US" sz="1600" dirty="0"/>
              <a:t>  </a:t>
            </a:r>
            <a:r>
              <a:rPr lang="en-US" sz="1600" dirty="0" err="1"/>
              <a:t>event_id</a:t>
            </a:r>
            <a:r>
              <a:rPr lang="en-US" sz="1600" dirty="0"/>
              <a:t> hex/</a:t>
            </a:r>
            <a:r>
              <a:rPr lang="en-US" sz="1600" dirty="0" err="1"/>
              <a:t>dec</a:t>
            </a:r>
            <a:r>
              <a:rPr lang="en-US" sz="1600" dirty="0"/>
              <a:t>   date      time      sender </a:t>
            </a:r>
            <a:r>
              <a:rPr lang="en-US" sz="1600" dirty="0" err="1"/>
              <a:t>pid,name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auSTR79b0-114  20002d4/33555156 09/03/19 12:28:13.394 </a:t>
            </a:r>
            <a:r>
              <a:rPr lang="en-US" sz="1600" dirty="0" err="1"/>
              <a:t>pid</a:t>
            </a:r>
            <a:r>
              <a:rPr lang="en-US" sz="1600" dirty="0"/>
              <a:t>=31152,gp_test</a:t>
            </a:r>
          </a:p>
          <a:p>
            <a:pPr marL="0" indent="0">
              <a:buNone/>
            </a:pPr>
            <a:r>
              <a:rPr lang="en-US" sz="1600" dirty="0"/>
              <a:t>   auRPL79b0-114  20002d6/33555158 09/03/19 12:28:13.395 </a:t>
            </a:r>
            <a:r>
              <a:rPr lang="en-US" sz="1600" dirty="0" err="1"/>
              <a:t>pid</a:t>
            </a:r>
            <a:r>
              <a:rPr lang="en-US" sz="1600" dirty="0"/>
              <a:t>=31843,vrbl_to_file</a:t>
            </a:r>
          </a:p>
          <a:p>
            <a:pPr marL="0" indent="0">
              <a:buNone/>
            </a:pPr>
            <a:r>
              <a:rPr lang="en-US" sz="1600" dirty="0"/>
              <a:t>   auSTR79b0-114  20002d4/33555156 09/03/19 12:28:26.411 </a:t>
            </a:r>
            <a:r>
              <a:rPr lang="en-US" sz="1600" dirty="0" err="1"/>
              <a:t>pid</a:t>
            </a:r>
            <a:r>
              <a:rPr lang="en-US" sz="1600" dirty="0"/>
              <a:t>=31152,gp_test</a:t>
            </a:r>
          </a:p>
          <a:p>
            <a:pPr marL="0" indent="0">
              <a:buNone/>
            </a:pPr>
            <a:r>
              <a:rPr lang="en-US" sz="1600" dirty="0"/>
              <a:t>   auRPL79b0-114  20002d6/33555158 09/03/19 12:28:26.412 </a:t>
            </a:r>
            <a:r>
              <a:rPr lang="en-US" sz="1600" dirty="0" err="1"/>
              <a:t>pid</a:t>
            </a:r>
            <a:r>
              <a:rPr lang="en-US" sz="1600" dirty="0"/>
              <a:t>=31843,vrbl_to_file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advance_mode</a:t>
            </a:r>
            <a:r>
              <a:rPr lang="en-US" sz="1600" dirty="0"/>
              <a:t>  2000010/33554448 09/03/19 12:28:32.798 </a:t>
            </a:r>
            <a:r>
              <a:rPr lang="en-US" sz="1600" dirty="0" err="1"/>
              <a:t>pid</a:t>
            </a:r>
            <a:r>
              <a:rPr lang="en-US" sz="1600" dirty="0"/>
              <a:t>=7671,adv</a:t>
            </a:r>
          </a:p>
          <a:p>
            <a:pPr marL="0" indent="0">
              <a:buNone/>
            </a:pPr>
            <a:r>
              <a:rPr lang="en-US" sz="1600" dirty="0"/>
              <a:t>   auSTR79b0-114  20002d4/33555156 09/03/19 12:28:35.801 </a:t>
            </a:r>
            <a:r>
              <a:rPr lang="en-US" sz="1600" dirty="0" err="1"/>
              <a:t>pid</a:t>
            </a:r>
            <a:r>
              <a:rPr lang="en-US" sz="1600" dirty="0"/>
              <a:t>=31152,gp_test</a:t>
            </a:r>
          </a:p>
          <a:p>
            <a:pPr marL="0" indent="0">
              <a:buNone/>
            </a:pPr>
            <a:r>
              <a:rPr lang="en-US" sz="1600" dirty="0"/>
              <a:t>   auRPL79b0-114  20002d6/33555158 09/03/19 12:28:35.801 </a:t>
            </a:r>
            <a:r>
              <a:rPr lang="en-US" sz="1600" dirty="0" err="1"/>
              <a:t>pid</a:t>
            </a:r>
            <a:r>
              <a:rPr lang="en-US" sz="1600" dirty="0"/>
              <a:t>=31843,vrbl_to_file</a:t>
            </a:r>
          </a:p>
          <a:p>
            <a:pPr marL="0" indent="0">
              <a:buNone/>
            </a:pPr>
            <a:r>
              <a:rPr lang="en-US" sz="1600" dirty="0"/>
              <a:t>   auSTR79b0-114  20002d4/33555156 09/03/19 12:28:48.827 </a:t>
            </a:r>
            <a:r>
              <a:rPr lang="en-US" sz="1600" dirty="0" err="1"/>
              <a:t>pid</a:t>
            </a:r>
            <a:r>
              <a:rPr lang="en-US" sz="1600" dirty="0"/>
              <a:t>=31152,gp_test</a:t>
            </a:r>
          </a:p>
          <a:p>
            <a:pPr marL="0" indent="0">
              <a:buNone/>
            </a:pPr>
            <a:r>
              <a:rPr lang="en-US" sz="1600" dirty="0"/>
              <a:t>   auRPL79b0-114  20002d6/33555158 09/03/19 12:28:48.827 </a:t>
            </a:r>
            <a:r>
              <a:rPr lang="en-US" sz="1600" dirty="0" err="1"/>
              <a:t>pid</a:t>
            </a:r>
            <a:r>
              <a:rPr lang="en-US" sz="1600" dirty="0"/>
              <a:t>=31843,vrbl_to_file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new_test</a:t>
            </a:r>
            <a:r>
              <a:rPr lang="en-US" sz="1600" dirty="0"/>
              <a:t>  2000008/33554440 09/03/19 12:28:52.451 </a:t>
            </a:r>
            <a:r>
              <a:rPr lang="en-US" sz="1600" dirty="0" err="1"/>
              <a:t>pid</a:t>
            </a:r>
            <a:r>
              <a:rPr lang="en-US" sz="1600" dirty="0"/>
              <a:t>=7673,</a:t>
            </a:r>
          </a:p>
          <a:p>
            <a:endParaRPr lang="en-US" altLang="en-US" sz="1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929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 err="1"/>
              <a:t>evnt_info</a:t>
            </a:r>
            <a:r>
              <a:rPr lang="en-US" cap="none" dirty="0"/>
              <a:t>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19200"/>
            <a:ext cx="8534400" cy="5105400"/>
          </a:xfrm>
        </p:spPr>
        <p:txBody>
          <a:bodyPr/>
          <a:lstStyle/>
          <a:p>
            <a:endParaRPr lang="en-US" altLang="en-US" sz="1600" dirty="0"/>
          </a:p>
          <a:p>
            <a:r>
              <a:rPr lang="en-US" altLang="en-US" dirty="0"/>
              <a:t>Show all event names currently in the system</a:t>
            </a:r>
          </a:p>
          <a:p>
            <a:r>
              <a:rPr lang="en-US" altLang="en-US" dirty="0"/>
              <a:t>Show all applications currently attached to any event</a:t>
            </a:r>
          </a:p>
          <a:p>
            <a:r>
              <a:rPr lang="en-US" altLang="en-US" dirty="0"/>
              <a:t>Show all applications that are attached to a particular event</a:t>
            </a:r>
          </a:p>
          <a:p>
            <a:r>
              <a:rPr lang="en-US" altLang="en-US" dirty="0"/>
              <a:t>Show all event attached by a particular application </a:t>
            </a:r>
          </a:p>
          <a:p>
            <a:r>
              <a:rPr lang="en-US" altLang="en-US" dirty="0"/>
              <a:t>Show event queue for an event</a:t>
            </a:r>
          </a:p>
          <a:p>
            <a:r>
              <a:rPr lang="en-US" altLang="en-US" dirty="0"/>
              <a:t>Tally last 100 events</a:t>
            </a:r>
          </a:p>
        </p:txBody>
      </p:sp>
    </p:spTree>
    <p:extLst>
      <p:ext uri="{BB962C8B-B14F-4D97-AF65-F5344CB8AC3E}">
        <p14:creationId xmlns:p14="http://schemas.microsoft.com/office/powerpoint/2010/main" val="224141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/>
              <a:t>error messages”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9300882" cy="5105400"/>
          </a:xfrm>
        </p:spPr>
        <p:txBody>
          <a:bodyPr/>
          <a:lstStyle/>
          <a:p>
            <a:endParaRPr lang="en-US" altLang="en-US" sz="1600" dirty="0"/>
          </a:p>
          <a:p>
            <a:r>
              <a:rPr lang="en-US" altLang="en-US" sz="2400" b="1" dirty="0"/>
              <a:t>“errs” </a:t>
            </a:r>
            <a:r>
              <a:rPr lang="en-US" altLang="en-US" dirty="0"/>
              <a:t>command shows current log of error messages</a:t>
            </a:r>
          </a:p>
          <a:p>
            <a:r>
              <a:rPr lang="en-US" altLang="en-US" dirty="0"/>
              <a:t>Error messages, in some cases, may also appear on the console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Error 43 in Task: </a:t>
            </a:r>
            <a:r>
              <a:rPr lang="en-US" b="1" dirty="0" err="1"/>
              <a:t>limit_specs</a:t>
            </a:r>
            <a:r>
              <a:rPr lang="en-US" b="1" dirty="0"/>
              <a:t>               TID:6034(24628) On 09:15:43-Sep 04 </a:t>
            </a:r>
          </a:p>
          <a:p>
            <a:pPr marL="0" indent="0">
              <a:buNone/>
            </a:pPr>
            <a:r>
              <a:rPr lang="en-US" b="1" dirty="0"/>
              <a:t>File: /cyflex.6.3.exp/limits/</a:t>
            </a:r>
            <a:r>
              <a:rPr lang="en-US" b="1" dirty="0" err="1"/>
              <a:t>limit_specs.c</a:t>
            </a:r>
            <a:r>
              <a:rPr lang="en-US" b="1" dirty="0"/>
              <a:t> Line: 822 </a:t>
            </a:r>
          </a:p>
          <a:p>
            <a:pPr marL="0" indent="0">
              <a:buNone/>
            </a:pPr>
            <a:r>
              <a:rPr lang="en-US" b="1" dirty="0"/>
              <a:t>variable label &lt;xerra109_1&gt; not found -line 410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288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C773-C6D1-4772-8A9D-3F4F067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04800"/>
            <a:ext cx="71628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cap="none" dirty="0"/>
              <a:t>error messages” </a:t>
            </a:r>
            <a:endParaRPr lang="en-US" dirty="0"/>
          </a:p>
        </p:txBody>
      </p:sp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A06BE5EE-4551-4CAB-810B-B5D76B85C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9067800" cy="5105400"/>
          </a:xfrm>
        </p:spPr>
        <p:txBody>
          <a:bodyPr/>
          <a:lstStyle/>
          <a:p>
            <a:endParaRPr lang="en-US" altLang="en-US" sz="1600" dirty="0"/>
          </a:p>
          <a:p>
            <a:pPr marL="0" indent="0">
              <a:buNone/>
            </a:pPr>
            <a:r>
              <a:rPr lang="en-US" b="1" dirty="0"/>
              <a:t>Error 43 in Task: </a:t>
            </a:r>
            <a:r>
              <a:rPr lang="en-US" b="1" dirty="0" err="1"/>
              <a:t>limit_specs</a:t>
            </a:r>
            <a:r>
              <a:rPr lang="en-US" b="1" dirty="0"/>
              <a:t>               TID:6034(24628) On 09:15:43-Sep 04 </a:t>
            </a:r>
          </a:p>
          <a:p>
            <a:pPr marL="0" indent="0">
              <a:buNone/>
            </a:pPr>
            <a:r>
              <a:rPr lang="en-US" b="1" dirty="0"/>
              <a:t>File: /cyflex.6.3.exp/limits/</a:t>
            </a:r>
            <a:r>
              <a:rPr lang="en-US" b="1" dirty="0" err="1"/>
              <a:t>limit_specs.c</a:t>
            </a:r>
            <a:r>
              <a:rPr lang="en-US" b="1" dirty="0"/>
              <a:t> Line: 822 </a:t>
            </a:r>
          </a:p>
          <a:p>
            <a:pPr marL="0" indent="0">
              <a:buNone/>
            </a:pPr>
            <a:r>
              <a:rPr lang="en-US" b="1" dirty="0"/>
              <a:t>variable label &lt;xerra109_1&gt; not found -line 410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Error 43 in Task: </a:t>
            </a:r>
            <a:r>
              <a:rPr lang="en-US" b="1" dirty="0" err="1"/>
              <a:t>limit_specs</a:t>
            </a:r>
            <a:r>
              <a:rPr lang="en-US" b="1" dirty="0"/>
              <a:t>               TID:6034(24628) On 09:15:43-Sep 04 </a:t>
            </a:r>
          </a:p>
          <a:p>
            <a:pPr marL="0" indent="0">
              <a:buNone/>
            </a:pPr>
            <a:r>
              <a:rPr lang="en-US" altLang="en-US" dirty="0"/>
              <a:t>           ^</a:t>
            </a:r>
            <a:r>
              <a:rPr lang="en-US" altLang="en-US" dirty="0" err="1"/>
              <a:t>err_code</a:t>
            </a:r>
            <a:r>
              <a:rPr lang="en-US" altLang="en-US" dirty="0"/>
              <a:t>            ^application               ^process ID                ^time</a:t>
            </a:r>
          </a:p>
          <a:p>
            <a:pPr marL="0" indent="0">
              <a:buNone/>
            </a:pPr>
            <a:r>
              <a:rPr lang="en-US" b="1" dirty="0"/>
              <a:t>File: /cyflex.6.3.exp/limits/</a:t>
            </a:r>
            <a:r>
              <a:rPr lang="en-US" b="1" dirty="0" err="1"/>
              <a:t>limit_specs.c</a:t>
            </a:r>
            <a:r>
              <a:rPr lang="en-US" b="1" dirty="0"/>
              <a:t> Line: 822 </a:t>
            </a:r>
          </a:p>
          <a:p>
            <a:pPr marL="0" indent="0">
              <a:buNone/>
            </a:pPr>
            <a:r>
              <a:rPr lang="en-US" altLang="en-US" dirty="0"/>
              <a:t>                                                ^source code file &amp; line #</a:t>
            </a:r>
          </a:p>
          <a:p>
            <a:pPr marL="0" indent="0">
              <a:buNone/>
            </a:pPr>
            <a:r>
              <a:rPr lang="en-US" b="1" dirty="0"/>
              <a:t>variable label &lt;xerra109_1&gt; not found -line 410</a:t>
            </a:r>
          </a:p>
          <a:p>
            <a:pPr marL="0" indent="0">
              <a:buNone/>
            </a:pPr>
            <a:r>
              <a:rPr lang="en-US" altLang="en-US" dirty="0"/>
              <a:t>     ^ a configurable line of information that should be helpful to the user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31067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G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363636"/>
      </a:accent1>
      <a:accent2>
        <a:srgbClr val="848685"/>
      </a:accent2>
      <a:accent3>
        <a:srgbClr val="FF6600"/>
      </a:accent3>
      <a:accent4>
        <a:srgbClr val="BCBCBC"/>
      </a:accent4>
      <a:accent5>
        <a:srgbClr val="FF9900"/>
      </a:accent5>
      <a:accent6>
        <a:srgbClr val="FF0000"/>
      </a:accent6>
      <a:hlink>
        <a:srgbClr val="FF6600"/>
      </a:hlink>
      <a:folHlink>
        <a:srgbClr val="36363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1120</TotalTime>
  <Words>1629</Words>
  <Application>Microsoft Office PowerPoint</Application>
  <PresentationFormat>A4 Paper (210x297 mm)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THEME</vt:lpstr>
      <vt:lpstr>Cyflex Diagnostic tools</vt:lpstr>
      <vt:lpstr>Diagnostic Tools</vt:lpstr>
      <vt:lpstr>Diagnostic Tools</vt:lpstr>
      <vt:lpstr>Diagnostic Tools</vt:lpstr>
      <vt:lpstr>“events” </vt:lpstr>
      <vt:lpstr>“events” </vt:lpstr>
      <vt:lpstr>“evnt_info” </vt:lpstr>
      <vt:lpstr>“error messages” </vt:lpstr>
      <vt:lpstr>“error messages” </vt:lpstr>
      <vt:lpstr>“error messages” </vt:lpstr>
      <vt:lpstr>“error messages” </vt:lpstr>
      <vt:lpstr>“error messages” </vt:lpstr>
      <vt:lpstr>“evnt_rsp trace file” </vt:lpstr>
      <vt:lpstr>“evnt_rsp trace file” </vt:lpstr>
      <vt:lpstr>“gp_test trace file” </vt:lpstr>
      <vt:lpstr>“gp_test trace file” </vt:lpstr>
      <vt:lpstr>“gp_test trace file” </vt:lpstr>
      <vt:lpstr>“gp_test trace file” </vt:lpstr>
    </vt:vector>
  </TitlesOfParts>
  <Company>SGS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Lauri Powell</dc:creator>
  <cp:lastModifiedBy>Ketchoyian, Michael (Columbus)</cp:lastModifiedBy>
  <cp:revision>69</cp:revision>
  <cp:lastPrinted>2019-09-04T14:17:12Z</cp:lastPrinted>
  <dcterms:created xsi:type="dcterms:W3CDTF">2016-04-18T17:15:01Z</dcterms:created>
  <dcterms:modified xsi:type="dcterms:W3CDTF">2024-01-24T19:52:19Z</dcterms:modified>
</cp:coreProperties>
</file>