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22"/>
  </p:notesMasterIdLst>
  <p:handoutMasterIdLst>
    <p:handoutMasterId r:id="rId23"/>
  </p:handoutMasterIdLst>
  <p:sldIdLst>
    <p:sldId id="405" r:id="rId5"/>
    <p:sldId id="375" r:id="rId6"/>
    <p:sldId id="411" r:id="rId7"/>
    <p:sldId id="419" r:id="rId8"/>
    <p:sldId id="414" r:id="rId9"/>
    <p:sldId id="416" r:id="rId10"/>
    <p:sldId id="417" r:id="rId11"/>
    <p:sldId id="418" r:id="rId12"/>
    <p:sldId id="406" r:id="rId13"/>
    <p:sldId id="407" r:id="rId14"/>
    <p:sldId id="408" r:id="rId15"/>
    <p:sldId id="409" r:id="rId16"/>
    <p:sldId id="410" r:id="rId17"/>
    <p:sldId id="412" r:id="rId18"/>
    <p:sldId id="413" r:id="rId19"/>
    <p:sldId id="420" r:id="rId20"/>
    <p:sldId id="421" r:id="rId21"/>
  </p:sldIdLst>
  <p:sldSz cx="9906000" cy="6858000" type="A4"/>
  <p:notesSz cx="6985000" cy="9283700"/>
  <p:custShowLst>
    <p:custShow name="AGRI-FOOD" id="0">
      <p:sldLst/>
    </p:custShow>
    <p:custShow name="Quality" id="1">
      <p:sldLst/>
    </p:custShow>
    <p:custShow name="Safety" id="2">
      <p:sldLst/>
    </p:custShow>
    <p:custShow name="Reduced Risk" id="3">
      <p:sldLst/>
    </p:custShow>
    <p:custShow name="Efficiency" id="4">
      <p:sldLst/>
    </p:custShow>
    <p:custShow name="Productivity" id="5">
      <p:sldLst/>
    </p:custShow>
    <p:custShow name="Speed" id="6">
      <p:sldLst/>
    </p:custShow>
    <p:custShow name="Trust" id="7">
      <p:sldLst/>
    </p:custShow>
    <p:custShow name="Sustainability" id="8">
      <p:sldLst/>
    </p:custShow>
    <p:custShow name="Agri" id="9">
      <p:sldLst/>
    </p:custShow>
    <p:custShow name="Auto" id="10">
      <p:sldLst/>
    </p:custShow>
    <p:custShow name="Chemical" id="11">
      <p:sldLst/>
    </p:custShow>
    <p:custShow name="Construction" id="12">
      <p:sldLst/>
    </p:custShow>
    <p:custShow name="Energy" id="13">
      <p:sldLst/>
    </p:custShow>
    <p:custShow name="Finance" id="14">
      <p:sldLst/>
    </p:custShow>
    <p:custShow name="Ind and Manuf" id="15">
      <p:sldLst/>
    </p:custShow>
    <p:custShow name="LSS" id="16">
      <p:sldLst/>
    </p:custShow>
    <p:custShow name="Logistics" id="17">
      <p:sldLst/>
    </p:custShow>
    <p:custShow name="Mining" id="18">
      <p:sldLst/>
    </p:custShow>
    <p:custShow name="OGC" id="19">
      <p:sldLst/>
    </p:custShow>
    <p:custShow name="Public" id="20">
      <p:sldLst/>
    </p:custShow>
    <p:custShow name="Full Presentation" id="21">
      <p:sldLst/>
    </p:custShow>
    <p:custShow name="Consumer" id="22">
      <p:sldLst/>
    </p:custShow>
    <p:custShow name="Short-External" id="23">
      <p:sldLst/>
    </p:custShow>
    <p:custShow name="Short-Internal" id="24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3">
          <p15:clr>
            <a:srgbClr val="A4A3A4"/>
          </p15:clr>
        </p15:guide>
        <p15:guide id="2" orient="horz" pos="671">
          <p15:clr>
            <a:srgbClr val="A4A3A4"/>
          </p15:clr>
        </p15:guide>
        <p15:guide id="3" orient="horz" pos="3959">
          <p15:clr>
            <a:srgbClr val="A4A3A4"/>
          </p15:clr>
        </p15:guide>
        <p15:guide id="4" orient="horz" pos="3540">
          <p15:clr>
            <a:srgbClr val="A4A3A4"/>
          </p15:clr>
        </p15:guide>
        <p15:guide id="5" orient="horz" pos="2691">
          <p15:clr>
            <a:srgbClr val="A4A3A4"/>
          </p15:clr>
        </p15:guide>
        <p15:guide id="6" orient="horz" pos="1562">
          <p15:clr>
            <a:srgbClr val="A4A3A4"/>
          </p15:clr>
        </p15:guide>
        <p15:guide id="7" orient="horz" pos="2849">
          <p15:clr>
            <a:srgbClr val="A4A3A4"/>
          </p15:clr>
        </p15:guide>
        <p15:guide id="8" pos="5957">
          <p15:clr>
            <a:srgbClr val="A4A3A4"/>
          </p15:clr>
        </p15:guide>
        <p15:guide id="9" pos="140">
          <p15:clr>
            <a:srgbClr val="A4A3A4"/>
          </p15:clr>
        </p15:guide>
        <p15:guide id="10" pos="324">
          <p15:clr>
            <a:srgbClr val="A4A3A4"/>
          </p15:clr>
        </p15:guide>
        <p15:guide id="11" pos="4436">
          <p15:clr>
            <a:srgbClr val="A4A3A4"/>
          </p15:clr>
        </p15:guide>
        <p15:guide id="12" pos="40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_pearson" initials="c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BCB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0" autoAdjust="0"/>
    <p:restoredTop sz="96057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456" y="108"/>
      </p:cViewPr>
      <p:guideLst>
        <p:guide orient="horz" pos="293"/>
        <p:guide orient="horz" pos="671"/>
        <p:guide orient="horz" pos="3959"/>
        <p:guide orient="horz" pos="3540"/>
        <p:guide orient="horz" pos="2691"/>
        <p:guide orient="horz" pos="1562"/>
        <p:guide orient="horz" pos="2849"/>
        <p:guide pos="5957"/>
        <p:guide pos="140"/>
        <p:guide pos="324"/>
        <p:guide pos="4436"/>
        <p:guide pos="40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4" d="100"/>
          <a:sy n="74" d="100"/>
        </p:scale>
        <p:origin x="-2124" y="-114"/>
      </p:cViewPr>
      <p:guideLst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595" cy="4646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774" y="0"/>
            <a:ext cx="3027595" cy="4646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D5392-0C59-4668-BD24-D03097E620D0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585"/>
            <a:ext cx="3027595" cy="4646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774" y="8817585"/>
            <a:ext cx="3027595" cy="4646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7765F-4E4C-4E45-B48F-AADBADA472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595" cy="4646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774" y="0"/>
            <a:ext cx="3027595" cy="46463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011ECD-A0A9-4479-8F90-5BA2A7A60118}" type="datetime1">
              <a:rPr lang="en-US"/>
              <a:pPr>
                <a:defRPr/>
              </a:pPr>
              <a:t>4/2/2024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696913"/>
            <a:ext cx="502602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175" y="4410278"/>
            <a:ext cx="5588652" cy="41772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585"/>
            <a:ext cx="3027595" cy="46463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774" y="8817585"/>
            <a:ext cx="3027595" cy="46463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10D610-8A22-4A9F-9501-0D0C4183A3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4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457200" rtl="0" eaLnBrk="0" fontAlgn="base" hangingPunct="0">
      <a:spcBef>
        <a:spcPts val="600"/>
      </a:spcBef>
      <a:spcAft>
        <a:spcPct val="0"/>
      </a:spcAft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indent="-184150" algn="l" defTabSz="457200" rtl="0" eaLnBrk="0" fontAlgn="base" hangingPunct="0">
      <a:spcBef>
        <a:spcPct val="30000"/>
      </a:spcBef>
      <a:spcAft>
        <a:spcPct val="0"/>
      </a:spcAft>
      <a:buClr>
        <a:srgbClr val="FF6600"/>
      </a:buClr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indent="-190500" algn="l" defTabSz="457200" rtl="0" eaLnBrk="0" fontAlgn="base" hangingPunct="0">
      <a:spcBef>
        <a:spcPct val="0"/>
      </a:spcBef>
      <a:spcAft>
        <a:spcPct val="0"/>
      </a:spcAft>
      <a:buFont typeface="Arial" pitchFamily="34" charset="0"/>
      <a:buChar char="•"/>
      <a:defRPr sz="11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indent="-211138" algn="l" defTabSz="457200" rtl="0" eaLnBrk="0" fontAlgn="base" hangingPunct="0">
      <a:spcBef>
        <a:spcPct val="0"/>
      </a:spcBef>
      <a:spcAft>
        <a:spcPct val="0"/>
      </a:spcAft>
      <a:buClr>
        <a:srgbClr val="FF6600"/>
      </a:buClr>
      <a:buFont typeface="Arial" pitchFamily="34" charset="0"/>
      <a:buChar char="•"/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indent="-219075" algn="l" defTabSz="457200" rtl="0" eaLnBrk="0" fontAlgn="base" hangingPunct="0">
      <a:spcBef>
        <a:spcPct val="30000"/>
      </a:spcBef>
      <a:spcAft>
        <a:spcPct val="0"/>
      </a:spcAft>
      <a:buFont typeface="Arial" pitchFamily="34" charset="0"/>
      <a:buChar char="•"/>
      <a:defRPr sz="9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40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48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53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31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12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50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67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27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05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4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16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95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74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7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98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7900" y="696913"/>
            <a:ext cx="503237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182EF-31C6-4D9D-89F0-D58D11D24CA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9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81200" y="2438400"/>
            <a:ext cx="70993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733800"/>
            <a:ext cx="7086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B6E99A-0B1C-4078-8747-73C1D5C573C6}"/>
              </a:ext>
            </a:extLst>
          </p:cNvPr>
          <p:cNvSpPr/>
          <p:nvPr userDrawn="1"/>
        </p:nvSpPr>
        <p:spPr bwMode="auto">
          <a:xfrm>
            <a:off x="4730620" y="5822302"/>
            <a:ext cx="5019870" cy="9237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8DF7E07D-2325-1FC0-C3B0-B74D6A4980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294" y="5777859"/>
            <a:ext cx="2337206" cy="8229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676400"/>
            <a:ext cx="3505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76400"/>
            <a:ext cx="3505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9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et modifiez le titre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676400"/>
            <a:ext cx="7162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modifier les styles du texte du masque</a:t>
            </a:r>
          </a:p>
          <a:p>
            <a:pPr lvl="1"/>
            <a:r>
              <a:rPr lang="en-GB"/>
              <a:t>Deuxième niveau</a:t>
            </a:r>
          </a:p>
          <a:p>
            <a:pPr lvl="2"/>
            <a:r>
              <a:rPr lang="en-GB"/>
              <a:t>Troisième niveau</a:t>
            </a:r>
          </a:p>
          <a:p>
            <a:pPr lvl="3"/>
            <a:r>
              <a:rPr lang="en-GB"/>
              <a:t>Quatrième niveau</a:t>
            </a:r>
          </a:p>
          <a:p>
            <a:pPr lvl="4"/>
            <a:r>
              <a:rPr lang="en-GB"/>
              <a:t>Cinquième niveau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9369425" y="6477000"/>
            <a:ext cx="307975" cy="2143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fld id="{E763E1F0-5073-4948-B5C9-B3D44EB594AF}" type="slidenum">
              <a:rPr lang="en-GB" sz="800">
                <a:latin typeface="Arial" pitchFamily="34" charset="0"/>
              </a:rPr>
              <a:pPr eaLnBrk="0" hangingPunct="0">
                <a:defRPr/>
              </a:pPr>
              <a:t>‹#›</a:t>
            </a:fld>
            <a:endParaRPr lang="en-GB" sz="1400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52400" y="6477000"/>
            <a:ext cx="9505950" cy="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9372600" y="1676400"/>
            <a:ext cx="0" cy="502920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DB33D7-BCE8-D41A-9BD8-4AFD0E20084C}"/>
              </a:ext>
            </a:extLst>
          </p:cNvPr>
          <p:cNvSpPr/>
          <p:nvPr userDrawn="1"/>
        </p:nvSpPr>
        <p:spPr bwMode="auto">
          <a:xfrm>
            <a:off x="119065" y="152400"/>
            <a:ext cx="1914525" cy="10096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40D3A8-0A81-4BC3-3118-2F67633EA73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4" y="454231"/>
            <a:ext cx="1773555" cy="6400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4" r:id="rId7"/>
    <p:sldLayoutId id="2147483937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cap="all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F00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F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-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D0293-1603-4BFD-9738-FB2745E9B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844" y="2438400"/>
            <a:ext cx="7764656" cy="1143000"/>
          </a:xfrm>
        </p:spPr>
        <p:txBody>
          <a:bodyPr/>
          <a:lstStyle/>
          <a:p>
            <a:r>
              <a:rPr lang="en-US" dirty="0" err="1"/>
              <a:t>InterNODAL</a:t>
            </a:r>
            <a:r>
              <a:rPr lang="en-US" dirty="0"/>
              <a:t> communications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2CB73-0779-4783-B6C7-46B9FCDC8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52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sz="1400" dirty="0"/>
          </a:p>
          <a:p>
            <a:pPr lvl="2">
              <a:buFontTx/>
              <a:buChar char="•"/>
            </a:pPr>
            <a:r>
              <a:rPr lang="en-US" sz="2400" b="1" dirty="0" err="1"/>
              <a:t>small_smN</a:t>
            </a:r>
            <a:r>
              <a:rPr lang="en-US" sz="2400" b="1" dirty="0"/>
              <a:t> </a:t>
            </a:r>
            <a:r>
              <a:rPr lang="en-US" sz="2400" dirty="0"/>
              <a:t>– identical to </a:t>
            </a:r>
            <a:r>
              <a:rPr lang="en-US" sz="2400" dirty="0" err="1"/>
              <a:t>sm_server</a:t>
            </a:r>
            <a:r>
              <a:rPr lang="en-US" sz="2400" dirty="0"/>
              <a:t> except that it is designed to work exclusively with only one remote node to avoid contention with other nodes</a:t>
            </a:r>
          </a:p>
          <a:p>
            <a:pPr lvl="3">
              <a:buFontTx/>
              <a:buChar char="•"/>
            </a:pPr>
            <a:r>
              <a:rPr lang="en-US" sz="2200" dirty="0"/>
              <a:t>Launched with an argument to identify the remote service it supports</a:t>
            </a:r>
          </a:p>
          <a:p>
            <a:pPr lvl="4">
              <a:buFontTx/>
              <a:buChar char="•"/>
            </a:pPr>
            <a:r>
              <a:rPr lang="en-US" sz="2200" dirty="0" err="1"/>
              <a:t>small_smN</a:t>
            </a:r>
            <a:r>
              <a:rPr lang="en-US" sz="2200" dirty="0"/>
              <a:t> </a:t>
            </a:r>
            <a:r>
              <a:rPr lang="en-US" sz="2200" dirty="0" err="1"/>
              <a:t>em_cart</a:t>
            </a:r>
            <a:r>
              <a:rPr lang="en-US" sz="2200" dirty="0"/>
              <a:t> &amp;</a:t>
            </a:r>
          </a:p>
          <a:p>
            <a:pPr lvl="3">
              <a:buFontTx/>
              <a:buChar char="•"/>
            </a:pPr>
            <a:r>
              <a:rPr lang="en-US" sz="2200" dirty="0"/>
              <a:t>Remote node must run ‘</a:t>
            </a:r>
            <a:r>
              <a:rPr lang="en-US" sz="2200" dirty="0" err="1"/>
              <a:t>node_linkN</a:t>
            </a:r>
            <a:r>
              <a:rPr lang="en-US" sz="2200" dirty="0"/>
              <a:t>’ using the same identifier at the ‘extender’ optional argument</a:t>
            </a:r>
          </a:p>
          <a:p>
            <a:pPr lvl="4">
              <a:buFontTx/>
              <a:buChar char="•"/>
            </a:pPr>
            <a:r>
              <a:rPr lang="en-US" sz="2200" dirty="0" err="1"/>
              <a:t>node_linkN</a:t>
            </a:r>
            <a:r>
              <a:rPr lang="en-US" sz="2200" dirty="0"/>
              <a:t> extender=</a:t>
            </a:r>
            <a:r>
              <a:rPr lang="en-US" sz="2200" dirty="0" err="1"/>
              <a:t>em_cart</a:t>
            </a:r>
            <a:r>
              <a:rPr lang="en-US" sz="2200" dirty="0"/>
              <a:t> &amp;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286532" y="519953"/>
            <a:ext cx="626325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Internodal Communication–</a:t>
            </a:r>
            <a:r>
              <a:rPr lang="en-US" sz="2800" b="1" dirty="0" err="1"/>
              <a:t>small_smN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5535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sz="1400" dirty="0"/>
          </a:p>
          <a:p>
            <a:pPr lvl="2">
              <a:buFontTx/>
              <a:buChar char="•"/>
            </a:pPr>
            <a:r>
              <a:rPr lang="en-US" sz="2400" b="1" dirty="0" err="1"/>
              <a:t>snode_link</a:t>
            </a:r>
            <a:r>
              <a:rPr lang="en-US" sz="2400" b="1" dirty="0"/>
              <a:t> </a:t>
            </a:r>
            <a:r>
              <a:rPr lang="en-US" sz="2400" dirty="0"/>
              <a:t>– Used mostly to fetch the value of variables from remote nodes, but can push values</a:t>
            </a:r>
          </a:p>
          <a:p>
            <a:pPr lvl="3">
              <a:buFontTx/>
              <a:buChar char="•"/>
            </a:pPr>
            <a:r>
              <a:rPr lang="en-US" sz="2000" dirty="0"/>
              <a:t>Supports multiple nodes</a:t>
            </a:r>
          </a:p>
          <a:p>
            <a:pPr lvl="3">
              <a:buFontTx/>
              <a:buChar char="•"/>
            </a:pPr>
            <a:r>
              <a:rPr lang="en-US" sz="2000" dirty="0"/>
              <a:t>Supports multiple instances</a:t>
            </a:r>
          </a:p>
          <a:p>
            <a:pPr lvl="4">
              <a:buFontTx/>
              <a:buChar char="•"/>
            </a:pPr>
            <a:r>
              <a:rPr lang="en-US" sz="2000" dirty="0"/>
              <a:t>Best to isolate high data rates (&gt;1[</a:t>
            </a:r>
            <a:r>
              <a:rPr lang="en-US" sz="2000" dirty="0" err="1"/>
              <a:t>hz</a:t>
            </a:r>
            <a:r>
              <a:rPr lang="en-US" sz="2000" dirty="0"/>
              <a:t>]) </a:t>
            </a:r>
          </a:p>
          <a:p>
            <a:pPr lvl="3">
              <a:buFontTx/>
              <a:buChar char="•"/>
            </a:pPr>
            <a:r>
              <a:rPr lang="en-US" sz="2000" dirty="0"/>
              <a:t>Arguments</a:t>
            </a:r>
          </a:p>
          <a:p>
            <a:pPr lvl="4">
              <a:buFontTx/>
              <a:buChar char="•"/>
            </a:pPr>
            <a:r>
              <a:rPr lang="en-US" sz="2000" dirty="0"/>
              <a:t>Specification filename </a:t>
            </a:r>
          </a:p>
          <a:p>
            <a:pPr lvl="4">
              <a:buFontTx/>
              <a:buChar char="•"/>
            </a:pPr>
            <a:r>
              <a:rPr lang="en-US" sz="2000" dirty="0"/>
              <a:t>name – unique registered name of this instance</a:t>
            </a:r>
          </a:p>
          <a:p>
            <a:pPr lvl="4">
              <a:buFontTx/>
              <a:buChar char="•"/>
            </a:pPr>
            <a:r>
              <a:rPr lang="en-US" sz="2000" dirty="0"/>
              <a:t>node=(</a:t>
            </a:r>
            <a:r>
              <a:rPr lang="en-US" sz="2000" dirty="0" err="1"/>
              <a:t>tc_name</a:t>
            </a:r>
            <a:r>
              <a:rPr lang="en-US" sz="2000" dirty="0"/>
              <a:t>) – overrides @HOSTNAME in first block</a:t>
            </a:r>
          </a:p>
          <a:p>
            <a:pPr lvl="4">
              <a:buFontTx/>
              <a:buChar char="•"/>
            </a:pPr>
            <a:r>
              <a:rPr lang="en-US" sz="2000" dirty="0"/>
              <a:t>host=hostname or IP address of remote system</a:t>
            </a:r>
          </a:p>
          <a:p>
            <a:pPr lvl="4">
              <a:buFontTx/>
              <a:buChar char="•"/>
            </a:pPr>
            <a:r>
              <a:rPr lang="en-US" sz="2000" dirty="0"/>
              <a:t>Direction=(push/pull) – default is ‘pull’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622478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Internodal Communication–</a:t>
            </a:r>
            <a:r>
              <a:rPr lang="en-US" sz="2800" b="1" dirty="0" err="1"/>
              <a:t>snode_link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9939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sz="1400" dirty="0"/>
          </a:p>
          <a:p>
            <a:pPr lvl="2">
              <a:buFontTx/>
              <a:buChar char="•"/>
            </a:pPr>
            <a:r>
              <a:rPr lang="en-US" sz="2400" b="1" dirty="0" err="1"/>
              <a:t>node_linkN</a:t>
            </a:r>
            <a:r>
              <a:rPr lang="en-US" sz="2400" b="1" dirty="0"/>
              <a:t> </a:t>
            </a:r>
            <a:r>
              <a:rPr lang="en-US" sz="2400" dirty="0"/>
              <a:t>– Identical to </a:t>
            </a:r>
            <a:r>
              <a:rPr lang="en-US" sz="2400" dirty="0" err="1"/>
              <a:t>snode_link</a:t>
            </a:r>
            <a:r>
              <a:rPr lang="en-US" sz="2400" dirty="0"/>
              <a:t> except it communications with a remote instance of </a:t>
            </a:r>
            <a:r>
              <a:rPr lang="en-US" sz="2400" dirty="0" err="1"/>
              <a:t>small_smN</a:t>
            </a:r>
            <a:endParaRPr lang="en-US" sz="2400" dirty="0"/>
          </a:p>
          <a:p>
            <a:pPr lvl="3">
              <a:buFontTx/>
              <a:buChar char="•"/>
            </a:pPr>
            <a:r>
              <a:rPr lang="en-US" sz="2000" dirty="0"/>
              <a:t>Supports multiple nodes</a:t>
            </a:r>
          </a:p>
          <a:p>
            <a:pPr lvl="3">
              <a:buFontTx/>
              <a:buChar char="•"/>
            </a:pPr>
            <a:r>
              <a:rPr lang="en-US" sz="2000" dirty="0"/>
              <a:t>Supports multiple instances</a:t>
            </a:r>
          </a:p>
          <a:p>
            <a:pPr lvl="4">
              <a:buFontTx/>
              <a:buChar char="•"/>
            </a:pPr>
            <a:r>
              <a:rPr lang="en-US" sz="2000" dirty="0"/>
              <a:t>Best to isolate high data rates (&gt;1[</a:t>
            </a:r>
            <a:r>
              <a:rPr lang="en-US" sz="2000" dirty="0" err="1"/>
              <a:t>hz</a:t>
            </a:r>
            <a:r>
              <a:rPr lang="en-US" sz="2000" dirty="0"/>
              <a:t>]) </a:t>
            </a:r>
          </a:p>
          <a:p>
            <a:pPr lvl="3">
              <a:buFontTx/>
              <a:buChar char="•"/>
            </a:pPr>
            <a:r>
              <a:rPr lang="en-US" sz="2000" dirty="0"/>
              <a:t>Arguments</a:t>
            </a:r>
          </a:p>
          <a:p>
            <a:pPr lvl="4">
              <a:buFontTx/>
              <a:buChar char="•"/>
            </a:pPr>
            <a:r>
              <a:rPr lang="en-US" sz="2000" dirty="0"/>
              <a:t>Specification filename </a:t>
            </a:r>
          </a:p>
          <a:p>
            <a:pPr lvl="4">
              <a:buFontTx/>
              <a:buChar char="•"/>
            </a:pPr>
            <a:r>
              <a:rPr lang="en-US" sz="2000" dirty="0"/>
              <a:t>name – unique registered name of this instance</a:t>
            </a:r>
          </a:p>
          <a:p>
            <a:pPr lvl="4">
              <a:buFontTx/>
              <a:buChar char="•"/>
            </a:pPr>
            <a:r>
              <a:rPr lang="en-US" sz="2000" dirty="0"/>
              <a:t>host=hostname or IP address of remote system</a:t>
            </a:r>
          </a:p>
          <a:p>
            <a:pPr lvl="4">
              <a:buFontTx/>
              <a:buChar char="•"/>
            </a:pPr>
            <a:r>
              <a:rPr lang="en-US" sz="2000" b="1" dirty="0"/>
              <a:t>extender=&lt;identifier of the remote </a:t>
            </a:r>
            <a:r>
              <a:rPr lang="en-US" sz="2000" b="1" dirty="0" err="1"/>
              <a:t>small_smN</a:t>
            </a:r>
            <a:r>
              <a:rPr lang="en-US" sz="2000" b="1" dirty="0"/>
              <a:t>)</a:t>
            </a:r>
          </a:p>
          <a:p>
            <a:pPr lvl="4">
              <a:buFontTx/>
              <a:buChar char="•"/>
            </a:pPr>
            <a:r>
              <a:rPr lang="en-US" sz="2000" dirty="0"/>
              <a:t>Direction=(push/pull) – default is ‘pull’</a:t>
            </a:r>
          </a:p>
          <a:p>
            <a:pPr marL="1333500" lvl="3" indent="0">
              <a:buNone/>
            </a:pPr>
            <a:endParaRPr lang="en-US" sz="2000" dirty="0"/>
          </a:p>
          <a:p>
            <a:pPr marL="1752600" lvl="4" indent="0">
              <a:buNone/>
            </a:pPr>
            <a:endParaRPr lang="en-US" sz="2000" dirty="0"/>
          </a:p>
          <a:p>
            <a:pPr marL="1752600" lvl="4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63450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Internodal Communication–</a:t>
            </a:r>
            <a:r>
              <a:rPr lang="en-US" sz="2800" b="1" dirty="0" err="1"/>
              <a:t>node_linkN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52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sz="1400" dirty="0"/>
          </a:p>
          <a:p>
            <a:pPr lvl="2"/>
            <a:r>
              <a:rPr lang="en-US" sz="2000" b="1" dirty="0" err="1"/>
              <a:t>push_server</a:t>
            </a:r>
            <a:r>
              <a:rPr lang="en-US" sz="2000" b="1" dirty="0"/>
              <a:t> </a:t>
            </a:r>
          </a:p>
          <a:p>
            <a:pPr lvl="3"/>
            <a:r>
              <a:rPr lang="en-US" sz="2000" dirty="0"/>
              <a:t>Supports transmissions from remote </a:t>
            </a:r>
            <a:r>
              <a:rPr lang="en-US" sz="2000" dirty="0" err="1"/>
              <a:t>push_link</a:t>
            </a:r>
            <a:r>
              <a:rPr lang="en-US" sz="2000" dirty="0"/>
              <a:t> instances</a:t>
            </a:r>
          </a:p>
          <a:p>
            <a:pPr lvl="3"/>
            <a:r>
              <a:rPr lang="en-US" sz="2000" dirty="0"/>
              <a:t>Similar to </a:t>
            </a:r>
            <a:r>
              <a:rPr lang="en-US" sz="2000" dirty="0" err="1"/>
              <a:t>small_sm</a:t>
            </a:r>
            <a:r>
              <a:rPr lang="en-US" sz="2000" dirty="0"/>
              <a:t>, but only supports requests to set variable values rather than retrieve them</a:t>
            </a:r>
          </a:p>
          <a:p>
            <a:pPr lvl="3"/>
            <a:r>
              <a:rPr lang="en-US" sz="2000" dirty="0"/>
              <a:t>Reduces network traffic as UDP message only flow in one direction – no response is required</a:t>
            </a:r>
          </a:p>
          <a:p>
            <a:pPr lvl="3"/>
            <a:r>
              <a:rPr lang="en-US" sz="2000" dirty="0"/>
              <a:t>Launched without any arguments</a:t>
            </a:r>
          </a:p>
          <a:p>
            <a:pPr lvl="4"/>
            <a:r>
              <a:rPr lang="en-US" sz="2000" dirty="0" err="1"/>
              <a:t>push_server</a:t>
            </a:r>
            <a:r>
              <a:rPr lang="en-US" sz="2000" dirty="0"/>
              <a:t> &amp;</a:t>
            </a:r>
          </a:p>
          <a:p>
            <a:pPr lvl="2"/>
            <a:r>
              <a:rPr lang="en-US" sz="2200" b="1" dirty="0" err="1"/>
              <a:t>push_link</a:t>
            </a:r>
            <a:endParaRPr lang="en-US" sz="2200" b="1" dirty="0"/>
          </a:p>
          <a:p>
            <a:pPr lvl="3"/>
            <a:r>
              <a:rPr lang="en-US" sz="2200" dirty="0"/>
              <a:t>similar to </a:t>
            </a:r>
            <a:r>
              <a:rPr lang="en-US" sz="2200" dirty="0" err="1"/>
              <a:t>snode_link</a:t>
            </a:r>
            <a:r>
              <a:rPr lang="en-US" sz="2200" dirty="0"/>
              <a:t>, but only supports requests to set variable values rather than retrieve them</a:t>
            </a:r>
          </a:p>
          <a:p>
            <a:pPr lvl="3"/>
            <a:r>
              <a:rPr lang="en-US" sz="2200" dirty="0"/>
              <a:t>Launched with same arguments as </a:t>
            </a:r>
            <a:r>
              <a:rPr lang="en-US" sz="2200" dirty="0" err="1"/>
              <a:t>snode_link</a:t>
            </a:r>
            <a:endParaRPr lang="en-US" sz="2200" dirty="0"/>
          </a:p>
          <a:p>
            <a:pPr lvl="4"/>
            <a:r>
              <a:rPr lang="en-US" sz="2200" dirty="0" err="1"/>
              <a:t>push_link</a:t>
            </a:r>
            <a:r>
              <a:rPr lang="en-US" sz="2200" dirty="0"/>
              <a:t> /specs/</a:t>
            </a:r>
            <a:r>
              <a:rPr lang="en-US" sz="2200" dirty="0" err="1"/>
              <a:t>push_specs</a:t>
            </a:r>
            <a:r>
              <a:rPr lang="en-US" sz="2200" dirty="0"/>
              <a:t> &amp;</a:t>
            </a:r>
          </a:p>
          <a:p>
            <a:pPr lvl="2"/>
            <a:endParaRPr lang="en-US" sz="2200" dirty="0"/>
          </a:p>
          <a:p>
            <a:pPr marL="1333500" lvl="3" indent="0">
              <a:buNone/>
            </a:pPr>
            <a:endParaRPr lang="en-US" sz="1800" dirty="0"/>
          </a:p>
          <a:p>
            <a:pPr lvl="5">
              <a:buFontTx/>
              <a:buChar char="•"/>
            </a:pPr>
            <a:endParaRPr lang="en-US" sz="1800" dirty="0"/>
          </a:p>
          <a:p>
            <a:pPr marL="1752600" lvl="4" indent="0">
              <a:buNone/>
            </a:pPr>
            <a:r>
              <a:rPr lang="en-US" sz="1800" dirty="0"/>
              <a:t>		</a:t>
            </a:r>
          </a:p>
          <a:p>
            <a:pPr marL="1333500" lvl="3" indent="0">
              <a:buNone/>
            </a:pPr>
            <a:endParaRPr lang="en-US" sz="2000" dirty="0"/>
          </a:p>
          <a:p>
            <a:pPr marL="1752600" lvl="4" indent="0">
              <a:buNone/>
            </a:pPr>
            <a:endParaRPr lang="en-US" sz="2000" dirty="0"/>
          </a:p>
          <a:p>
            <a:pPr marL="1752600" lvl="4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367761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push_link</a:t>
            </a:r>
            <a:r>
              <a:rPr lang="en-US" sz="2800" b="1" dirty="0"/>
              <a:t>/</a:t>
            </a:r>
            <a:r>
              <a:rPr lang="en-US" sz="2800" b="1" dirty="0" err="1"/>
              <a:t>push_server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0161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dirty="0"/>
          </a:p>
          <a:p>
            <a:pPr marL="857250" lvl="1" indent="-342900"/>
            <a:r>
              <a:rPr lang="en-US" sz="2000" dirty="0"/>
              <a:t>Used to send event messages to remote nodes.</a:t>
            </a:r>
          </a:p>
          <a:p>
            <a:pPr marL="857250" lvl="1" indent="-342900"/>
            <a:r>
              <a:rPr lang="en-US" sz="2000" dirty="0"/>
              <a:t>Does not use </a:t>
            </a:r>
            <a:r>
              <a:rPr lang="en-US" sz="2000" dirty="0" err="1"/>
              <a:t>connsrvr</a:t>
            </a:r>
            <a:r>
              <a:rPr lang="en-US" sz="2000" dirty="0"/>
              <a:t>.</a:t>
            </a:r>
          </a:p>
          <a:p>
            <a:pPr marL="857250" lvl="1" indent="-342900"/>
            <a:r>
              <a:rPr lang="en-US" sz="2000" dirty="0"/>
              <a:t>Not a fast connection</a:t>
            </a:r>
          </a:p>
          <a:p>
            <a:pPr marL="857250" lvl="1" indent="-342900"/>
            <a:r>
              <a:rPr lang="en-US" sz="2000" dirty="0"/>
              <a:t>Primary application if for ‘</a:t>
            </a:r>
            <a:r>
              <a:rPr lang="en-US" sz="2000" dirty="0" err="1"/>
              <a:t>onga_onga</a:t>
            </a:r>
            <a:r>
              <a:rPr lang="en-US" sz="2000" dirty="0"/>
              <a:t>’ messages containing natural gas concentration information</a:t>
            </a:r>
          </a:p>
          <a:p>
            <a:pPr marL="857250" lvl="1" indent="-342900"/>
            <a:r>
              <a:rPr lang="en-US" sz="2000" dirty="0"/>
              <a:t>Can be used to trigger some activity on a remote node by sending a signal event.</a:t>
            </a:r>
          </a:p>
          <a:p>
            <a:pPr marL="857250" lvl="1" indent="-342900"/>
            <a:r>
              <a:rPr lang="en-US" sz="2000" dirty="0" err="1"/>
              <a:t>ev_tcp_receive</a:t>
            </a:r>
            <a:r>
              <a:rPr lang="en-US" sz="2000" dirty="0"/>
              <a:t> can be launched with an IP mask to filter requestors</a:t>
            </a:r>
          </a:p>
          <a:p>
            <a:pPr marL="1257300" lvl="2" indent="-342900"/>
            <a:r>
              <a:rPr lang="en-US" sz="2000" dirty="0" err="1"/>
              <a:t>ev_tcp_receive</a:t>
            </a:r>
            <a:r>
              <a:rPr lang="en-US" sz="2000" dirty="0"/>
              <a:t> XXX.XXX.XXX.65</a:t>
            </a:r>
          </a:p>
          <a:p>
            <a:pPr marL="857250" lvl="1" indent="-342900"/>
            <a:endParaRPr lang="en-US" sz="3200" dirty="0"/>
          </a:p>
          <a:p>
            <a:pPr lvl="5">
              <a:buFontTx/>
              <a:buChar char="•"/>
            </a:pPr>
            <a:endParaRPr lang="en-US" sz="1800" dirty="0"/>
          </a:p>
          <a:p>
            <a:pPr marL="1752600" lvl="4" indent="0">
              <a:buNone/>
            </a:pPr>
            <a:r>
              <a:rPr lang="en-US" sz="1800" dirty="0"/>
              <a:t>		</a:t>
            </a:r>
          </a:p>
          <a:p>
            <a:pPr marL="1333500" lvl="3" indent="0">
              <a:buNone/>
            </a:pPr>
            <a:endParaRPr lang="en-US" sz="2000" dirty="0"/>
          </a:p>
          <a:p>
            <a:pPr marL="1752600" lvl="4" indent="0">
              <a:buNone/>
            </a:pPr>
            <a:endParaRPr lang="en-US" sz="2000" dirty="0"/>
          </a:p>
          <a:p>
            <a:pPr marL="1752600" lvl="4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655493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ev_tcp_send</a:t>
            </a:r>
            <a:r>
              <a:rPr lang="en-US" sz="2800" b="1" dirty="0"/>
              <a:t>/</a:t>
            </a:r>
            <a:r>
              <a:rPr lang="en-US" sz="2800" b="1" dirty="0" err="1"/>
              <a:t>ev_tcp_receive</a:t>
            </a:r>
            <a:r>
              <a:rPr lang="en-US" sz="2800" b="1" dirty="0"/>
              <a:t>/</a:t>
            </a:r>
            <a:r>
              <a:rPr lang="en-US" sz="2800" b="1" dirty="0" err="1"/>
              <a:t>ev_tcp_specs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1198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1400" dirty="0"/>
              <a:t># the </a:t>
            </a:r>
            <a:r>
              <a:rPr lang="en-US" sz="1400" dirty="0" err="1"/>
              <a:t>source_event_name</a:t>
            </a:r>
            <a:r>
              <a:rPr lang="en-US" sz="1400" dirty="0"/>
              <a:t> is the event name on the network where the # event is being "set".  </a:t>
            </a:r>
          </a:p>
          <a:p>
            <a:pPr marL="0" indent="0">
              <a:buNone/>
            </a:pPr>
            <a:r>
              <a:rPr lang="en-US" sz="1400" dirty="0"/>
              <a:t>#This must be the same network on which # spec file is being processed.</a:t>
            </a:r>
          </a:p>
          <a:p>
            <a:pPr marL="0" indent="0">
              <a:buNone/>
            </a:pPr>
            <a:r>
              <a:rPr lang="en-US" sz="1400" dirty="0"/>
              <a:t># the </a:t>
            </a:r>
            <a:r>
              <a:rPr lang="en-US" sz="1400" dirty="0" err="1"/>
              <a:t>destination_event_name</a:t>
            </a:r>
            <a:r>
              <a:rPr lang="en-US" sz="1400" dirty="0"/>
              <a:t> is the event name on the network where  the event is received </a:t>
            </a:r>
          </a:p>
          <a:p>
            <a:pPr marL="0" indent="0">
              <a:buNone/>
            </a:pPr>
            <a:r>
              <a:rPr lang="en-US" sz="1400" dirty="0"/>
              <a:t>#       node320</a:t>
            </a:r>
          </a:p>
          <a:p>
            <a:pPr marL="0" indent="0">
              <a:buNone/>
            </a:pPr>
            <a:r>
              <a:rPr lang="en-US" sz="1400" dirty="0"/>
              <a:t>#  destination     	</a:t>
            </a:r>
            <a:r>
              <a:rPr lang="en-US" sz="1400" dirty="0" err="1"/>
              <a:t>source_event_name</a:t>
            </a:r>
            <a:r>
              <a:rPr lang="en-US" sz="1400" dirty="0"/>
              <a:t>    </a:t>
            </a:r>
            <a:r>
              <a:rPr lang="en-US" sz="1400" dirty="0" err="1"/>
              <a:t>destination_event_name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XXX.XXX.XXX.168    </a:t>
            </a:r>
            <a:r>
              <a:rPr lang="en-US" sz="1400" dirty="0" err="1"/>
              <a:t>onga_onga</a:t>
            </a:r>
            <a:r>
              <a:rPr lang="en-US" sz="1400" dirty="0"/>
              <a:t>            	</a:t>
            </a:r>
            <a:r>
              <a:rPr lang="en-US" sz="1400" dirty="0" err="1"/>
              <a:t>onga_onga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#  node115</a:t>
            </a:r>
          </a:p>
          <a:p>
            <a:pPr marL="0" indent="0">
              <a:buNone/>
            </a:pPr>
            <a:r>
              <a:rPr lang="en-US" sz="1400" dirty="0"/>
              <a:t>#  destination     	</a:t>
            </a:r>
            <a:r>
              <a:rPr lang="en-US" sz="1400" dirty="0" err="1"/>
              <a:t>source_event_name</a:t>
            </a:r>
            <a:r>
              <a:rPr lang="en-US" sz="1400" dirty="0"/>
              <a:t>    </a:t>
            </a:r>
            <a:r>
              <a:rPr lang="en-US" sz="1400" dirty="0" err="1"/>
              <a:t>destination_event_name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XXX.XXX.XXX.109    </a:t>
            </a:r>
            <a:r>
              <a:rPr lang="en-US" sz="1400" dirty="0" err="1"/>
              <a:t>onga_onga</a:t>
            </a:r>
            <a:r>
              <a:rPr lang="en-US" sz="1400" dirty="0"/>
              <a:t>            	</a:t>
            </a:r>
            <a:r>
              <a:rPr lang="en-US" sz="1400" dirty="0" err="1"/>
              <a:t>onga_onga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#  destination     	</a:t>
            </a:r>
            <a:r>
              <a:rPr lang="en-US" sz="1400" dirty="0" err="1"/>
              <a:t>source_event_name</a:t>
            </a:r>
            <a:r>
              <a:rPr lang="en-US" sz="1400" dirty="0"/>
              <a:t>    </a:t>
            </a:r>
            <a:r>
              <a:rPr lang="en-US" sz="1400" dirty="0" err="1"/>
              <a:t>destination_event_name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node16                     </a:t>
            </a:r>
            <a:r>
              <a:rPr lang="en-US" sz="1400" dirty="0" err="1"/>
              <a:t>start_it</a:t>
            </a:r>
            <a:r>
              <a:rPr lang="en-US" sz="1400" dirty="0"/>
              <a:t>             	</a:t>
            </a:r>
            <a:r>
              <a:rPr lang="en-US" sz="1400" dirty="0" err="1"/>
              <a:t>at_speed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nodeqnx</a:t>
            </a:r>
            <a:r>
              <a:rPr lang="en-US" sz="1400" dirty="0"/>
              <a:t>                   </a:t>
            </a:r>
            <a:r>
              <a:rPr lang="en-US" sz="1400" dirty="0" err="1"/>
              <a:t>release_it</a:t>
            </a:r>
            <a:r>
              <a:rPr lang="en-US" sz="1400" dirty="0"/>
              <a:t>           	</a:t>
            </a:r>
            <a:r>
              <a:rPr lang="en-US" sz="1400" dirty="0" err="1"/>
              <a:t>pier_done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1333500" lvl="3" indent="0">
              <a:buNone/>
            </a:pPr>
            <a:endParaRPr lang="en-US" dirty="0"/>
          </a:p>
          <a:p>
            <a:pPr marL="1752600" lvl="4" indent="0">
              <a:buNone/>
            </a:pPr>
            <a:endParaRPr lang="en-US" dirty="0"/>
          </a:p>
          <a:p>
            <a:pPr marL="1752600" lvl="4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396294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ev_tcp_specs</a:t>
            </a:r>
            <a:r>
              <a:rPr lang="en-US" sz="2800" b="1" dirty="0"/>
              <a:t>  file format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40260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getAstStat13 – service that normally runs only on central node</a:t>
            </a:r>
          </a:p>
          <a:p>
            <a:pPr lvl="1"/>
            <a:r>
              <a:rPr lang="en-US" sz="2000" dirty="0"/>
              <a:t>Uses /data/</a:t>
            </a:r>
            <a:r>
              <a:rPr lang="en-US" sz="2000" dirty="0" err="1"/>
              <a:t>cell_map</a:t>
            </a:r>
            <a:r>
              <a:rPr lang="en-US" sz="2000" dirty="0"/>
              <a:t> file to determine a list of nodes from which it will fetch the following values </a:t>
            </a:r>
          </a:p>
          <a:p>
            <a:pPr lvl="1"/>
            <a:r>
              <a:rPr lang="en-US" sz="2000" dirty="0"/>
              <a:t>hour, </a:t>
            </a:r>
            <a:r>
              <a:rPr lang="en-US" sz="2000" dirty="0" err="1"/>
              <a:t>test_hrs</a:t>
            </a:r>
            <a:r>
              <a:rPr lang="en-US" sz="2000" dirty="0"/>
              <a:t>, </a:t>
            </a:r>
            <a:r>
              <a:rPr lang="en-US" sz="2000" dirty="0" err="1"/>
              <a:t>total_work</a:t>
            </a:r>
            <a:r>
              <a:rPr lang="en-US" sz="2000" dirty="0"/>
              <a:t>, </a:t>
            </a:r>
            <a:r>
              <a:rPr lang="en-US" sz="2000" dirty="0" err="1"/>
              <a:t>abs_work</a:t>
            </a:r>
            <a:r>
              <a:rPr lang="en-US" sz="2000" dirty="0"/>
              <a:t>, </a:t>
            </a:r>
            <a:r>
              <a:rPr lang="en-US" sz="2000" dirty="0" err="1"/>
              <a:t>mot_work</a:t>
            </a:r>
            <a:r>
              <a:rPr lang="en-US" sz="2000" dirty="0"/>
              <a:t>, </a:t>
            </a:r>
            <a:r>
              <a:rPr lang="en-US" sz="2000" dirty="0" err="1"/>
              <a:t>eng_hrs</a:t>
            </a:r>
            <a:r>
              <a:rPr lang="en-US" sz="2000" dirty="0"/>
              <a:t>, </a:t>
            </a:r>
            <a:r>
              <a:rPr lang="en-US" sz="2000" dirty="0" err="1"/>
              <a:t>total_fuel</a:t>
            </a:r>
            <a:r>
              <a:rPr lang="en-US" sz="2000" dirty="0"/>
              <a:t>, </a:t>
            </a:r>
            <a:r>
              <a:rPr lang="en-US" sz="2000" dirty="0" err="1"/>
              <a:t>last_on_time</a:t>
            </a:r>
            <a:r>
              <a:rPr lang="en-US" sz="2000" dirty="0"/>
              <a:t>, </a:t>
            </a:r>
            <a:r>
              <a:rPr lang="en-US" sz="2000" dirty="0" err="1"/>
              <a:t>last_off_time</a:t>
            </a:r>
            <a:r>
              <a:rPr lang="en-US" sz="2000" dirty="0"/>
              <a:t>, util_7day, </a:t>
            </a:r>
            <a:r>
              <a:rPr lang="en-US" sz="2000" dirty="0" err="1"/>
              <a:t>go_count</a:t>
            </a:r>
            <a:r>
              <a:rPr lang="en-US" sz="2000" dirty="0"/>
              <a:t>, </a:t>
            </a:r>
            <a:r>
              <a:rPr lang="en-US" sz="2000" dirty="0" err="1"/>
              <a:t>down_code</a:t>
            </a:r>
            <a:r>
              <a:rPr lang="en-US" sz="2000" dirty="0"/>
              <a:t>, run, </a:t>
            </a:r>
            <a:r>
              <a:rPr lang="en-US" sz="2000" dirty="0" err="1"/>
              <a:t>eng_Model</a:t>
            </a:r>
            <a:r>
              <a:rPr lang="en-US" sz="2000" dirty="0"/>
              <a:t>, </a:t>
            </a:r>
            <a:r>
              <a:rPr lang="en-US" sz="2000" dirty="0" err="1"/>
              <a:t>sn</a:t>
            </a:r>
            <a:r>
              <a:rPr lang="en-US" sz="2000" dirty="0"/>
              <a:t>, </a:t>
            </a:r>
            <a:r>
              <a:rPr lang="en-US" sz="2000" dirty="0" err="1"/>
              <a:t>test_type</a:t>
            </a:r>
            <a:r>
              <a:rPr lang="en-US" sz="2000" dirty="0"/>
              <a:t>, engineer, technician, </a:t>
            </a:r>
            <a:r>
              <a:rPr lang="en-US" sz="2000" dirty="0" err="1"/>
              <a:t>Test_ID</a:t>
            </a:r>
            <a:r>
              <a:rPr lang="en-US" sz="2000" dirty="0"/>
              <a:t>, </a:t>
            </a:r>
            <a:r>
              <a:rPr lang="en-US" sz="2000" dirty="0" err="1"/>
              <a:t>prog_proj</a:t>
            </a:r>
            <a:endParaRPr lang="en-US" sz="2000" dirty="0"/>
          </a:p>
          <a:p>
            <a:pPr lvl="1"/>
            <a:r>
              <a:rPr lang="en-US" sz="2000" dirty="0"/>
              <a:t>No specification file is required</a:t>
            </a:r>
          </a:p>
          <a:p>
            <a:pPr lvl="1"/>
            <a:r>
              <a:rPr lang="en-US" sz="2000" dirty="0"/>
              <a:t>Variables are automatically created</a:t>
            </a:r>
          </a:p>
          <a:p>
            <a:pPr lvl="1"/>
            <a:r>
              <a:rPr lang="en-US" sz="2000" dirty="0"/>
              <a:t>Variables are automatically added to the “</a:t>
            </a:r>
            <a:r>
              <a:rPr lang="en-US" sz="2000" dirty="0" err="1"/>
              <a:t>save_list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Variables are logged to /data/meters/</a:t>
            </a:r>
            <a:r>
              <a:rPr lang="en-US" sz="2000" dirty="0" err="1"/>
              <a:t>meterlog</a:t>
            </a:r>
            <a:r>
              <a:rPr lang="en-US" sz="2000" dirty="0"/>
              <a:t>.&lt;</a:t>
            </a:r>
            <a:r>
              <a:rPr lang="en-US" sz="2000" dirty="0" err="1"/>
              <a:t>cell_name</a:t>
            </a:r>
            <a:r>
              <a:rPr lang="en-US" sz="2000" dirty="0"/>
              <a:t>&gt; by the “</a:t>
            </a:r>
            <a:r>
              <a:rPr lang="en-US" sz="2000" dirty="0" err="1"/>
              <a:t>meterlogall</a:t>
            </a:r>
            <a:r>
              <a:rPr lang="en-US" sz="2000" dirty="0"/>
              <a:t>” application at 0:00, 07:00, 16:00, 23:00</a:t>
            </a:r>
          </a:p>
          <a:p>
            <a:endParaRPr lang="en-US" dirty="0"/>
          </a:p>
          <a:p>
            <a:pPr lvl="3"/>
            <a:endParaRPr lang="en-US" dirty="0"/>
          </a:p>
          <a:p>
            <a:pPr lvl="4"/>
            <a:endParaRPr lang="en-US" dirty="0"/>
          </a:p>
          <a:p>
            <a:pPr marL="1752600" lvl="4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21419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getAstStat13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6794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getAstStatGen</a:t>
            </a:r>
            <a:r>
              <a:rPr lang="en-US" dirty="0"/>
              <a:t> – identical to getAstStat13 except that variables are configurable by “/specs/</a:t>
            </a:r>
            <a:r>
              <a:rPr lang="en-US" dirty="0" err="1"/>
              <a:t>fetch_remote</a:t>
            </a:r>
            <a:r>
              <a:rPr lang="en-US" dirty="0"/>
              <a:t>”</a:t>
            </a:r>
          </a:p>
          <a:p>
            <a:pPr lvl="1"/>
            <a:r>
              <a:rPr lang="en-US" sz="2000" dirty="0"/>
              <a:t>Uses /data/</a:t>
            </a:r>
            <a:r>
              <a:rPr lang="en-US" sz="2000" dirty="0" err="1"/>
              <a:t>cell_map</a:t>
            </a:r>
            <a:r>
              <a:rPr lang="en-US" sz="2000" dirty="0"/>
              <a:t> file to determine a list of nodes from which it will fetch the following values </a:t>
            </a:r>
          </a:p>
          <a:p>
            <a:pPr lvl="1"/>
            <a:r>
              <a:rPr lang="en-US" sz="2000" dirty="0"/>
              <a:t>Variables are automatically created</a:t>
            </a:r>
          </a:p>
          <a:p>
            <a:pPr lvl="1"/>
            <a:r>
              <a:rPr lang="en-US" sz="2000" dirty="0"/>
              <a:t>Variables are automatically added to the “</a:t>
            </a:r>
            <a:r>
              <a:rPr lang="en-US" sz="2000" dirty="0" err="1"/>
              <a:t>save_list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Spec file format – up to 20 variables</a:t>
            </a:r>
          </a:p>
          <a:p>
            <a:pPr lvl="2"/>
            <a:r>
              <a:rPr lang="en-US" sz="1400" dirty="0"/>
              <a:t>#label	</a:t>
            </a:r>
            <a:r>
              <a:rPr lang="en-US" sz="1400" dirty="0" err="1"/>
              <a:t>data_type</a:t>
            </a:r>
            <a:endParaRPr lang="en-US" sz="1400" dirty="0"/>
          </a:p>
          <a:p>
            <a:pPr lvl="2"/>
            <a:r>
              <a:rPr lang="en-US" sz="1400" dirty="0" err="1"/>
              <a:t>My_xzy</a:t>
            </a:r>
            <a:r>
              <a:rPr lang="en-US" sz="1400" dirty="0"/>
              <a:t>	REAL_TYPE</a:t>
            </a:r>
          </a:p>
          <a:p>
            <a:pPr lvl="2"/>
            <a:r>
              <a:rPr lang="en-US" sz="1400" dirty="0" err="1"/>
              <a:t>My_int</a:t>
            </a:r>
            <a:r>
              <a:rPr lang="en-US" sz="1400" dirty="0"/>
              <a:t>	INT_TYPE</a:t>
            </a:r>
          </a:p>
          <a:p>
            <a:pPr lvl="2"/>
            <a:r>
              <a:rPr lang="en-US" sz="1400" dirty="0" err="1"/>
              <a:t>My_logi</a:t>
            </a:r>
            <a:r>
              <a:rPr lang="en-US" sz="1400" dirty="0"/>
              <a:t>	LOGI_TYPE</a:t>
            </a:r>
          </a:p>
          <a:p>
            <a:pPr lvl="2"/>
            <a:r>
              <a:rPr lang="en-US" sz="1400" dirty="0" err="1"/>
              <a:t>My_c</a:t>
            </a:r>
            <a:r>
              <a:rPr lang="en-US" sz="1400" dirty="0"/>
              <a:t>	STRING_TYPE</a:t>
            </a:r>
          </a:p>
          <a:p>
            <a:pPr marL="0" indent="0">
              <a:buNone/>
            </a:pPr>
            <a:endParaRPr lang="en-US" dirty="0"/>
          </a:p>
          <a:p>
            <a:pPr lvl="3"/>
            <a:endParaRPr lang="en-US" dirty="0"/>
          </a:p>
          <a:p>
            <a:pPr lvl="4"/>
            <a:endParaRPr lang="en-US" dirty="0"/>
          </a:p>
          <a:p>
            <a:pPr marL="1752600" lvl="4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242085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getAstStatGen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3792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sz="1400" dirty="0"/>
          </a:p>
          <a:p>
            <a:pPr marL="914400" lvl="2" indent="0">
              <a:buNone/>
            </a:pPr>
            <a:r>
              <a:rPr lang="en-US" sz="2400" dirty="0" err="1"/>
              <a:t>CyFlex</a:t>
            </a:r>
            <a:r>
              <a:rPr lang="en-US" sz="2400" dirty="0"/>
              <a:t> offers several applications that support rapid transfers of data from one system to another.</a:t>
            </a:r>
          </a:p>
          <a:p>
            <a:pPr marL="914400" lvl="2" indent="0">
              <a:buNone/>
            </a:pPr>
            <a:r>
              <a:rPr lang="en-US" sz="2400" dirty="0"/>
              <a:t>Primary use is to share the value of a set of variables between systems.</a:t>
            </a:r>
          </a:p>
          <a:p>
            <a:pPr marL="914400" lvl="2" indent="0">
              <a:buNone/>
            </a:pPr>
            <a:r>
              <a:rPr lang="en-US" sz="2400" dirty="0"/>
              <a:t>Supports complex functionality to be implemented by multiple cooperating computers.</a:t>
            </a:r>
          </a:p>
          <a:p>
            <a:pPr marL="914400" lvl="2" indent="0">
              <a:buNone/>
            </a:pPr>
            <a:r>
              <a:rPr lang="en-US" sz="2400" dirty="0"/>
              <a:t>Supports sharing of centralized collection of facility-wide parameters such as barometer, combustion air duct humidity, fuel supply characteristics, natural gas composition, etc.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4387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Internodal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42942328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sz="1400" dirty="0"/>
          </a:p>
          <a:p>
            <a:pPr lvl="2">
              <a:buFontTx/>
              <a:buChar char="•"/>
            </a:pPr>
            <a:r>
              <a:rPr lang="en-US" sz="2400" b="1" dirty="0" err="1"/>
              <a:t>connsrvr</a:t>
            </a:r>
            <a:r>
              <a:rPr lang="en-US" sz="2400" dirty="0"/>
              <a:t> – TCP/IP based data transfer mechanism</a:t>
            </a:r>
          </a:p>
          <a:p>
            <a:pPr lvl="3">
              <a:buFontTx/>
              <a:buChar char="•"/>
            </a:pPr>
            <a:r>
              <a:rPr lang="en-US" sz="2200" dirty="0" err="1"/>
              <a:t>CyFlex</a:t>
            </a:r>
            <a:r>
              <a:rPr lang="en-US" sz="2200" dirty="0"/>
              <a:t> version-independent</a:t>
            </a:r>
          </a:p>
          <a:p>
            <a:pPr lvl="3">
              <a:buFontTx/>
              <a:buChar char="•"/>
            </a:pPr>
            <a:r>
              <a:rPr lang="en-US" sz="2200" dirty="0"/>
              <a:t>Supported on Linux, MS-Windows, QNX</a:t>
            </a:r>
          </a:p>
          <a:p>
            <a:pPr lvl="3">
              <a:buFontTx/>
              <a:buChar char="•"/>
            </a:pPr>
            <a:r>
              <a:rPr lang="en-US" sz="2200" dirty="0"/>
              <a:t>Requires a specification file (</a:t>
            </a:r>
            <a:r>
              <a:rPr lang="en-US" sz="2200" dirty="0" err="1"/>
              <a:t>connsrvr_specs</a:t>
            </a:r>
            <a:r>
              <a:rPr lang="en-US" sz="2200" dirty="0"/>
              <a:t>.&lt;name&gt;) to identify external nodes (IP addresses) that are supported</a:t>
            </a:r>
          </a:p>
          <a:p>
            <a:pPr lvl="3">
              <a:buFontTx/>
              <a:buChar char="•"/>
            </a:pPr>
            <a:r>
              <a:rPr lang="en-US" sz="2200" dirty="0"/>
              <a:t>SERVERS</a:t>
            </a:r>
          </a:p>
          <a:p>
            <a:pPr lvl="4">
              <a:buFontTx/>
              <a:buChar char="•"/>
            </a:pPr>
            <a:r>
              <a:rPr lang="en-US" sz="2200" dirty="0"/>
              <a:t>List of nodes that provide a service to this node through </a:t>
            </a:r>
            <a:r>
              <a:rPr lang="en-US" sz="2200" dirty="0" err="1"/>
              <a:t>snode_link</a:t>
            </a:r>
            <a:r>
              <a:rPr lang="en-US" sz="2200" dirty="0"/>
              <a:t>, </a:t>
            </a:r>
            <a:r>
              <a:rPr lang="en-US" sz="2200" dirty="0" err="1"/>
              <a:t>push_link</a:t>
            </a:r>
            <a:r>
              <a:rPr lang="en-US" sz="2200" dirty="0"/>
              <a:t>, </a:t>
            </a:r>
            <a:r>
              <a:rPr lang="en-US" sz="2200" dirty="0" err="1"/>
              <a:t>getAstStat</a:t>
            </a:r>
            <a:r>
              <a:rPr lang="en-US" sz="2200" dirty="0"/>
              <a:t>, etc.</a:t>
            </a:r>
          </a:p>
          <a:p>
            <a:pPr lvl="3">
              <a:buFontTx/>
              <a:buChar char="•"/>
            </a:pPr>
            <a:r>
              <a:rPr lang="en-US" sz="2200" dirty="0"/>
              <a:t>DYNAMIC_SERVERS</a:t>
            </a:r>
          </a:p>
          <a:p>
            <a:pPr lvl="4">
              <a:buFontTx/>
              <a:buChar char="•"/>
            </a:pPr>
            <a:r>
              <a:rPr lang="en-US" sz="2200" dirty="0"/>
              <a:t>list of domains allowed to request data from this node</a:t>
            </a:r>
          </a:p>
          <a:p>
            <a:pPr marL="1333500" lvl="3" indent="0">
              <a:buNone/>
            </a:pPr>
            <a:endParaRPr lang="en-US" sz="2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6032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Internodal Communication– </a:t>
            </a:r>
            <a:r>
              <a:rPr lang="en-US" sz="2800" b="1" dirty="0" err="1"/>
              <a:t>connsrvr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247940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7008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Internodal Communication– </a:t>
            </a:r>
            <a:r>
              <a:rPr lang="en-US" sz="2800" b="1" dirty="0" err="1"/>
              <a:t>connsrvr_specs</a:t>
            </a:r>
            <a:endParaRPr lang="en-US" sz="2800" b="1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5B121D2-43FF-49E1-80CE-C197CDA75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0" y="1043173"/>
            <a:ext cx="8757660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188" tIns="45720" rIns="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200" dirty="0"/>
              <a:t># Connection Server </a:t>
            </a:r>
            <a:r>
              <a:rPr lang="en-US" sz="1200" dirty="0" err="1"/>
              <a:t>Specfile</a:t>
            </a:r>
            <a:endParaRPr lang="en-US" sz="1200" dirty="0"/>
          </a:p>
          <a:p>
            <a:r>
              <a:rPr lang="en-US" sz="1200" dirty="0"/>
              <a:t>VERSION</a:t>
            </a:r>
          </a:p>
          <a:p>
            <a:r>
              <a:rPr lang="en-US" sz="1200" dirty="0"/>
              <a:t>1</a:t>
            </a:r>
          </a:p>
          <a:p>
            <a:r>
              <a:rPr lang="en-US" sz="1200" dirty="0"/>
              <a:t># List remote nodes that provide a service to this node through # the connection server.</a:t>
            </a:r>
          </a:p>
          <a:p>
            <a:r>
              <a:rPr lang="en-US" sz="1200" dirty="0"/>
              <a:t># Examples of the server are </a:t>
            </a:r>
            <a:r>
              <a:rPr lang="en-US" sz="1200" dirty="0" err="1"/>
              <a:t>sm_server</a:t>
            </a:r>
            <a:r>
              <a:rPr lang="en-US" sz="1200" dirty="0"/>
              <a:t>, </a:t>
            </a:r>
            <a:r>
              <a:rPr lang="en-US" sz="1200" dirty="0" err="1"/>
              <a:t>small_sm</a:t>
            </a:r>
            <a:r>
              <a:rPr lang="en-US" sz="1200" dirty="0"/>
              <a:t> and  </a:t>
            </a:r>
            <a:r>
              <a:rPr lang="en-US" sz="1200" dirty="0" err="1"/>
              <a:t>indicom</a:t>
            </a:r>
            <a:r>
              <a:rPr lang="en-US" sz="1200" dirty="0"/>
              <a:t>.</a:t>
            </a:r>
          </a:p>
          <a:p>
            <a:r>
              <a:rPr lang="en-US" sz="1200" dirty="0"/>
              <a:t># Examples of the applications requesting this service are # </a:t>
            </a:r>
            <a:r>
              <a:rPr lang="en-US" sz="1200" dirty="0" err="1"/>
              <a:t>node_link</a:t>
            </a:r>
            <a:r>
              <a:rPr lang="en-US" sz="1200" dirty="0"/>
              <a:t>, </a:t>
            </a:r>
            <a:r>
              <a:rPr lang="en-US" sz="1200" dirty="0" err="1"/>
              <a:t>snode_link</a:t>
            </a:r>
            <a:r>
              <a:rPr lang="en-US" sz="1200" dirty="0"/>
              <a:t>, and </a:t>
            </a:r>
            <a:r>
              <a:rPr lang="en-US" sz="1200" dirty="0" err="1"/>
              <a:t>getAstStat</a:t>
            </a:r>
            <a:r>
              <a:rPr lang="en-US" sz="1200" dirty="0"/>
              <a:t>.</a:t>
            </a:r>
          </a:p>
          <a:p>
            <a:r>
              <a:rPr lang="en-US" sz="1200" dirty="0"/>
              <a:t># HOST NAMES or IP ADDRESS</a:t>
            </a:r>
          </a:p>
          <a:p>
            <a:r>
              <a:rPr lang="en-US" sz="1200" dirty="0"/>
              <a:t>SERVERS</a:t>
            </a:r>
          </a:p>
          <a:p>
            <a:r>
              <a:rPr lang="en-US" sz="1200" dirty="0"/>
              <a:t># Host              Remote</a:t>
            </a:r>
          </a:p>
          <a:p>
            <a:r>
              <a:rPr lang="en-US" sz="1200" dirty="0"/>
              <a:t># NAME           Server Port</a:t>
            </a:r>
          </a:p>
          <a:p>
            <a:r>
              <a:rPr lang="en-US" sz="1200" dirty="0"/>
              <a:t>ctcnode45         -</a:t>
            </a:r>
          </a:p>
          <a:p>
            <a:r>
              <a:rPr lang="en-US" sz="1200" dirty="0"/>
              <a:t>ctcnode206       -</a:t>
            </a:r>
          </a:p>
          <a:p>
            <a:r>
              <a:rPr lang="en-US" sz="1200" dirty="0"/>
              <a:t>ctcnode230       -</a:t>
            </a:r>
          </a:p>
          <a:p>
            <a:r>
              <a:rPr lang="en-US" sz="1200" dirty="0"/>
              <a:t># Windows </a:t>
            </a:r>
            <a:r>
              <a:rPr lang="en-US" sz="1200" dirty="0" err="1"/>
              <a:t>Indicom</a:t>
            </a:r>
            <a:r>
              <a:rPr lang="en-US" sz="1200" dirty="0"/>
              <a:t> Server</a:t>
            </a:r>
          </a:p>
          <a:p>
            <a:r>
              <a:rPr lang="en-US" sz="1200" dirty="0"/>
              <a:t>10.2.1.100       -</a:t>
            </a:r>
          </a:p>
          <a:p>
            <a:r>
              <a:rPr lang="en-US" sz="1200" dirty="0"/>
              <a:t>$</a:t>
            </a:r>
          </a:p>
          <a:p>
            <a:r>
              <a:rPr lang="en-US" sz="1200" dirty="0"/>
              <a:t># List up to 5 </a:t>
            </a:r>
            <a:r>
              <a:rPr lang="en-US" sz="1200" dirty="0" err="1"/>
              <a:t>ip</a:t>
            </a:r>
            <a:r>
              <a:rPr lang="en-US" sz="1200" dirty="0"/>
              <a:t> address masks that the </a:t>
            </a:r>
            <a:r>
              <a:rPr lang="en-US" sz="1200" dirty="0" err="1"/>
              <a:t>connection_server</a:t>
            </a:r>
            <a:r>
              <a:rPr lang="en-US" sz="1200" dirty="0"/>
              <a:t> will accept # ad-hoc requests from remote connection servers. These are remote # connection servers that need a service such as </a:t>
            </a:r>
            <a:r>
              <a:rPr lang="en-US" sz="1200" dirty="0" err="1"/>
              <a:t>sm_server</a:t>
            </a:r>
            <a:r>
              <a:rPr lang="en-US" sz="1200" dirty="0"/>
              <a:t> or </a:t>
            </a:r>
            <a:r>
              <a:rPr lang="en-US" sz="1200" dirty="0" err="1"/>
              <a:t>indicom</a:t>
            </a:r>
            <a:r>
              <a:rPr lang="en-US" sz="1200" dirty="0"/>
              <a:t>.</a:t>
            </a:r>
          </a:p>
          <a:p>
            <a:r>
              <a:rPr lang="en-US" sz="1200" dirty="0"/>
              <a:t>#</a:t>
            </a:r>
          </a:p>
          <a:p>
            <a:r>
              <a:rPr lang="en-US" sz="1200" dirty="0"/>
              <a:t># DYNAMIC_SERVER RANGE</a:t>
            </a:r>
          </a:p>
          <a:p>
            <a:r>
              <a:rPr lang="en-US" sz="1200" dirty="0"/>
              <a:t>DYNAMIC_SERVERS</a:t>
            </a:r>
          </a:p>
          <a:p>
            <a:r>
              <a:rPr lang="en-US" sz="1200" dirty="0"/>
              <a:t>143.222.0.0</a:t>
            </a:r>
          </a:p>
          <a:p>
            <a:r>
              <a:rPr lang="en-US" sz="1200" dirty="0"/>
              <a:t># Windows </a:t>
            </a:r>
            <a:r>
              <a:rPr lang="en-US" sz="1200" dirty="0" err="1"/>
              <a:t>Indicom</a:t>
            </a:r>
            <a:r>
              <a:rPr lang="en-US" sz="1200" dirty="0"/>
              <a:t> </a:t>
            </a:r>
            <a:r>
              <a:rPr lang="en-US" sz="1200" dirty="0" err="1"/>
              <a:t>Dynamic_Server</a:t>
            </a:r>
            <a:endParaRPr lang="en-US" sz="1200" dirty="0"/>
          </a:p>
          <a:p>
            <a:r>
              <a:rPr lang="en-US" sz="1200" dirty="0"/>
              <a:t>10.2.1.0</a:t>
            </a:r>
          </a:p>
          <a:p>
            <a:r>
              <a:rPr lang="en-US" sz="1200" dirty="0"/>
              <a:t>$</a:t>
            </a:r>
          </a:p>
          <a:p>
            <a:r>
              <a:rPr lang="en-US" sz="1200" dirty="0"/>
              <a:t>SERVER_TIMEOUT</a:t>
            </a:r>
          </a:p>
          <a:p>
            <a:r>
              <a:rPr lang="en-US" sz="1200" dirty="0"/>
              <a:t>300</a:t>
            </a:r>
          </a:p>
          <a:p>
            <a:r>
              <a:rPr lang="en-US" sz="1400" dirty="0"/>
              <a:t>$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737455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sz="1400" dirty="0"/>
          </a:p>
          <a:p>
            <a:pPr lvl="2">
              <a:buFontTx/>
              <a:buChar char="•"/>
            </a:pPr>
            <a:r>
              <a:rPr lang="en-US" sz="2400" b="1" dirty="0" err="1"/>
              <a:t>csdump</a:t>
            </a:r>
            <a:r>
              <a:rPr lang="en-US" sz="2400" dirty="0"/>
              <a:t> – This is a diagnostic utility for the connection server, “</a:t>
            </a:r>
            <a:r>
              <a:rPr lang="en-US" sz="2400" dirty="0" err="1"/>
              <a:t>connsrvr</a:t>
            </a:r>
            <a:r>
              <a:rPr lang="en-US" sz="2400" dirty="0"/>
              <a:t>”</a:t>
            </a:r>
          </a:p>
          <a:p>
            <a:pPr lvl="3">
              <a:buFontTx/>
              <a:buChar char="•"/>
            </a:pPr>
            <a:r>
              <a:rPr lang="en-US" sz="2200" dirty="0"/>
              <a:t>A command line utility that takes a snapshot of current status of communication status</a:t>
            </a:r>
          </a:p>
          <a:p>
            <a:pPr lvl="4">
              <a:buFontTx/>
              <a:buChar char="•"/>
            </a:pPr>
            <a:r>
              <a:rPr lang="en-US" sz="2200" dirty="0" err="1"/>
              <a:t>csdump</a:t>
            </a:r>
            <a:r>
              <a:rPr lang="en-US" sz="2200" dirty="0"/>
              <a:t> | less</a:t>
            </a:r>
          </a:p>
          <a:p>
            <a:pPr lvl="3">
              <a:buFontTx/>
              <a:buChar char="•"/>
            </a:pPr>
            <a:r>
              <a:rPr lang="en-US" sz="2200" dirty="0"/>
              <a:t>Output is a little cryptic, but it will show which nodes are communicating and whether there are networking errors</a:t>
            </a:r>
          </a:p>
          <a:p>
            <a:pPr lvl="3">
              <a:buFontTx/>
              <a:buChar char="•"/>
            </a:pPr>
            <a:r>
              <a:rPr lang="en-US" sz="2200" dirty="0"/>
              <a:t>Some documentation in user manual </a:t>
            </a:r>
          </a:p>
          <a:p>
            <a:pPr marL="1333500" lvl="3" indent="0">
              <a:buNone/>
            </a:pPr>
            <a:endParaRPr lang="en-US" sz="2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Internodal Communication– </a:t>
            </a:r>
            <a:r>
              <a:rPr lang="en-US" sz="2800" b="1" dirty="0" err="1"/>
              <a:t>csdump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7745664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6125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Internodal Communication– csdump.1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A9DBD4-E26A-4B76-91AB-2853DE00D08B}"/>
              </a:ext>
            </a:extLst>
          </p:cNvPr>
          <p:cNvSpPr txBox="1"/>
          <p:nvPr/>
        </p:nvSpPr>
        <p:spPr>
          <a:xfrm>
            <a:off x="981307" y="1739590"/>
            <a:ext cx="7660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Local </a:t>
            </a:r>
            <a:r>
              <a:rPr lang="en-US" dirty="0"/>
              <a:t>Attached Services:</a:t>
            </a:r>
          </a:p>
          <a:p>
            <a:r>
              <a:rPr lang="en-US" dirty="0"/>
              <a:t>sm_serv_MAR09    </a:t>
            </a:r>
            <a:r>
              <a:rPr lang="en-US" dirty="0" err="1"/>
              <a:t>pid</a:t>
            </a:r>
            <a:r>
              <a:rPr lang="en-US" dirty="0"/>
              <a:t>(    22780) </a:t>
            </a:r>
            <a:r>
              <a:rPr lang="en-US" dirty="0" err="1"/>
              <a:t>ipaddr</a:t>
            </a:r>
            <a:r>
              <a:rPr lang="en-US" dirty="0"/>
              <a:t> 0.0.0.0</a:t>
            </a:r>
          </a:p>
          <a:p>
            <a:r>
              <a:rPr lang="en-US" dirty="0"/>
              <a:t>sm_serv_FEB06      </a:t>
            </a:r>
            <a:r>
              <a:rPr lang="en-US" dirty="0" err="1"/>
              <a:t>pid</a:t>
            </a:r>
            <a:r>
              <a:rPr lang="en-US" dirty="0"/>
              <a:t>(    22778) </a:t>
            </a:r>
            <a:r>
              <a:rPr lang="en-US" dirty="0" err="1"/>
              <a:t>ipaddr</a:t>
            </a:r>
            <a:r>
              <a:rPr lang="en-US" dirty="0"/>
              <a:t> 0.0.0.0</a:t>
            </a:r>
          </a:p>
          <a:p>
            <a:r>
              <a:rPr lang="en-US" dirty="0" err="1"/>
              <a:t>LV_inter</a:t>
            </a:r>
            <a:r>
              <a:rPr lang="en-US" dirty="0"/>
              <a:t>                  </a:t>
            </a:r>
            <a:r>
              <a:rPr lang="en-US" dirty="0" err="1"/>
              <a:t>pid</a:t>
            </a:r>
            <a:r>
              <a:rPr lang="en-US" dirty="0"/>
              <a:t>(    22779) </a:t>
            </a:r>
            <a:r>
              <a:rPr lang="en-US" dirty="0" err="1"/>
              <a:t>ipaddr</a:t>
            </a:r>
            <a:r>
              <a:rPr lang="en-US" dirty="0"/>
              <a:t> 0.0.0.0</a:t>
            </a:r>
          </a:p>
          <a:p>
            <a:endParaRPr lang="en-US" dirty="0"/>
          </a:p>
          <a:p>
            <a:r>
              <a:rPr lang="en-US" dirty="0"/>
              <a:t>sm_serv_MAR09 -  </a:t>
            </a:r>
            <a:r>
              <a:rPr lang="en-US" dirty="0" err="1"/>
              <a:t>push_server</a:t>
            </a:r>
            <a:endParaRPr lang="en-US" dirty="0"/>
          </a:p>
          <a:p>
            <a:r>
              <a:rPr lang="en-US" dirty="0"/>
              <a:t>sm_serv_FEB06   -  </a:t>
            </a:r>
            <a:r>
              <a:rPr lang="en-US" dirty="0" err="1"/>
              <a:t>small_sm</a:t>
            </a:r>
            <a:r>
              <a:rPr lang="en-US" dirty="0"/>
              <a:t> </a:t>
            </a:r>
          </a:p>
          <a:p>
            <a:r>
              <a:rPr lang="en-US" dirty="0" err="1"/>
              <a:t>LV_inter_pid</a:t>
            </a:r>
            <a:r>
              <a:rPr lang="en-US" dirty="0"/>
              <a:t>        -  </a:t>
            </a:r>
            <a:r>
              <a:rPr lang="en-US" dirty="0" err="1"/>
              <a:t>web_sm_server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1883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6125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Internodal Communication– csdump.2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A9DBD4-E26A-4B76-91AB-2853DE00D08B}"/>
              </a:ext>
            </a:extLst>
          </p:cNvPr>
          <p:cNvSpPr txBox="1"/>
          <p:nvPr/>
        </p:nvSpPr>
        <p:spPr>
          <a:xfrm>
            <a:off x="981307" y="1110548"/>
            <a:ext cx="7660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Remote Attached Services:</a:t>
            </a:r>
          </a:p>
          <a:p>
            <a:r>
              <a:rPr lang="en-US" sz="1600" dirty="0"/>
              <a:t>sm_serv_MAR09   </a:t>
            </a:r>
            <a:r>
              <a:rPr lang="en-US" sz="1600" dirty="0" err="1"/>
              <a:t>pid</a:t>
            </a:r>
            <a:r>
              <a:rPr lang="en-US" sz="1600" dirty="0"/>
              <a:t>(   23642)     </a:t>
            </a:r>
            <a:r>
              <a:rPr lang="en-US" sz="1600" dirty="0" err="1"/>
              <a:t>ipaddr</a:t>
            </a:r>
            <a:r>
              <a:rPr lang="en-US" sz="1600" dirty="0"/>
              <a:t>    XXX.XXX.XXX.171</a:t>
            </a:r>
          </a:p>
          <a:p>
            <a:r>
              <a:rPr lang="en-US" sz="1600" dirty="0"/>
              <a:t>sm_serv_FEB06     </a:t>
            </a:r>
            <a:r>
              <a:rPr lang="en-US" sz="1600" dirty="0" err="1"/>
              <a:t>pid</a:t>
            </a:r>
            <a:r>
              <a:rPr lang="en-US" sz="1600" dirty="0"/>
              <a:t>(   23640)     </a:t>
            </a:r>
            <a:r>
              <a:rPr lang="en-US" sz="1600" dirty="0" err="1"/>
              <a:t>ipaddr</a:t>
            </a:r>
            <a:r>
              <a:rPr lang="en-US" sz="1600" dirty="0"/>
              <a:t>    XXX.XXX.XXX.171</a:t>
            </a:r>
          </a:p>
          <a:p>
            <a:r>
              <a:rPr lang="en-US" sz="1600" dirty="0" err="1"/>
              <a:t>indicom</a:t>
            </a:r>
            <a:r>
              <a:rPr lang="en-US" sz="1600" dirty="0"/>
              <a:t>                   </a:t>
            </a:r>
            <a:r>
              <a:rPr lang="en-US" sz="1600" dirty="0" err="1"/>
              <a:t>pid</a:t>
            </a:r>
            <a:r>
              <a:rPr lang="en-US" sz="1600" dirty="0"/>
              <a:t>(    4196)     </a:t>
            </a:r>
            <a:r>
              <a:rPr lang="en-US" sz="1600" dirty="0" err="1"/>
              <a:t>ipaddr</a:t>
            </a:r>
            <a:r>
              <a:rPr lang="en-US" sz="1600" dirty="0"/>
              <a:t>    XXX.XXX.XXX.100</a:t>
            </a:r>
          </a:p>
          <a:p>
            <a:r>
              <a:rPr lang="en-US" sz="1600" dirty="0"/>
              <a:t>sm_serv_FEB06     </a:t>
            </a:r>
            <a:r>
              <a:rPr lang="en-US" sz="1600" dirty="0" err="1"/>
              <a:t>pid</a:t>
            </a:r>
            <a:r>
              <a:rPr lang="en-US" sz="1600" dirty="0"/>
              <a:t>(   18244)     </a:t>
            </a:r>
            <a:r>
              <a:rPr lang="en-US" sz="1600" dirty="0" err="1"/>
              <a:t>ipaddr</a:t>
            </a:r>
            <a:r>
              <a:rPr lang="en-US" sz="1600" dirty="0"/>
              <a:t>    XXX.XXX.XXX.86</a:t>
            </a:r>
          </a:p>
          <a:p>
            <a:r>
              <a:rPr lang="en-US" sz="1600" dirty="0" err="1"/>
              <a:t>LV_inter</a:t>
            </a:r>
            <a:r>
              <a:rPr lang="en-US" sz="1600" dirty="0"/>
              <a:t>                 </a:t>
            </a:r>
            <a:r>
              <a:rPr lang="en-US" sz="1600" dirty="0" err="1"/>
              <a:t>pid</a:t>
            </a:r>
            <a:r>
              <a:rPr lang="en-US" sz="1600" dirty="0"/>
              <a:t>(   18276)     </a:t>
            </a:r>
            <a:r>
              <a:rPr lang="en-US" sz="1600" dirty="0" err="1"/>
              <a:t>ipaddr</a:t>
            </a:r>
            <a:r>
              <a:rPr lang="en-US" sz="1600" dirty="0"/>
              <a:t>    XXX.XXX.XXX.86</a:t>
            </a:r>
          </a:p>
          <a:p>
            <a:r>
              <a:rPr lang="en-US" sz="1600" dirty="0"/>
              <a:t>sm_serv_MAR09   </a:t>
            </a:r>
            <a:r>
              <a:rPr lang="en-US" sz="1600" dirty="0" err="1"/>
              <a:t>pid</a:t>
            </a:r>
            <a:r>
              <a:rPr lang="en-US" sz="1600" dirty="0"/>
              <a:t>(    3830)      </a:t>
            </a:r>
            <a:r>
              <a:rPr lang="en-US" sz="1600" dirty="0" err="1"/>
              <a:t>ipaddr</a:t>
            </a:r>
            <a:r>
              <a:rPr lang="en-US" sz="1600" dirty="0"/>
              <a:t>    XXX.XXX.XXX.65</a:t>
            </a:r>
          </a:p>
          <a:p>
            <a:r>
              <a:rPr lang="en-US" sz="1600" dirty="0"/>
              <a:t>sm_serv_FEB06     </a:t>
            </a:r>
            <a:r>
              <a:rPr lang="en-US" sz="1600" dirty="0" err="1"/>
              <a:t>pid</a:t>
            </a:r>
            <a:r>
              <a:rPr lang="en-US" sz="1600" dirty="0"/>
              <a:t>(    3829)      </a:t>
            </a:r>
            <a:r>
              <a:rPr lang="en-US" sz="1600" dirty="0" err="1"/>
              <a:t>ipaddr</a:t>
            </a:r>
            <a:r>
              <a:rPr lang="en-US" sz="1600" dirty="0"/>
              <a:t>    XXX.XXX.XXX.65</a:t>
            </a:r>
          </a:p>
          <a:p>
            <a:r>
              <a:rPr lang="en-US" sz="1600" dirty="0"/>
              <a:t>sm_serv_FEB06     </a:t>
            </a:r>
            <a:r>
              <a:rPr lang="en-US" sz="1600" dirty="0" err="1"/>
              <a:t>pid</a:t>
            </a:r>
            <a:r>
              <a:rPr lang="en-US" sz="1600" dirty="0"/>
              <a:t>(   32589)     </a:t>
            </a:r>
            <a:r>
              <a:rPr lang="en-US" sz="1600" dirty="0" err="1"/>
              <a:t>ipaddr</a:t>
            </a:r>
            <a:r>
              <a:rPr lang="en-US" sz="1600" dirty="0"/>
              <a:t>    XXX.XXX.XXX.41</a:t>
            </a:r>
          </a:p>
          <a:p>
            <a:r>
              <a:rPr lang="en-US" sz="1600" dirty="0"/>
              <a:t>sm_serv_FEB06     </a:t>
            </a:r>
            <a:r>
              <a:rPr lang="en-US" sz="1600" dirty="0" err="1"/>
              <a:t>pid</a:t>
            </a:r>
            <a:r>
              <a:rPr lang="en-US" sz="1600" dirty="0"/>
              <a:t>(    3012)      </a:t>
            </a:r>
            <a:r>
              <a:rPr lang="en-US" sz="1600" dirty="0" err="1"/>
              <a:t>ipaddr</a:t>
            </a:r>
            <a:r>
              <a:rPr lang="en-US" sz="1600" dirty="0"/>
              <a:t>    XXX.XXX.XXX.165</a:t>
            </a:r>
          </a:p>
          <a:p>
            <a:r>
              <a:rPr lang="en-US" sz="1600" dirty="0"/>
              <a:t>sm_serv_FEB06     </a:t>
            </a:r>
            <a:r>
              <a:rPr lang="en-US" sz="1600" dirty="0" err="1"/>
              <a:t>pid</a:t>
            </a:r>
            <a:r>
              <a:rPr lang="en-US" sz="1600" dirty="0"/>
              <a:t>(    3618)      </a:t>
            </a:r>
            <a:r>
              <a:rPr lang="en-US" sz="1600" dirty="0" err="1"/>
              <a:t>ipaddr</a:t>
            </a:r>
            <a:r>
              <a:rPr lang="en-US" sz="1600" dirty="0"/>
              <a:t>    XXX.XXX.XXX.36</a:t>
            </a:r>
          </a:p>
          <a:p>
            <a:r>
              <a:rPr lang="en-US" sz="1600" dirty="0"/>
              <a:t>sm_serv_FEB06     </a:t>
            </a:r>
            <a:r>
              <a:rPr lang="en-US" sz="1600" dirty="0" err="1"/>
              <a:t>pid</a:t>
            </a:r>
            <a:r>
              <a:rPr lang="en-US" sz="1600" dirty="0"/>
              <a:t>(   15741)     </a:t>
            </a:r>
            <a:r>
              <a:rPr lang="en-US" sz="1600" dirty="0" err="1"/>
              <a:t>ipaddr</a:t>
            </a:r>
            <a:r>
              <a:rPr lang="en-US" sz="1600" dirty="0"/>
              <a:t>    XXX.XXX.XXX.39</a:t>
            </a:r>
          </a:p>
          <a:p>
            <a:r>
              <a:rPr lang="en-US" sz="1600" dirty="0"/>
              <a:t>sm_serv_FEB06     </a:t>
            </a:r>
            <a:r>
              <a:rPr lang="en-US" sz="1600" dirty="0" err="1"/>
              <a:t>pid</a:t>
            </a:r>
            <a:r>
              <a:rPr lang="en-US" sz="1600" dirty="0"/>
              <a:t>(    3306)      </a:t>
            </a:r>
            <a:r>
              <a:rPr lang="en-US" sz="1600" dirty="0" err="1"/>
              <a:t>ipaddr</a:t>
            </a:r>
            <a:r>
              <a:rPr lang="en-US" sz="1600" dirty="0"/>
              <a:t>    XXX.XXX.XXX.107</a:t>
            </a:r>
          </a:p>
          <a:p>
            <a:r>
              <a:rPr lang="en-US" sz="1600" dirty="0" err="1"/>
              <a:t>LV_inter</a:t>
            </a:r>
            <a:r>
              <a:rPr lang="en-US" sz="1600" dirty="0"/>
              <a:t>                  </a:t>
            </a:r>
            <a:r>
              <a:rPr lang="en-US" sz="1600" dirty="0" err="1"/>
              <a:t>pid</a:t>
            </a:r>
            <a:r>
              <a:rPr lang="en-US" sz="1600" dirty="0"/>
              <a:t>(    3308)     </a:t>
            </a:r>
            <a:r>
              <a:rPr lang="en-US" sz="1600" dirty="0" err="1"/>
              <a:t>ipaddr</a:t>
            </a:r>
            <a:r>
              <a:rPr lang="en-US" sz="1600" dirty="0"/>
              <a:t>    XXX.XXX.XXX.107</a:t>
            </a:r>
          </a:p>
          <a:p>
            <a:r>
              <a:rPr lang="en-US" sz="1600" dirty="0"/>
              <a:t>sm_serv_FEB06     </a:t>
            </a:r>
            <a:r>
              <a:rPr lang="en-US" sz="1600" dirty="0" err="1"/>
              <a:t>pid</a:t>
            </a:r>
            <a:r>
              <a:rPr lang="en-US" sz="1600" dirty="0"/>
              <a:t>(    3790)      </a:t>
            </a:r>
            <a:r>
              <a:rPr lang="en-US" sz="1600" dirty="0" err="1"/>
              <a:t>ipaddr</a:t>
            </a:r>
            <a:r>
              <a:rPr lang="en-US" sz="1600" dirty="0"/>
              <a:t>    XXX.XXX.XXX.98</a:t>
            </a:r>
          </a:p>
          <a:p>
            <a:r>
              <a:rPr lang="en-US" sz="1600" dirty="0"/>
              <a:t>sm_serv_FEB06     </a:t>
            </a:r>
            <a:r>
              <a:rPr lang="en-US" sz="1600" dirty="0" err="1"/>
              <a:t>pid</a:t>
            </a:r>
            <a:r>
              <a:rPr lang="en-US" sz="1600" dirty="0"/>
              <a:t>(    2977)      </a:t>
            </a:r>
            <a:r>
              <a:rPr lang="en-US" sz="1600" dirty="0" err="1"/>
              <a:t>ipaddr</a:t>
            </a:r>
            <a:r>
              <a:rPr lang="en-US" sz="1600" dirty="0"/>
              <a:t>    XXX.XXX.XXX.95</a:t>
            </a:r>
          </a:p>
          <a:p>
            <a:r>
              <a:rPr lang="en-US" sz="1600" dirty="0"/>
              <a:t>sm_serv_MAR09   </a:t>
            </a:r>
            <a:r>
              <a:rPr lang="en-US" sz="1600" dirty="0" err="1"/>
              <a:t>pid</a:t>
            </a:r>
            <a:r>
              <a:rPr lang="en-US" sz="1600" dirty="0"/>
              <a:t>(    2978)      </a:t>
            </a:r>
            <a:r>
              <a:rPr lang="en-US" sz="1600" dirty="0" err="1"/>
              <a:t>ipaddr</a:t>
            </a:r>
            <a:r>
              <a:rPr lang="en-US" sz="1600" dirty="0"/>
              <a:t>    XXX.XXX.XXX.95</a:t>
            </a:r>
          </a:p>
          <a:p>
            <a:r>
              <a:rPr lang="en-US" sz="1600" dirty="0"/>
              <a:t>sm_serv_FEB06     </a:t>
            </a:r>
            <a:r>
              <a:rPr lang="en-US" sz="1600" dirty="0" err="1"/>
              <a:t>pid</a:t>
            </a:r>
            <a:r>
              <a:rPr lang="en-US" sz="1600" dirty="0"/>
              <a:t>(    6078)      </a:t>
            </a:r>
            <a:r>
              <a:rPr lang="en-US" sz="1600" dirty="0" err="1"/>
              <a:t>ipaddr</a:t>
            </a:r>
            <a:r>
              <a:rPr lang="en-US" sz="1600" dirty="0"/>
              <a:t>    XXX.XXX.XXX.36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9869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6125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Internodal Communication– csdump.3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A9DBD4-E26A-4B76-91AB-2853DE00D08B}"/>
              </a:ext>
            </a:extLst>
          </p:cNvPr>
          <p:cNvSpPr txBox="1"/>
          <p:nvPr/>
        </p:nvSpPr>
        <p:spPr>
          <a:xfrm>
            <a:off x="278780" y="1379372"/>
            <a:ext cx="90176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Connected Remote Servers:</a:t>
            </a:r>
          </a:p>
          <a:p>
            <a:r>
              <a:rPr lang="en-US" sz="1200" dirty="0"/>
              <a:t>                                     Alive       Listen   </a:t>
            </a:r>
            <a:r>
              <a:rPr lang="en-US" sz="1200" dirty="0" err="1"/>
              <a:t>SendTo</a:t>
            </a:r>
            <a:r>
              <a:rPr lang="en-US" sz="1200" dirty="0"/>
              <a:t>  Msg       Packet Error      Last       Send      Requestor  Msg     Packet   Error      Last</a:t>
            </a:r>
          </a:p>
          <a:p>
            <a:r>
              <a:rPr lang="en-US" sz="1200" dirty="0"/>
              <a:t>Hostname/IP                Time        </a:t>
            </a:r>
            <a:r>
              <a:rPr lang="en-US" sz="1200" dirty="0" err="1"/>
              <a:t>Taskid</a:t>
            </a:r>
            <a:r>
              <a:rPr lang="en-US" sz="1200" dirty="0"/>
              <a:t>  </a:t>
            </a:r>
            <a:r>
              <a:rPr lang="en-US" sz="1200" dirty="0" err="1"/>
              <a:t>Taskid</a:t>
            </a:r>
            <a:r>
              <a:rPr lang="en-US" sz="1200" dirty="0"/>
              <a:t>    Count    </a:t>
            </a:r>
            <a:r>
              <a:rPr lang="en-US" sz="1200" dirty="0" err="1"/>
              <a:t>Count</a:t>
            </a:r>
            <a:r>
              <a:rPr lang="en-US" sz="1200" dirty="0"/>
              <a:t>  </a:t>
            </a:r>
            <a:r>
              <a:rPr lang="en-US" sz="1200" dirty="0" err="1"/>
              <a:t>Count</a:t>
            </a:r>
            <a:r>
              <a:rPr lang="en-US" sz="1200" dirty="0"/>
              <a:t>   	Time      </a:t>
            </a:r>
            <a:r>
              <a:rPr lang="en-US" sz="1200" dirty="0" err="1"/>
              <a:t>Taskid</a:t>
            </a:r>
            <a:r>
              <a:rPr lang="en-US" sz="1200" dirty="0"/>
              <a:t>   </a:t>
            </a:r>
            <a:r>
              <a:rPr lang="en-US" sz="1200" dirty="0" err="1"/>
              <a:t>Taskid</a:t>
            </a:r>
            <a:r>
              <a:rPr lang="en-US" sz="1200" dirty="0"/>
              <a:t>        Count   </a:t>
            </a:r>
            <a:r>
              <a:rPr lang="en-US" sz="1200" dirty="0" err="1"/>
              <a:t>Count</a:t>
            </a:r>
            <a:r>
              <a:rPr lang="en-US" sz="1200" dirty="0"/>
              <a:t>   </a:t>
            </a:r>
            <a:r>
              <a:rPr lang="en-US" sz="1200" dirty="0" err="1"/>
              <a:t>Count</a:t>
            </a:r>
            <a:r>
              <a:rPr lang="en-US" sz="1200" dirty="0"/>
              <a:t>     Time</a:t>
            </a:r>
          </a:p>
          <a:p>
            <a:r>
              <a:rPr lang="en-US" sz="1200" dirty="0"/>
              <a:t>XXX.XXX.XXX.171   09:24:40 27042    0             0            0             0      	19:00:00 27043    0                0             0            0         19:00:00</a:t>
            </a:r>
          </a:p>
          <a:p>
            <a:r>
              <a:rPr lang="en-US" sz="1200" dirty="0"/>
              <a:t>XXX.XXX.XXX.86     09:24:40 23093    0             0            0             0   	19:00:00 23094    0                0             0            0         19:00:00</a:t>
            </a:r>
          </a:p>
          <a:p>
            <a:r>
              <a:rPr lang="en-US" sz="1200" dirty="0"/>
              <a:t>XXX.XXX.XXX.153   09:24:40 23011    0             0            0             0      	19:00:00 23012    0                0             0            0         19:00:00</a:t>
            </a:r>
          </a:p>
          <a:p>
            <a:r>
              <a:rPr lang="en-US" sz="1200" dirty="0"/>
              <a:t>XXX.XXX.XXX.65     09:25:45 20612    22778   907          43           0     	09:26:32 20613    22778        878       90            0         09:26:32</a:t>
            </a:r>
          </a:p>
          <a:p>
            <a:r>
              <a:rPr lang="en-US" sz="1200" dirty="0"/>
              <a:t>XXX.XXX.XXX.44     09:26:02 20607    0             0            0             0      	19:00:00 20608    0                0             0            0         19:00:00</a:t>
            </a:r>
          </a:p>
          <a:p>
            <a:r>
              <a:rPr lang="en-US" sz="1200" dirty="0"/>
              <a:t>XXX.XXX.XXX.41     09:26:31 20599    22779   612         807        28     	08:51:41 20600    22779       584      13092        0         08:51:41</a:t>
            </a:r>
          </a:p>
          <a:p>
            <a:r>
              <a:rPr lang="en-US" sz="1200" dirty="0"/>
              <a:t>XXX.XXX.XXX.42     09:26:31 20597    0             0             0            0      	19:00:00 20598    0               0              0            0         19:00:00</a:t>
            </a:r>
          </a:p>
          <a:p>
            <a:r>
              <a:rPr lang="en-US" sz="1200" dirty="0"/>
              <a:t>XXX.XXX.XXX.165   09:26:02 20595    0             0             0            0      	19:00:00 20596    0               0              0            0         19:00:00</a:t>
            </a:r>
          </a:p>
          <a:p>
            <a:r>
              <a:rPr lang="en-US" sz="1200" dirty="0"/>
              <a:t>XXX.XXX.XXX.39     09:22:21 20449    22778     17          17           0      	07:29:14 20450    22778       17            17          0         07:29:14</a:t>
            </a:r>
          </a:p>
          <a:p>
            <a:r>
              <a:rPr lang="en-US" sz="1200" dirty="0"/>
              <a:t>XXX.XXX.XXX.252   09:22:21 20447    0             0            0             0      	19:00:00 20448    0                0             0            0         19:00:00</a:t>
            </a:r>
          </a:p>
          <a:p>
            <a:r>
              <a:rPr lang="en-US" sz="1200" dirty="0"/>
              <a:t>XXX.XXX.XXX.155   09:24:40 20445    0             0            0             0      	19:00:00 20446    0                0             0            0         19:00:00</a:t>
            </a:r>
          </a:p>
          <a:p>
            <a:r>
              <a:rPr lang="en-US" sz="1200" dirty="0"/>
              <a:t>XXX.XXX.XXX.36     09:26:31 20443    0             0            0             0      	19:00:00 20444    0                0             0            0         19:00:00</a:t>
            </a:r>
          </a:p>
          <a:p>
            <a:r>
              <a:rPr lang="en-US" sz="1200" dirty="0"/>
              <a:t>XXX.XXX.XXX.208   09:22:21 20441    0             0            0             0      	19:00:00 20442    0                0             0            0         19:00:00</a:t>
            </a:r>
          </a:p>
          <a:p>
            <a:r>
              <a:rPr lang="en-US" sz="1200" dirty="0"/>
              <a:t>XXX.XXX.XXX.107   09:22:21 20439    22778   155259   155259  60     	09:26:36 20440    22778        155199   155199  0         09:26:36</a:t>
            </a:r>
          </a:p>
          <a:p>
            <a:r>
              <a:rPr lang="en-US" sz="1200" dirty="0"/>
              <a:t>XXX.XXX.XXX.98     09:22:21 20437    22778   155259   155259  60     	09:26:38 20438    22778        155199   155199  0         09:26:38</a:t>
            </a:r>
          </a:p>
          <a:p>
            <a:r>
              <a:rPr lang="en-US" sz="1200" dirty="0"/>
              <a:t>XXX.XXX.XXX.100   09:26:40 20342    6905    197679    197679    0      	15:37:25 20357    6905          197714   197714  0         15:37:25</a:t>
            </a:r>
          </a:p>
          <a:p>
            <a:r>
              <a:rPr lang="en-US" sz="1200" dirty="0"/>
              <a:t>node230                        09:24:40 20343    0            0             0             0      	19:00:00 27009    0                0             0            0         19:00:00</a:t>
            </a:r>
          </a:p>
          <a:p>
            <a:r>
              <a:rPr lang="en-US" sz="1200" dirty="0"/>
              <a:t>node206                        09:14:38 20344    0            0             0             0      	19:00:00 27010    0                0             0            0         19:00:00</a:t>
            </a:r>
          </a:p>
          <a:p>
            <a:r>
              <a:rPr lang="en-US" sz="1200" dirty="0"/>
              <a:t>node45                          09:24:41 20345    22807   25865      25865     0      	09:26:05 27011    22807        25865     25865    0         09:26:05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8259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729" y="1234439"/>
            <a:ext cx="8757661" cy="5062993"/>
          </a:xfrm>
        </p:spPr>
        <p:txBody>
          <a:bodyPr/>
          <a:lstStyle/>
          <a:p>
            <a:endParaRPr lang="en-US" sz="1400" dirty="0"/>
          </a:p>
          <a:p>
            <a:pPr lvl="2">
              <a:buFontTx/>
              <a:buChar char="•"/>
            </a:pPr>
            <a:r>
              <a:rPr lang="en-US" sz="2400" b="1" dirty="0" err="1"/>
              <a:t>small_sm</a:t>
            </a:r>
            <a:r>
              <a:rPr lang="en-US" sz="2400" dirty="0"/>
              <a:t>– version-dependent application which is aware of the organization of shared memory on the local node</a:t>
            </a:r>
          </a:p>
          <a:p>
            <a:pPr lvl="3">
              <a:buFontTx/>
              <a:buChar char="•"/>
            </a:pPr>
            <a:r>
              <a:rPr lang="en-US" sz="2200" dirty="0"/>
              <a:t>Responds to a version-independent message from remote nodes</a:t>
            </a:r>
          </a:p>
          <a:p>
            <a:pPr lvl="4">
              <a:buFontTx/>
              <a:buChar char="•"/>
            </a:pPr>
            <a:r>
              <a:rPr lang="en-US" sz="2200" dirty="0"/>
              <a:t>Value</a:t>
            </a:r>
          </a:p>
          <a:p>
            <a:pPr lvl="4">
              <a:buFontTx/>
              <a:buChar char="•"/>
            </a:pPr>
            <a:r>
              <a:rPr lang="en-US" sz="2200" dirty="0"/>
              <a:t>Units</a:t>
            </a:r>
          </a:p>
          <a:p>
            <a:pPr lvl="4">
              <a:buFontTx/>
              <a:buChar char="•"/>
            </a:pPr>
            <a:r>
              <a:rPr lang="en-US" sz="2200" dirty="0"/>
              <a:t>Display format</a:t>
            </a:r>
          </a:p>
          <a:p>
            <a:pPr lvl="4">
              <a:buFontTx/>
              <a:buChar char="•"/>
            </a:pPr>
            <a:r>
              <a:rPr lang="en-US" sz="2200" dirty="0"/>
              <a:t>Last update time</a:t>
            </a:r>
          </a:p>
          <a:p>
            <a:pPr lvl="3">
              <a:buFontTx/>
              <a:buChar char="•"/>
            </a:pPr>
            <a:r>
              <a:rPr lang="en-US" sz="2200" dirty="0"/>
              <a:t>Supports communication with multiple remote nodes</a:t>
            </a:r>
          </a:p>
          <a:p>
            <a:pPr lvl="3">
              <a:buFontTx/>
              <a:buChar char="•"/>
            </a:pPr>
            <a:r>
              <a:rPr lang="en-US" sz="2200" dirty="0"/>
              <a:t>Supports only individual members of data types which contain multiple values (statistical, composition, etc.)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8EF5B-AA8C-4427-92B9-9DB472B1E29E}"/>
              </a:ext>
            </a:extLst>
          </p:cNvPr>
          <p:cNvSpPr txBox="1"/>
          <p:nvPr/>
        </p:nvSpPr>
        <p:spPr>
          <a:xfrm>
            <a:off x="2348753" y="519953"/>
            <a:ext cx="600356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Internodal Communication–</a:t>
            </a:r>
            <a:r>
              <a:rPr lang="en-US" sz="2800" b="1" dirty="0" err="1"/>
              <a:t>small_sm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6889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Theme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363636"/>
      </a:accent1>
      <a:accent2>
        <a:srgbClr val="848685"/>
      </a:accent2>
      <a:accent3>
        <a:srgbClr val="FF6600"/>
      </a:accent3>
      <a:accent4>
        <a:srgbClr val="BCBCBC"/>
      </a:accent4>
      <a:accent5>
        <a:srgbClr val="FF9900"/>
      </a:accent5>
      <a:accent6>
        <a:srgbClr val="FF0000"/>
      </a:accent6>
      <a:hlink>
        <a:srgbClr val="FF6600"/>
      </a:hlink>
      <a:folHlink>
        <a:srgbClr val="BCBCBC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C24F7905BEDD4DB01E52B5D6C229B1" ma:contentTypeVersion="162" ma:contentTypeDescription="Create a new document." ma:contentTypeScope="" ma:versionID="86d6441c51a923652b9bdab30a202cf0">
  <xsd:schema xmlns:xsd="http://www.w3.org/2001/XMLSchema" xmlns:p="http://schemas.microsoft.com/office/2006/metadata/properties" xmlns:ns1="1f846b6c-9d9b-4522-aaa1-fa98fb4707dd" xmlns:ns2="81fe470a-6642-4992-b69f-857b6d1c54f6" xmlns:ns4="e07f7f89-c8b6-42fa-bd13-c4be020d0183" targetNamespace="http://schemas.microsoft.com/office/2006/metadata/properties" ma:root="true" ma:fieldsID="3da9917e674c1a87efae847595ff3b07" ns1:_="" ns2:_="" ns4:_="">
    <xsd:import namespace="1f846b6c-9d9b-4522-aaa1-fa98fb4707dd"/>
    <xsd:import namespace="81fe470a-6642-4992-b69f-857b6d1c54f6"/>
    <xsd:import namespace="e07f7f89-c8b6-42fa-bd13-c4be020d0183"/>
    <xsd:element name="properties">
      <xsd:complexType>
        <xsd:sequence>
          <xsd:element name="documentManagement">
            <xsd:complexType>
              <xsd:all>
                <xsd:element ref="ns1:Internal_x0020__x002d__x0020_External_x0020_publication"/>
                <xsd:element ref="ns2:Type_x0020_of_x0020_Publication"/>
                <xsd:element ref="ns1:Format"/>
                <xsd:element ref="ns1:Marketing_x0020_use" minOccurs="0"/>
                <xsd:element ref="ns4:Topics"/>
                <xsd:element ref="ns1:Consumer_x0020_Goods_x003a__x0020_sub_x002d_industry" minOccurs="0"/>
                <xsd:element ref="ns1:Service_x0020__x002f__x0020_Product_x0020_Name"/>
                <xsd:element ref="ns4:Abstract" minOccurs="0"/>
                <xsd:element ref="ns4:SGS_x0020_Contact_x0020_person"/>
                <xsd:element ref="ns4:Language"/>
                <xsd:element ref="ns1:Comments" minOccurs="0"/>
                <xsd:element ref="ns4:Country"/>
                <xsd:element ref="ns1:approved_x0020_by_x0020_business" minOccurs="0"/>
                <xsd:element ref="ns1:Line_x0020_of_x0020_business_x0020__x002d__x0020_Inititatives_x0020__x002d__x0020_Function"/>
                <xsd:element ref="ns4:Date_x0020_of_x0020_the_x0020_Publication" minOccurs="0"/>
                <xsd:element ref="ns1:Links_x0020_to_x0020_artworks" minOccurs="0"/>
                <xsd:element ref="ns1:Print_x0020_mater" minOccurs="0"/>
                <xsd:element ref="ns1:Print_x0020_instructions" minOccurs="0"/>
                <xsd:element ref="ns1:Use_x0020_of_x0020_FSC_x0020_logo_x0020__x002d__x0020_Acronym" minOccurs="0"/>
                <xsd:element ref="ns1:Link_x0020_to_x0020_picture" minOccurs="0"/>
                <xsd:element ref="ns1:Archive" minOccurs="0"/>
                <xsd:element ref="ns1:Can_x0020_we_x0020_order_x0020_it_x003f_" minOccurs="0"/>
                <xsd:element ref="ns1:_x0023_" minOccurs="0"/>
                <xsd:element ref="ns1:http_x003a__x002f__x002f_chsites01_x002e_sgs_x002e_net_x002f_sites_x002f_Corpcom_x002d_Marketing_x002d_Materials_x002f_Lists_x002f_Brochureware_x002f_NewForm_x002e_aspx" minOccurs="0"/>
                <xsd:element ref="ns1:Category_x0020__x0028_level3_x0029_" minOccurs="0"/>
                <xsd:element ref="ns1:URL_x0020_to_x0020_post_x0020_the_x0020_document" minOccurs="0"/>
                <xsd:element ref="ns1:Status" minOccurs="0"/>
                <xsd:element ref="ns1:SEO_x0020_Approval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f846b6c-9d9b-4522-aaa1-fa98fb4707dd" elementFormDefault="qualified">
    <xsd:import namespace="http://schemas.microsoft.com/office/2006/documentManagement/types"/>
    <xsd:element name="Internal_x0020__x002d__x0020_External_x0020_publication" ma:index="0" ma:displayName="Internal - External publication" ma:default="External publication" ma:description="External publication means for WEB publication&#10;" ma:format="Dropdown" ma:internalName="Internal_x0020__x002d__x0020_External_x0020_publication">
      <xsd:simpleType>
        <xsd:restriction base="dms:Choice">
          <xsd:enumeration value="Internal publication"/>
          <xsd:enumeration value="External publication"/>
        </xsd:restriction>
      </xsd:simpleType>
    </xsd:element>
    <xsd:element name="Format" ma:index="4" ma:displayName="Size" ma:description="Select file size&#10;* Use A1 (Also works for A2, A3, A4 prints) when design has been prepared as A1 and respect the proportional approach (http://new.sgs.net/portal/Docs/Documents/Corporate%20Communications/Coaching%20and%20Training%20to%20Guidelines/SGS-Posters-Guidelines-EN-03-V1.11.pdf)" ma:format="Dropdown" ma:internalName="Format">
      <xsd:simpleType>
        <xsd:union memberTypes="dms:Text">
          <xsd:simpleType>
            <xsd:restriction base="dms:Choice">
              <xsd:enumeration value="A0 (841 mm X 1189 mm)"/>
              <xsd:enumeration value="A1 (841mm X 594mm)"/>
              <xsd:enumeration value="A1* (Also works for A2, A3, A4 prints)"/>
              <xsd:enumeration value="A2 (420 mm X 594 mm)"/>
              <xsd:enumeration value="A3 (420 mm X 297 mm)"/>
              <xsd:enumeration value="SRA3"/>
              <xsd:enumeration value="A4 (210 mm X 297 mm)"/>
              <xsd:enumeration value="A5 (210 mm X 148 mm)"/>
              <xsd:enumeration value="A6 (105 mm X 148 mm)"/>
              <xsd:enumeration value="A7 (105 mm X 74 mm)"/>
              <xsd:enumeration value="A8 (52 mm X 74 mm)"/>
              <xsd:enumeration value="Flash Animation"/>
              <xsd:enumeration value="Hybrid"/>
              <xsd:enumeration value="US"/>
              <xsd:enumeration value="Banner 1 (80 x 210 cm)"/>
              <xsd:enumeration value="Banner 2 (100 x 216 cm)"/>
              <xsd:enumeration value="Banner Portal (670x90 pxl)"/>
              <xsd:enumeration value="Banner 3 (90 x 230 cm)"/>
              <xsd:enumeration value="Banner 4 (84cm x 203.2 cm)"/>
              <xsd:enumeration value="Banner 5 (74.7cm x 234.3cm)"/>
              <xsd:enumeration value="Banner 6 (80'' x 33'')"/>
              <xsd:enumeration value="Poster: 50x70 cm"/>
              <xsd:enumeration value="Poster: 70x100 cm"/>
              <xsd:enumeration value="Video - NTSC Format"/>
              <xsd:enumeration value="Video - PAL Format"/>
              <xsd:enumeration value="Binder Cover size: 220x310"/>
              <xsd:enumeration value="Binder Cover size: 250x310"/>
              <xsd:enumeration value="Binder Spine size: 85x310"/>
              <xsd:enumeration value="Html version"/>
              <xsd:enumeration value="GIF animated"/>
            </xsd:restriction>
          </xsd:simpleType>
        </xsd:union>
      </xsd:simpleType>
    </xsd:element>
    <xsd:element name="Marketing_x0020_use" ma:index="5" nillable="true" ma:displayName="Campaign Name" ma:description="If this is part of a Marketing Campaign, add the &quot;Campaign Name&quot; in this field.&#10;i.e. SHINE" ma:internalName="Marketing_x0020_use">
      <xsd:simpleType>
        <xsd:restriction base="dms:Text">
          <xsd:maxLength value="255"/>
        </xsd:restriction>
      </xsd:simpleType>
    </xsd:element>
    <xsd:element name="Consumer_x0020_Goods_x003a__x0020_sub_x002d_industry" ma:index="7" nillable="true" ma:displayName="Category (level2)" ma:description="Choose a category that corresponds to your industry (level1) choice.&#10;I.e.  Automotive&gt;Electrical components&#10;Ex.." ma:format="Dropdown" ma:internalName="Consumer_x0020_Goods_x003a__x0020_sub_x002d_industry">
      <xsd:simpleType>
        <xsd:restriction base="dms:Choice">
          <xsd:enumeration value="Aftermarket &amp; distribution"/>
          <xsd:enumeration value="Air / noise / odor / vibration"/>
          <xsd:enumeration value="Alternative fuels"/>
          <xsd:enumeration value="Analytical services"/>
          <xsd:enumeration value="Asset integrity management"/>
          <xsd:enumeration value="Audits, certification and training"/>
          <xsd:enumeration value="Audits, certification and verification"/>
          <xsd:enumeration value="Automotive"/>
          <xsd:enumeration value="Aviation"/>
          <xsd:enumeration value="Biopharmaceutical"/>
          <xsd:enumeration value="Border security services"/>
          <xsd:enumeration value="Chemical feedstocks services"/>
          <xsd:enumeration value="Climate change"/>
          <xsd:enumeration value="Clinical research services"/>
          <xsd:enumeration value="Commodities"/>
          <xsd:enumeration value="Commodity trading"/>
          <xsd:enumeration value="Construction / property management"/>
          <xsd:enumeration value="Consumer and industrial goods"/>
          <xsd:enumeration value="Cosmetics, Personal Care and Household"/>
          <xsd:enumeration value="Customized training"/>
          <xsd:enumeration value="Downstream"/>
          <xsd:enumeration value="Economic sustainability"/>
          <xsd:enumeration value="E-government solutions"/>
          <xsd:enumeration value="Electrical and electronics"/>
          <xsd:enumeration value="Electrical components"/>
          <xsd:enumeration value="Emergency response services"/>
          <xsd:enumeration value="Energy sources"/>
          <xsd:enumeration value="Environment"/>
          <xsd:enumeration value="Exploration services"/>
          <xsd:enumeration value="Facilities &amp; production"/>
          <xsd:enumeration value="Facility management/inspections"/>
          <xsd:enumeration value="Fertilizers"/>
          <xsd:enumeration value="Finished product services"/>
          <xsd:enumeration value="Food and beverages"/>
          <xsd:enumeration value="Forestry"/>
          <xsd:enumeration value="Hardgoods"/>
          <xsd:enumeration value="Health &amp; safety / industrial hygiene"/>
          <xsd:enumeration value="Health, beauty and wellness"/>
          <xsd:enumeration value="Industry-specific training"/>
          <xsd:enumeration value="Inspection and sampling services"/>
          <xsd:enumeration value="Juvenile products"/>
          <xsd:enumeration value="Laboratory services"/>
          <xsd:enumeration value="Large projects and finance"/>
          <xsd:enumeration value="Lenders' adviser"/>
          <xsd:enumeration value="Management &amp; compliance"/>
          <xsd:enumeration value="Manufacturing"/>
          <xsd:enumeration value="Mechanical components"/>
          <xsd:enumeration value="Medical devices"/>
          <xsd:enumeration value="Metallurgy &amp; process design"/>
          <xsd:enumeration value="Monitoring services"/>
          <xsd:enumeration value="Packaging"/>
          <xsd:enumeration value="Packaging and handling"/>
          <xsd:enumeration value="Pharmaceutical"/>
          <xsd:enumeration value="Power distribution"/>
          <xsd:enumeration value="Power generation"/>
          <xsd:enumeration value="Production and plant services"/>
          <xsd:enumeration value="Project life cycle services"/>
          <xsd:enumeration value="Project management"/>
          <xsd:enumeration value="Project risk assessment &amp; mitigation"/>
          <xsd:enumeration value="Quality, health, safety and environment"/>
          <xsd:enumeration value="Quality, security and business continuity"/>
          <xsd:enumeration value="Risk management"/>
          <xsd:enumeration value="Road safety &amp; traffic"/>
          <xsd:enumeration value="Seed &amp; crop"/>
          <xsd:enumeration value="Services for mining industry challenges"/>
          <xsd:enumeration value="Services related to logistics"/>
          <xsd:enumeration value="Services related to machines &amp; equipment"/>
          <xsd:enumeration value="Services related to materials"/>
          <xsd:enumeration value="Services related to production and products"/>
          <xsd:enumeration value="Services related to projects"/>
          <xsd:enumeration value="Services related to suppliers"/>
          <xsd:enumeration value="Services related to supply chain"/>
          <xsd:enumeration value="Site operations and closure"/>
          <xsd:enumeration value="Social sustainability"/>
          <xsd:enumeration value="Softlines and accessories"/>
          <xsd:enumeration value="Soil"/>
          <xsd:enumeration value="Subject-specific training"/>
          <xsd:enumeration value="Sustainability"/>
          <xsd:enumeration value="Sustainability reporting"/>
          <xsd:enumeration value="Technical staffing services"/>
          <xsd:enumeration value="Toys"/>
          <xsd:enumeration value="Toys and juvenile products"/>
          <xsd:enumeration value="Trade"/>
          <xsd:enumeration value="Trade efficiency"/>
          <xsd:enumeration value="Trade financial risk"/>
          <xsd:enumeration value="Trade monitoring"/>
          <xsd:enumeration value="Training"/>
          <xsd:enumeration value="Training and technical support"/>
          <xsd:enumeration value="Transportation"/>
          <xsd:enumeration value="Upstream"/>
          <xsd:enumeration value="Valuation services"/>
          <xsd:enumeration value="Vehicles &amp; fuels/oil"/>
          <xsd:enumeration value="Waste &amp; product safety"/>
          <xsd:enumeration value="Water"/>
          <xsd:enumeration value="Enquiries"/>
          <xsd:enumeration value="Communications Library"/>
          <xsd:enumeration value="All"/>
        </xsd:restriction>
      </xsd:simpleType>
    </xsd:element>
    <xsd:element name="Service_x0020__x002f__x0020_Product_x0020_Name" ma:index="8" ma:displayName="Service/Product" ma:description="Contact Corporate Communications at SGS.brand@sgs.com to add a new service" ma:format="Dropdown" ma:internalName="Service_x0020__x002f__x0020_Product_x0020_Name">
      <xsd:simpleType>
        <xsd:restriction base="dms:Choice">
          <xsd:enumeration value="100 Inspection and Sort"/>
          <xsd:enumeration value="12-24V Batteries"/>
          <xsd:enumeration value="2003/32/EC - Animal Tissue TSE Species CE Marking"/>
          <xsd:enumeration value="2010 Next Generation SSC Campaign"/>
          <xsd:enumeration value="5-S® Lead Auditor Training Course"/>
          <xsd:enumeration value="93/42/EEC - Medical Devices Directive, CE Marking for Europe"/>
          <xsd:enumeration value="98/79/EC - In Vitro Diagnostic Medical Device Directive - CE Marking for Europe"/>
          <xsd:enumeration value="Abrasion Test"/>
          <xsd:enumeration value="ABS ESP Homologation EC/ECE (e-mark, E-mark)"/>
          <xsd:enumeration value="ABS ESP Testing"/>
          <xsd:enumeration value="Abuse HV Auto Battery"/>
          <xsd:enumeration value="Acid Generating Minerals"/>
          <xsd:enumeration value="Acid Rock Drainage (ARD)"/>
          <xsd:enumeration value="Acids and Alkalis"/>
          <xsd:enumeration value="Active Pharmaceutical Ingredients (API)"/>
          <xsd:enumeration value="Active Safety Systems"/>
          <xsd:enumeration value="Adenosine Triphosphate (ATP)"/>
          <xsd:enumeration value="Administrative and Legal Environmental Assistance"/>
          <xsd:enumeration value="Advance Cargo Information (ACI)"/>
          <xsd:enumeration value="Advanced Chain-of-Custody Training (Paper Industry)"/>
          <xsd:enumeration value="Advanced Product Quality Planning"/>
          <xsd:enumeration value="Advanced Reservoir Quality Services (ARQS)"/>
          <xsd:enumeration value="Advanced Systems"/>
          <xsd:enumeration value="Advances in Technology"/>
          <xsd:enumeration value="AEO - Authorized Economic Operator"/>
          <xsd:enumeration value="Aerospace"/>
          <xsd:enumeration value="Aftermarket and Distribution"/>
          <xsd:enumeration value="Aftermarket Multimedia"/>
          <xsd:enumeration value="Age Grading Evaluation"/>
          <xsd:enumeration value="Agricultural - Corporate Campaign"/>
          <xsd:enumeration value="Agricultural Goods"/>
          <xsd:enumeration value="Agricultural Lubricants and Fluids"/>
          <xsd:enumeration value="Agrochemicals"/>
          <xsd:enumeration value="AHA - Allergen Management System Label"/>
          <xsd:enumeration value="AHA - Food Allergen Management Awareness Training"/>
          <xsd:enumeration value="Aid Efficiency"/>
          <xsd:enumeration value="Air - Noise - Odor and Vibration"/>
          <xsd:enumeration value="Air and Odor Dispersion Studies and Modeling"/>
          <xsd:enumeration value="Air Dust and Particles"/>
          <xsd:enumeration value="Air Freight Packaging and Dangerous Goods Dispatch"/>
          <xsd:enumeration value="Air Quality"/>
          <xsd:enumeration value="Air, Dust and Particles"/>
          <xsd:enumeration value="Air, Dust, Noise, Odor and Vibration"/>
          <xsd:enumeration value="Air, Noise and Vibrations Services"/>
          <xsd:enumeration value="Air, Noise, Odor and Vibration"/>
          <xsd:enumeration value="Alkaline Chlorination"/>
          <xsd:enumeration value="All"/>
          <xsd:enumeration value="Alternative Fuels"/>
          <xsd:enumeration value="Ambient Air Quality"/>
          <xsd:enumeration value="Americas - Statutory Schemes"/>
          <xsd:enumeration value="Americas - Voluntary Schemes"/>
          <xsd:enumeration value="Amino Acid Analysis"/>
          <xsd:enumeration value="Amino Acids"/>
          <xsd:enumeration value="Analysis Labeling"/>
          <xsd:enumeration value="Analysis of Air, Soil, Gas, Dust and Particles"/>
          <xsd:enumeration value="Analysis of Reformed Gas"/>
          <xsd:enumeration value="Analysis of Surface-, Drinking-, Sea-, Bathing, Process-, Sewage-, and Groundwater"/>
          <xsd:enumeration value="Analysis of Wastes"/>
          <xsd:enumeration value="Analytical Chemistry"/>
          <xsd:enumeration value="Analytical Services"/>
          <xsd:enumeration value="Analytical Services"/>
          <xsd:enumeration value="Analytical Testing for Coal"/>
          <xsd:enumeration value="Analytical Testing for Uranium"/>
          <xsd:enumeration value="Ancillary Fluids Testing"/>
          <xsd:enumeration value="Animal Hair and Fibers Identification"/>
          <xsd:enumeration value="Antibacterial UV Protection and Functional Treatment"/>
          <xsd:enumeration value="Antibody Analysis"/>
          <xsd:enumeration value="Anti-Corruption and Bribery"/>
          <xsd:enumeration value="Anti-Corruption Audits"/>
          <xsd:enumeration value="Anti-Corruption Certification"/>
          <xsd:enumeration value="Anti-Corruption Consultancy Services"/>
          <xsd:enumeration value="Applied Mineralogy"/>
          <xsd:enumeration value="Aquifer Characterization"/>
          <xsd:enumeration value="Arbitration Surveys"/>
          <xsd:enumeration value="Arsenic Stabilization"/>
          <xsd:enumeration value="AS 9003 - Quality Management Systems for Aerospace Industry"/>
          <xsd:enumeration value="AS 9110 - Quality Management Systems for Aerospace Industry"/>
          <xsd:enumeration value="AS 9120 - Quality Management Systems for Aerospace Industry"/>
          <xsd:enumeration value="Asbestos and Other Natural Mineral Fibers"/>
          <xsd:enumeration value="Asbestos Identification"/>
          <xsd:enumeration value="Asbestos Management"/>
          <xsd:enumeration value="Ash Analysis"/>
          <xsd:enumeration value="Asia Pacific - Statutory Schemes"/>
          <xsd:enumeration value="Asia Pacific - Voluntary Schemes"/>
          <xsd:enumeration value="Assembly Services"/>
          <xsd:enumeration value="Asset Integrity Management Services"/>
          <xsd:enumeration value="Asset Management (AHEAD)"/>
          <xsd:enumeration value="Asset Value Assurance"/>
          <xsd:enumeration value="ASTM and US EPA Tests"/>
          <xsd:enumeration value="ATandT"/>
          <xsd:enumeration value="ATP Microbio audits"/>
          <xsd:enumeration value="Au, Pt, Pd by Fire Assay"/>
          <xsd:enumeration value="Audio, Video and Household Appliances"/>
          <xsd:enumeration value="Audit Against Customer Specific Criteria"/>
          <xsd:enumeration value="Audit and Monitoring Services"/>
          <xsd:enumeration value="Audit and Optimization"/>
          <xsd:enumeration value="Audit and Verification"/>
          <xsd:enumeration value="Audit of Emissions Metering"/>
          <xsd:enumeration value="Audit Services"/>
          <xsd:enumeration value="Audit, Certification and Verification"/>
          <xsd:enumeration value="Audit, Certification, Verification and Training"/>
          <xsd:enumeration value="Auditor Qualification Training"/>
          <xsd:enumeration value="Auditor Skills Training - Integrated Management Systems"/>
          <xsd:enumeration value="Auditor Support Services"/>
          <xsd:enumeration value="Auditor Training"/>
          <xsd:enumeration value="Auditor Training and Lead Auditor Training"/>
          <xsd:enumeration value="Audits"/>
          <xsd:enumeration value="Audits against Code of Practice"/>
          <xsd:enumeration value="Audits against the ASEAN Safety Requirements (2003)"/>
          <xsd:enumeration value="Audits against the COLIPA Safety Requirements (1995)"/>
          <xsd:enumeration value="Audits and Assessments"/>
          <xsd:enumeration value="Audits and Certification"/>
          <xsd:enumeration value="Audits, Certification and Training"/>
          <xsd:enumeration value="Auger and Lance Sampling"/>
          <xsd:enumeration value="Australia MRA - Australian Medical Devices Regulations"/>
          <xsd:enumeration value="Automotive"/>
          <xsd:enumeration value="Automotive Accessories"/>
          <xsd:enumeration value="Automotive Retailers"/>
          <xsd:enumeration value="Aviation"/>
          <xsd:enumeration value="Awareness Training"/>
          <xsd:enumeration value="Axle Load Control Services"/>
          <xsd:enumeration value="Bacterial Leach"/>
          <xsd:enumeration value="Bags and Accessories"/>
          <xsd:enumeration value="Ballast Water"/>
          <xsd:enumeration value="Ballast Water Sampling"/>
          <xsd:enumeration value="Bankability Services"/>
          <xsd:enumeration value="Base Metal Assays"/>
          <xsd:enumeration value="Basic Radiation Safety Training"/>
          <xsd:enumeration value="Batteries"/>
          <xsd:enumeration value="Battery Management Systems"/>
          <xsd:enumeration value="Bauart Geprüft (Type Approved) Scheme"/>
          <xsd:enumeration value="Belarus-Kazakhstan-Russia Customs Union - Conformity Assurance"/>
          <xsd:enumeration value="Belt Feeders"/>
          <xsd:enumeration value="Bench-Scale Review and Testing"/>
          <xsd:enumeration value="Bioanalytical Services"/>
          <xsd:enumeration value="Biofuel Testing"/>
          <xsd:enumeration value="Biofuels"/>
          <xsd:enumeration value="Biogenic CO2 Emissions"/>
          <xsd:enumeration value="Biomarker Testing"/>
          <xsd:enumeration value="Biomass Certification"/>
          <xsd:enumeration value="Biopharma Safety Testing (Mycoplasma, Endotoxins and Virus Testing)"/>
          <xsd:enumeration value="Biopharmaceutical"/>
          <xsd:enumeration value="Biopharmaceutical Product Characterization"/>
          <xsd:enumeration value="Biostatistics"/>
          <xsd:enumeration value="Biotic Indices"/>
          <xsd:enumeration value="Biotic Indices and Ballast Water Sampling"/>
          <xsd:enumeration value="Bird and Wildlife Deterrence"/>
          <xsd:enumeration value="Bitumen and Asphalt Testing"/>
          <xsd:enumeration value="Blade Inspection"/>
          <xsd:enumeration value="Bluesign"/>
          <xsd:enumeration value="Bluetooth"/>
          <xsd:enumeration value="Bond Tests"/>
          <xsd:enumeration value="Bonds"/>
          <xsd:enumeration value="Bonsucro Certification"/>
          <xsd:enumeration value="Border Security Services"/>
          <xsd:enumeration value="Bottled Water Scheme"/>
          <xsd:enumeration value="Brake Fluids and Coolants"/>
          <xsd:enumeration value="Brake Test Bench"/>
          <xsd:enumeration value="Brand Protection - Channel Integrity Services"/>
          <xsd:enumeration value="Brand Protection - Market Monitoring Services"/>
          <xsd:enumeration value="Brand Protection and Supply Chain Integrity"/>
          <xsd:enumeration value="Brand Protection Audits"/>
          <xsd:enumeration value="Brand Protection Services"/>
          <xsd:enumeration value="Brazil Toy Certification"/>
          <xsd:enumeration value="BRC Awareness Training - Global Standard Food Safety"/>
          <xsd:enumeration value="BRC Certification - Global Standard for Food Safety"/>
          <xsd:enumeration value="BRC Food Packaging - Awareness Training"/>
          <xsd:enumeration value="BRC Global Standard Consumer Products (For Medical Devices)"/>
          <xsd:enumeration value="BRC Global Standard Food Safety"/>
          <xsd:enumeration value="BRC Global Standards - Internal Auditor Training"/>
          <xsd:enumeration value="BRC IOP Food Packaging and Packaging Materials Certification"/>
          <xsd:enumeration value="BRC Packaging and Packaging Materials - Implementation Training"/>
          <xsd:enumeration value="BRC Storage and Distribution"/>
          <xsd:enumeration value="BRC Storage and Distribution Certification"/>
          <xsd:enumeration value="BRC/IOP Food Packaging and Packaging Materials"/>
          <xsd:enumeration value="Breathable with Moisture Management"/>
          <xsd:enumeration value="Brick and Block Testing"/>
          <xsd:enumeration value="Brine Geochemistry Solutions (FluidPro PAL)"/>
          <xsd:enumeration value="Brownfield Analysis"/>
          <xsd:enumeration value="BS 25999 - Awareness Training - Business Continuity Management"/>
          <xsd:enumeration value="BS 25999 - Certification - Business Continuity Management"/>
          <xsd:enumeration value="BS 25999 - Implementation Course - Business Continuity Management Systems"/>
          <xsd:enumeration value="BS 25999 - Internal Auditing Course - Business Continuity Management Systems"/>
          <xsd:enumeration value="BS 25999 - Lead Auditor Training - Business Continuity Management"/>
          <xsd:enumeration value="BS 8555 - Certification - Implementation of Environmental Management Systems"/>
          <xsd:enumeration value="BS 8901 - Awareness Course - Sustainable Management Systems for Events"/>
          <xsd:enumeration value="BS 8901 - Implementation Course - Sustainable Management Systems for Events"/>
          <xsd:enumeration value="BS 8901 - Internal Auditing Course - Sustainable Management Systems for Events"/>
          <xsd:enumeration value="BS 8901 - Sustainable Events"/>
          <xsd:enumeration value="BS 8903 - Awareness Training - Guidelines for Sustainable Procurement"/>
          <xsd:enumeration value="BS EN 16001 - Advanced Auditor Training - Energy Management Systems"/>
          <xsd:enumeration value="BS EN 16001 - Awareness Training - Energy Management Systems"/>
          <xsd:enumeration value="BS EN 16001 - Energy Management Systems Certification and Training"/>
          <xsd:enumeration value="BS EN 16001 - Internal Auditor - Energy Management Systems"/>
          <xsd:enumeration value="BSCI Program"/>
          <xsd:enumeration value="BSMI Mark"/>
          <xsd:enumeration value="BT Corn – ELISA"/>
          <xsd:enumeration value="Building Inspection and Certification"/>
          <xsd:enumeration value="Building Policy"/>
          <xsd:enumeration value="Bulbs"/>
          <xsd:enumeration value="Bulk Leach"/>
          <xsd:enumeration value="Bulk Sample Preparation"/>
          <xsd:enumeration value="Bunker and Conditional Surveys"/>
          <xsd:enumeration value="Bunker Fuel Services"/>
          <xsd:enumeration value="Bunker Survey"/>
          <xsd:enumeration value="Burning Behavior"/>
          <xsd:enumeration value="Business Continuity"/>
          <xsd:enumeration value="Business Continuity Management"/>
          <xsd:enumeration value="Business Process Improvement"/>
          <xsd:enumeration value="Business Risk Management"/>
          <xsd:enumeration value="Calculation and Analysis"/>
          <xsd:enumeration value="Calibration of Measurement Instrumentation"/>
          <xsd:enumeration value="Calibration Services"/>
          <xsd:enumeration value="Calibration Status Management"/>
          <xsd:enumeration value="California Proposition 65"/>
          <xsd:enumeration value="California Transparency Act"/>
          <xsd:enumeration value="CARB"/>
          <xsd:enumeration value="CARB Certification"/>
          <xsd:enumeration value="CARB Technical Assistance"/>
          <xsd:enumeration value="CARB Training"/>
          <xsd:enumeration value="Carbon Analysis, Forms of"/>
          <xsd:enumeration value="Carbon and Resin Technologies for Gold Recovery"/>
          <xsd:enumeration value="Carbon and Sulfur"/>
          <xsd:enumeration value="Carbon Footprint"/>
          <xsd:enumeration value="Carbon Labeling - Product Carbon Footprint"/>
          <xsd:enumeration value="Carbon Neutrality"/>
          <xsd:enumeration value="Carbon Neutrality Verification Services"/>
          <xsd:enumeration value="Carbon Services"/>
          <xsd:enumeration value="Carbonization Testing"/>
          <xsd:enumeration value="Cargo and Vessel Services"/>
          <xsd:enumeration value="Cargo Inspection"/>
          <xsd:enumeration value="Cargo Services"/>
          <xsd:enumeration value="Cargo Tally Verification"/>
          <xsd:enumeration value="Cargo Treatment Services"/>
          <xsd:enumeration value="Casedhole Services"/>
          <xsd:enumeration value="Cashmere Electron Microscope Test"/>
          <xsd:enumeration value="Cashmere Optical Microscope Test"/>
          <xsd:enumeration value="Cashmere SIAM Test"/>
          <xsd:enumeration value="Catalyst Analysis and Characterization"/>
          <xsd:enumeration value="Catalyst Extraction"/>
          <xsd:enumeration value="Caustic Fusion"/>
          <xsd:enumeration value="CB Scheme"/>
          <xsd:enumeration value="CCA Scheme"/>
          <xsd:enumeration value="CCC Scheme"/>
          <xsd:enumeration value="CCF"/>
          <xsd:enumeration value="CDMA Scheme"/>
          <xsd:enumeration value="Cell Line Characterization"/>
          <xsd:enumeration value="Cell-Based Assays"/>
          <xsd:enumeration value="CE-Marking"/>
          <xsd:enumeration value="Certificate of Conformity and Declaration of Conformity to Technical Regulations in Russia"/>
          <xsd:enumeration value="Certification"/>
          <xsd:enumeration value="Certification of Roofing and Insulation Materials"/>
          <xsd:enumeration value="Certified Energy Manager (CEM) Training"/>
          <xsd:enumeration value="Certified Factory Auditor Training - Integrated Management Systems"/>
          <xsd:enumeration value="Certified Lean Expert in Cost Reduction"/>
          <xsd:enumeration value="Certified Lean Master Program"/>
          <xsd:enumeration value="Certified Pre-Owned Vehicles Audits"/>
          <xsd:enumeration value="Certified Pre-Owned Vehicles Consulting"/>
          <xsd:enumeration value="Certified Training of SDC and AATCC"/>
          <xsd:enumeration value="cGMP Analytical Chemistry - QC Release"/>
          <xsd:enumeration value="Chain-of-Custody Awareness Training"/>
          <xsd:enumeration value="Chain-of-Custody Certification for Wooden Products"/>
          <xsd:enumeration value="Challenge Tests"/>
          <xsd:enumeration value="Characterization"/>
          <xsd:enumeration value="Characterization and Phase 2 Study"/>
          <xsd:enumeration value="Charging Stations"/>
          <xsd:enumeration value="Chemical Feedstocks Services"/>
          <xsd:enumeration value="Chemical Production and Logistics"/>
          <xsd:enumeration value="Chemical Site Closure"/>
          <xsd:enumeration value="Chemical Site Operations"/>
          <xsd:enumeration value="Chemical Testing"/>
          <xsd:enumeration value="Chemical Testing for Biofuels"/>
          <xsd:enumeration value="Chemical Treatment Detection"/>
          <xsd:enumeration value="Chemicals"/>
          <xsd:enumeration value="China RoHS"/>
          <xsd:enumeration value="China Safety Testing - GB 18401"/>
          <xsd:enumeration value="China Toy Services"/>
          <xsd:enumeration value="Chinese and Herbal Medicine Testing"/>
          <xsd:enumeration value="City with Electrical Mobility Hall Mark"/>
          <xsd:enumeration value="Claims Inspection"/>
          <xsd:enumeration value="Clean Development Mechanism (CDM)"/>
          <xsd:enumeration value="Cleanliness Inspections"/>
          <xsd:enumeration value="Clear Desk Policy"/>
          <xsd:enumeration value="Climate Change"/>
          <xsd:enumeration value="Clinical Pharmacokinetics and Pharmacodynamics"/>
          <xsd:enumeration value="Clinical Pharmacology"/>
          <xsd:enumeration value="Clinical Research Services"/>
          <xsd:enumeration value="Clinical Trial Monitoring"/>
          <xsd:enumeration value="Clinical Trial Project Management"/>
          <xsd:enumeration value="Closure Planning and Monitoring"/>
          <xsd:enumeration value="CLP"/>
          <xsd:enumeration value="Clutch Brakes"/>
          <xsd:enumeration value="Clutch Test Bench"/>
          <xsd:enumeration value="CMDCAS - Canadian Medical Devices Regulations"/>
          <xsd:enumeration value="CO2 Archeometry"/>
          <xsd:enumeration value="Coal"/>
          <xsd:enumeration value="Coal Analyses"/>
          <xsd:enumeration value="Coal and Coke"/>
          <xsd:enumeration value="Coal Bed Methane Analysis"/>
          <xsd:enumeration value="Coal Calculations"/>
          <xsd:enumeration value="Coal Petrography"/>
          <xsd:enumeration value="Coal, Coke and Biofuels Analysis"/>
          <xsd:enumeration value="Coating Inspection and Failure Analysis"/>
          <xsd:enumeration value="Codex Verified Approval Scheme"/>
          <xsd:enumeration value="Cold Chain Services"/>
          <xsd:enumeration value="Collateral Management Services"/>
          <xsd:enumeration value="Collateral Services"/>
          <xsd:enumeration value="Color Value"/>
          <xsd:enumeration value="Colorfastness and Shrinkage"/>
          <xsd:enumeration value="Column and Contact Cell Flotation"/>
          <xsd:enumeration value="Combustion Engine"/>
          <xsd:enumeration value="Comfort Systems"/>
          <xsd:enumeration value="Commercial Analysis"/>
          <xsd:enumeration value="Comminution and Beneficiation"/>
          <xsd:enumeration value="Comminution Economic Evaluation Tool (CEET)"/>
          <xsd:enumeration value="Commissioning Management"/>
          <xsd:enumeration value="Commissioning Services and Management"/>
          <xsd:enumeration value="Commissioning Survey"/>
          <xsd:enumeration value="Commodities"/>
          <xsd:enumeration value="Commodity Trading"/>
          <xsd:enumeration value="Common Ions Analysis Services"/>
          <xsd:enumeration value="Community Policy"/>
          <xsd:enumeration value="Competency Assessment"/>
          <xsd:enumeration value="Component Qualification"/>
          <xsd:enumeration value="Compositional Analyses"/>
          <xsd:enumeration value="Comprehensive Cover (CC)"/>
          <xsd:enumeration value="Concrete and Aggregate Testing"/>
          <xsd:enumeration value="Condition Assessment"/>
          <xsd:enumeration value="Cone Penetration Tests (CPT)"/>
          <xsd:enumeration value="Conformity Assessment Regulated Products"/>
          <xsd:enumeration value="Connector Systems"/>
          <xsd:enumeration value="Construction"/>
          <xsd:enumeration value="Construction Analysis"/>
          <xsd:enumeration value="Construction and Property Management"/>
          <xsd:enumeration value="Construction Monitoring"/>
          <xsd:enumeration value="Construction Supervision"/>
          <xsd:enumeration value="Consultancy"/>
          <xsd:enumeration value="Consultancy and Optimization"/>
          <xsd:enumeration value="Consulting"/>
          <xsd:enumeration value="Consulting Services"/>
          <xsd:enumeration value="Consulting Services Connectors"/>
          <xsd:enumeration value="Consumer and Industrial Goods"/>
          <xsd:enumeration value="Consumer Chemicals"/>
          <xsd:enumeration value="Consumer Goods"/>
          <xsd:enumeration value="Consumer Panels"/>
          <xsd:enumeration value="Container Testing Services"/>
          <xsd:enumeration value="Containers"/>
          <xsd:enumeration value="Contaminant Fate and Transport Study"/>
          <xsd:enumeration value="Contaminants"/>
          <xsd:enumeration value="Contaminated Land Studies"/>
          <xsd:enumeration value="Contract Engineer Services"/>
          <xsd:enumeration value="Contract Manufacture and Sub-Contract Manufacture and Services)"/>
          <xsd:enumeration value="Contract Research Services"/>
          <xsd:enumeration value="Control During Removal Works"/>
          <xsd:enumeration value="Control of Suppliers and Own Brand Labeling Training"/>
          <xsd:enumeration value="Control Systems and Software"/>
          <xsd:enumeration value="Controversial Substance Analysis"/>
          <xsd:enumeration value="Conventional Fuels"/>
          <xsd:enumeration value="Core Flood Specification"/>
          <xsd:enumeration value="Corporate materials"/>
          <xsd:enumeration value="Corporate Responsibility Training Course"/>
          <xsd:enumeration value="Corporate Social Responsibility (CSR)"/>
          <xsd:enumeration value="Corporate Sustainability Factsheet"/>
          <xsd:enumeration value="Corporate Sustainability Report"/>
          <xsd:enumeration value="Corrosion Monitoring"/>
          <xsd:enumeration value="Corrosion Testing"/>
          <xsd:enumeration value="Cosmetics"/>
          <xsd:enumeration value="Cosmetics and Personal Care"/>
          <xsd:enumeration value="Cosmetics GMP Audits"/>
          <xsd:enumeration value="Cost Review"/>
          <xsd:enumeration value="Cost-Reduction"/>
          <xsd:enumeration value="CPSIA"/>
          <xsd:enumeration value="CPSIA and California Proposition 65"/>
          <xsd:enumeration value="CPSIA Consultancy and Third Party Testing"/>
          <xsd:enumeration value="CPSIA Training"/>
          <xsd:enumeration value="Crane Inspections and Inspections of Hoisting and Lifting Equipment"/>
          <xsd:enumeration value="Crop and Forest Services"/>
          <xsd:enumeration value="Crop Monitoring"/>
          <xsd:enumeration value="Crop Monitoring and Agronomic Services"/>
          <xsd:enumeration value="Crop Scouting and Yield Assessment"/>
          <xsd:enumeration value="Crude Oil and Feedstock Testing"/>
          <xsd:enumeration value="Crude Oil Assay"/>
          <xsd:enumeration value="Crude Oil Terminals"/>
          <xsd:enumeration value="Crushers"/>
          <xsd:enumeration value="C-Terminal Sequence Analysis"/>
          <xsd:enumeration value="CTIA Scheme"/>
          <xsd:enumeration value="C-Tick Mark"/>
          <xsd:enumeration value="C-TPAT - Customs-Trade Partnership Against Terrorism"/>
          <xsd:enumeration value="C-TPAT Audits"/>
          <xsd:enumeration value="C-TPAT Training"/>
          <xsd:enumeration value="Custom Process Design"/>
          <xsd:enumeration value="Customized Audit Solutions"/>
          <xsd:enumeration value="Customized Automotive Audit Solutions"/>
          <xsd:enumeration value="Customized Biofuel Sustainability Audits"/>
          <xsd:enumeration value="Customized PT"/>
          <xsd:enumeration value="Customized Single Food Audit Solutions"/>
          <xsd:enumeration value="Customized Training"/>
          <xsd:enumeration value="Cyanidation Technologies"/>
          <xsd:enumeration value="Cyanide Analysis"/>
          <xsd:enumeration value="Cyanide Bottle Roll Test"/>
          <xsd:enumeration value="Cyanide Destruction"/>
          <xsd:enumeration value="Cyanide Extractable Gold (BLEG)"/>
          <xsd:enumeration value="Cyanide Leaching"/>
          <xsd:enumeration value="Cyanide Recovery"/>
          <xsd:enumeration value="Cyanide Speciation"/>
          <xsd:enumeration value="Dairy Services"/>
          <xsd:enumeration value="Damage Assessment for Buildings and Infrastructure"/>
          <xsd:enumeration value="Damage Survey"/>
          <xsd:enumeration value="Dangerous Substances"/>
          <xsd:enumeration value="Data Acquisition System"/>
          <xsd:enumeration value="Data Analysis and Reporting"/>
          <xsd:enumeration value="Data Collection and Reporting"/>
          <xsd:enumeration value="Data Management"/>
          <xsd:enumeration value="Data Management and Data Interpretation"/>
          <xsd:enumeration value="Data Management for Statutory Inspection Programs"/>
          <xsd:enumeration value="Data Management for Vehicle Axle Load Control Programs"/>
          <xsd:enumeration value="Data Management Tool"/>
          <xsd:enumeration value="Data Room Review"/>
          <xsd:enumeration value="Data Warehousing"/>
          <xsd:enumeration value="Database Management and Mapping Services"/>
          <xsd:enumeration value="De Novo Protein Sequencing"/>
          <xsd:enumeration value="Dealership and Workshop"/>
          <xsd:enumeration value="Dealership and Workshop Audits"/>
          <xsd:enumeration value="Dean and Stark Testing"/>
          <xsd:enumeration value="Decommissioning, Decontamination and Demolition"/>
          <xsd:enumeration value="Demurrage Allocation"/>
          <xsd:enumeration value="Design Review and Verification"/>
          <xsd:enumeration value="Design Verification"/>
          <xsd:enumeration value="Destination Inspection"/>
          <xsd:enumeration value="Detergents and Household Care"/>
          <xsd:enumeration value="Development, Redevelopment and Contracting"/>
          <xsd:enumeration value="Digestion and Fusion"/>
          <xsd:enumeration value="Dioxins and Furans"/>
          <xsd:enumeration value="Distillate Oil Testing"/>
          <xsd:enumeration value="Distribution and Retail"/>
          <xsd:enumeration value="Distribution Network Integrity Audits"/>
          <xsd:enumeration value="Distribution Services"/>
          <xsd:enumeration value="Diversity and Inclusion"/>
          <xsd:enumeration value="DIY, Tools and Hardware"/>
          <xsd:enumeration value="Dodd-Frank Act"/>
          <xsd:enumeration value="Dopant Profiling SIMS and SRP"/>
          <xsd:enumeration value="Downstream"/>
          <xsd:enumeration value="Draft Survey"/>
          <xsd:enumeration value="Drilling and Completion Engineering"/>
          <xsd:enumeration value="Drinking and Process Water Studies"/>
          <xsd:enumeration value="Drive Cycle Rating"/>
          <xsd:enumeration value="Drive Dynamic Systems"/>
          <xsd:enumeration value="Drive Dynamics"/>
          <xsd:enumeration value="Driver Assistance Systems"/>
          <xsd:enumeration value="Driver Assistance Systems Homologation (ECECE)"/>
          <xsd:enumeration value="Driver Examination and Licensing"/>
          <xsd:enumeration value="Drop-Shatter"/>
          <xsd:enumeration value="Due Diligence"/>
          <xsd:enumeration value="Due Diligence Audits"/>
          <xsd:enumeration value="During Production Check DUPRO"/>
          <xsd:enumeration value="Dust Fallout Monitoring"/>
          <xsd:enumeration value="Dyes and Additives"/>
          <xsd:enumeration value="Dynamic Modelling"/>
          <xsd:enumeration value="Dynamic Penetration Tests"/>
          <xsd:enumeration value="Dynamometer"/>
          <xsd:enumeration value="E&amp;E Services"/>
          <xsd:enumeration value="E&amp;E Services - Photovoltaic Modules"/>
          <xsd:enumeration value="Early Phase I - IIa Services"/>
          <xsd:enumeration value="Early Production Systems"/>
          <xsd:enumeration value="Earthquake Services"/>
          <xsd:enumeration value="E-Certificate"/>
          <xsd:enumeration value="Eco-Label Tests"/>
          <xsd:enumeration value="Economic Due Diligence"/>
          <xsd:enumeration value="Economic Feasibility"/>
          <xsd:enumeration value="Economic Sustainability"/>
          <xsd:enumeration value="Ecosystems and Biotops Risk Assessment"/>
          <xsd:enumeration value="Ecotoxicology Studies"/>
          <xsd:enumeration value="ECU and Software"/>
          <xsd:enumeration value="Effective Quality Improvement with Statistical Concepts and Techniques"/>
          <xsd:enumeration value="Effective Tools for Business Process Improvement"/>
          <xsd:enumeration value="E-Government Solutions"/>
          <xsd:enumeration value="EICC Program"/>
          <xsd:enumeration value="eK Mark"/>
          <xsd:enumeration value="Electric Drive Train"/>
          <xsd:enumeration value="Electrical Components"/>
          <xsd:enumeration value="Electrical Installations Certification"/>
          <xsd:enumeration value="Electrical Safety Certification"/>
          <xsd:enumeration value="Electromagnetic Field Monitoring"/>
          <xsd:enumeration value="Electron Microprobe and SEM"/>
          <xsd:enumeration value="Electronic Components"/>
          <xsd:enumeration value="Electronics Accessories"/>
          <xsd:enumeration value="Emark Approval Services"/>
          <xsd:enumeration value="EMC Mark"/>
          <xsd:enumeration value="EMC Testing"/>
          <xsd:enumeration value="EMC Tests - Electromagnetic Compatibility"/>
          <xsd:enumeration value="Emergency Communication"/>
          <xsd:enumeration value="Emergency Response Services"/>
          <xsd:enumeration value="Emergency Response Services - CLP"/>
          <xsd:enumeration value="Emergency Response Services - Notification"/>
          <xsd:enumeration value="Emergency Response Services - Training"/>
          <xsd:enumeration value="Emission Consulting"/>
          <xsd:enumeration value="Emission Testing"/>
          <xsd:enumeration value="Emission Trading Verification"/>
          <xsd:enumeration value="Emissions Control"/>
          <xsd:enumeration value="Emissions Measurement Services"/>
          <xsd:enumeration value="Emissions Testing"/>
          <xsd:enumeration value="Emissions Testing - Auto"/>
          <xsd:enumeration value="Employer branding"/>
          <xsd:enumeration value="E-Mobility"/>
          <xsd:enumeration value="Employee Engagement"/>
          <xsd:enumeration value="Employment policy"/>
          <xsd:enumeration value="Employment policy"/>
          <xsd:enumeration value="EMSD Approval"/>
          <xsd:enumeration value="EN/ISO Country Standards"/>
          <xsd:enumeration value="End of Warranty Inspection"/>
          <xsd:enumeration value="End-Of-Life Vehicle (ELV) Regulations"/>
          <xsd:enumeration value="ENEC and HAR"/>
          <xsd:enumeration value="Energy and Climate Change"/>
          <xsd:enumeration value="Energy Audit"/>
          <xsd:enumeration value="Energy Audits"/>
          <xsd:enumeration value="Energy Audits and Management"/>
          <xsd:enumeration value="Energy Audits and Management Systems"/>
          <xsd:enumeration value="Energy Efficiency"/>
          <xsd:enumeration value="Energy Management"/>
          <xsd:enumeration value="Energy Management System Establishment"/>
          <xsd:enumeration value="Energy Management Training"/>
          <xsd:enumeration value="Energy Optimization"/>
          <xsd:enumeration value="Energy Output Assessment"/>
          <xsd:enumeration value="Energy Related Products"/>
          <xsd:enumeration value="Energy Related Products - ErP Technical Documentation - File Verification"/>
          <xsd:enumeration value="Energy Savings Measurement and Verification (M and V)"/>
          <xsd:enumeration value="Energy Services"/>
          <xsd:enumeration value="Energy Sources"/>
          <xsd:enumeration value="Energy Testing"/>
          <xsd:enumeration value="Enforcement Devices - Testing Calibration and Verification"/>
          <xsd:enumeration value="Engine Performance Testing"/>
          <xsd:enumeration value="Engineering Data and Modeling"/>
          <xsd:enumeration value="Engineering Services"/>
          <xsd:enumeration value="Engineering Support and Upgrades"/>
          <xsd:enumeration value="Enhanced Oil Recovery (EOR)"/>
          <xsd:enumeration value="Environment"/>
          <xsd:enumeration value="Environment Data Management"/>
          <xsd:enumeration value="Environmental and Social Due Diligence"/>
          <xsd:enumeration value="Environmental and Social Impact Assessment"/>
          <xsd:enumeration value="Environmental and Technical Due Diligence Audits"/>
          <xsd:enumeration value="Environmental Assessment and Management"/>
          <xsd:enumeration value="Environmental Assistance and Expert Witness"/>
          <xsd:enumeration value="Environmental Audit"/>
          <xsd:enumeration value="Environmental Communication"/>
          <xsd:enumeration value="Environmental Disposal"/>
          <xsd:enumeration value="Environmental Drilling"/>
          <xsd:enumeration value="Environmental Due Diligence Audits"/>
          <xsd:enumeration value="Environmental Fate Studies"/>
          <xsd:enumeration value="Environmental Health and Safety"/>
          <xsd:enumeration value="Environmental Health and Safety Management"/>
          <xsd:enumeration value="Environmental Impact Assessment"/>
          <xsd:enumeration value="Environmental Issues"/>
          <xsd:enumeration value="Environmental Life Cycle Analyses of Building Materials"/>
          <xsd:enumeration value="Environmental Management System"/>
          <xsd:enumeration value="Environmental Management Systems"/>
          <xsd:enumeration value="Environmental Mineralogy"/>
          <xsd:enumeration value="Environmental Monitoring"/>
          <xsd:enumeration value="Environmental Permitting and Compliance Services"/>
          <xsd:enumeration value="Environmental Policy"/>
          <xsd:enumeration value="Environmental Reliability Testing"/>
          <xsd:enumeration value="Environmental Simulation"/>
          <xsd:enumeration value="Environmental Simulation - Auto"/>
          <xsd:enumeration value="Environmental Simulation and Analysis"/>
          <xsd:enumeration value="Environmental Training"/>
          <xsd:enumeration value="Equator Principles"/>
          <xsd:enumeration value="Equator Principles - Awareness Training"/>
          <xsd:enumeration value="Equator Principles - Developing an SMS"/>
          <xsd:enumeration value="Equator Principles - Implementation Training"/>
          <xsd:enumeration value="Equator Principles - Independent Review"/>
          <xsd:enumeration value="Equipment Certification and Calibration"/>
          <xsd:enumeration value="Equipment Design &amp; Manufacture"/>
          <xsd:enumeration value="Equipment Inspection Services"/>
          <xsd:enumeration value="Equipment Optimization"/>
          <xsd:enumeration value="Equipment Procurement"/>
          <xsd:enumeration value="Equipment Visual Inspection"/>
          <xsd:enumeration value="ETI Audits"/>
          <xsd:enumeration value="ETI SMETA Audits"/>
          <xsd:enumeration value="EU Emission Trading Scheme (EU ETS)"/>
          <xsd:enumeration value="EU ETS Verification for the Aviation Sector"/>
          <xsd:enumeration value="EU REACH"/>
          <xsd:enumeration value="EU RoHS"/>
          <xsd:enumeration value="EU Toy Directive"/>
          <xsd:enumeration value="EU Toy Directive"/>
          <xsd:enumeration value="EU Toy Directive Consultancy"/>
          <xsd:enumeration value="EU Toy Directive Factory Audits and Inspections"/>
          <xsd:enumeration value="EU Toy Directive Technical Assistance"/>
          <xsd:enumeration value="EU Toy Directive Technical Documentation Validation"/>
          <xsd:enumeration value="EU Toy Directive Testing"/>
          <xsd:enumeration value="EU Toy Directive Training"/>
          <xsd:enumeration value="Europe"/>
          <xsd:enumeration value="Europe - Statutory Schemes"/>
          <xsd:enumeration value="Europe - Voluntary Schemes"/>
          <xsd:enumeration value="Excavated Ground Management"/>
          <xsd:enumeration value="Excipients"/>
          <xsd:enumeration value="Expediting"/>
          <xsd:enumeration value="Expediting Services"/>
          <xsd:enumeration value="EXPLOMIN™"/>
          <xsd:enumeration value="Exploration and Applied Mineralogy"/>
          <xsd:enumeration value="Exploration and Appraisal"/>
          <xsd:enumeration value="Exploration Management"/>
          <xsd:enumeration value="Exploration Sample Processing"/>
          <xsd:enumeration value="Exploration Services"/>
          <xsd:enumeration value="Exploration Services for Coal"/>
          <xsd:enumeration value="Exploration Services for Uranium"/>
          <xsd:enumeration value="Exploration Study Services"/>
          <xsd:enumeration value="Exploratory Clinical Trials"/>
          <xsd:enumeration value="Exterior"/>
          <xsd:enumeration value="Exterior Accessories"/>
          <xsd:enumeration value="Extractables and Leachables Testing"/>
          <xsd:enumeration value="Fabric Tests"/>
          <xsd:enumeration value="Facilities and Infrastructure"/>
          <xsd:enumeration value="Facilities and Production"/>
          <xsd:enumeration value="Facilities Management and Inspections"/>
          <xsd:enumeration value="Factory Acceptance Test"/>
          <xsd:enumeration value="Factory and Site Acceptance Testing"/>
          <xsd:enumeration value="Factory Capability Assessment"/>
          <xsd:enumeration value="Failure Analysis and Failure Prevention"/>
          <xsd:enumeration value="Failure and Damage Analysis"/>
          <xsd:enumeration value="Failure Mode and Effects Analysis Training"/>
          <xsd:enumeration value="Farm Audits"/>
          <xsd:enumeration value="FCC Mark"/>
          <xsd:enumeration value="FDA 510K"/>
          <xsd:enumeration value="Feed and Ingredients"/>
          <xsd:enumeration value="Fertilizer Calculations"/>
          <xsd:enumeration value="Fertilizers"/>
          <xsd:enumeration value="Fiber Material Composition"/>
          <xsd:enumeration value="Fibers"/>
          <xsd:enumeration value="Field and Sampling"/>
          <xsd:enumeration value="Field Measurement"/>
          <xsd:enumeration value="Field Trials"/>
          <xsd:enumeration value="Final Acceptance Inspection and Testing"/>
          <xsd:enumeration value="Final Installation Inspection"/>
          <xsd:enumeration value="Final Production Inspection"/>
          <xsd:enumeration value="Final Random Inspection - FRI"/>
          <xsd:enumeration value="Finance"/>
          <xsd:enumeration value="Fine Chemicals"/>
          <xsd:enumeration value="Finished Product Services"/>
          <xsd:enumeration value="Fire Assay"/>
          <xsd:enumeration value="First-In-Human (FIH) Clinical Trials"/>
          <xsd:enumeration value="Fitness for Purpose Study"/>
          <xsd:enumeration value="Fitness for Service Assessment"/>
          <xsd:enumeration value="Fixed Laboratory Services"/>
          <xsd:enumeration value="Fixed Source Emission (Stack)"/>
          <xsd:enumeration value="Flammability Tests"/>
          <xsd:enumeration value="Flare and Fuel Gas Metering"/>
          <xsd:enumeration value="Float-Sink and Washability Testing"/>
          <xsd:enumeration value="Flotation"/>
          <xsd:enumeration value="Flotation Economic Evaluation Tool (FLEET)"/>
          <xsd:enumeration value="Flotation Equipment"/>
          <xsd:enumeration value="Flotation Tests"/>
          <xsd:enumeration value="Flow Assurance Services"/>
          <xsd:enumeration value="Flow Assurance Testing"/>
          <xsd:enumeration value="Flow Measurement Allocation"/>
          <xsd:enumeration value="Flowsheet Development"/>
          <xsd:enumeration value="Fluid Sampling and Analysis"/>
          <xsd:enumeration value="FluidPro PAL™"/>
          <xsd:enumeration value="FluidPro PAL™ JR"/>
          <xsd:enumeration value="Food"/>
          <xsd:enumeration value="Food Allergen Testing"/>
          <xsd:enumeration value="Food and Beverages"/>
          <xsd:enumeration value="Food Chemical Analysis"/>
          <xsd:enumeration value="Food Contact Tests"/>
          <xsd:enumeration value="Food Contaminant Testing"/>
          <xsd:enumeration value="Food Hygiene Training"/>
          <xsd:enumeration value="Food Industry Second Party Audit"/>
          <xsd:enumeration value="Food Label Reviews and Nutritional Analysis"/>
          <xsd:enumeration value="Food Microbiological Testing"/>
          <xsd:enumeration value="Food Nutritional Testing and Vitamins"/>
          <xsd:enumeration value="Food Physical and Sensory Testing"/>
          <xsd:enumeration value="Food Safety Services"/>
          <xsd:enumeration value="Food Sustainability"/>
          <xsd:enumeration value="Food Traceability Training"/>
          <xsd:enumeration value="Foreign Exchange Control"/>
          <xsd:enumeration value="Forensic Testing"/>
          <xsd:enumeration value="Forest Inventory and Consulting"/>
          <xsd:enumeration value="Forest Management"/>
          <xsd:enumeration value="Forest Management Certification"/>
          <xsd:enumeration value="Forest Plantation Review"/>
          <xsd:enumeration value="Forest Product Chain-of-Custody"/>
          <xsd:enumeration value="Forest Product Chain-of-Custody Certification"/>
          <xsd:enumeration value="Forest Products"/>
          <xsd:enumeration value="Forestry"/>
          <xsd:enumeration value="Forestry and Wood"/>
          <xsd:enumeration value="Forestry Management"/>
          <xsd:enumeration value="Forestry, Agriculture and Construction"/>
          <xsd:enumeration value="Fractured Carbonate Studies"/>
          <xsd:enumeration value="Fresh Produce"/>
          <xsd:enumeration value="FSSC 22000"/>
          <xsd:enumeration value="FSSC 22000 - Awareness Training - Food Safety System Certification"/>
          <xsd:enumeration value="FSSC 22000 - Implementation and Documentation Training - Food Safety System Certification"/>
          <xsd:enumeration value="FSSC 22000 - Internal Auditor Training - Food Safety System Certification"/>
          <xsd:enumeration value="FSSC 22000 - Lead Auditor Training - Food Safety System Certification"/>
          <xsd:enumeration value="Fuel and Oil"/>
          <xsd:enumeration value="Fuel Blending"/>
          <xsd:enumeration value="Fuel Gases"/>
          <xsd:enumeration value="Fuel Integrity Program"/>
          <xsd:enumeration value="Fuel Oil Testing"/>
          <xsd:enumeration value="Fuel Oils"/>
          <xsd:enumeration value="Fuel Treatment"/>
          <xsd:enumeration value="Fuels Blending and Cargo Treatment"/>
          <xsd:enumeration value="Fuels Improvement"/>
          <xsd:enumeration value="Fuels Performance Consultation"/>
          <xsd:enumeration value="Fuels Testing"/>
          <xsd:enumeration value="Fugitive Emission Studies"/>
          <xsd:enumeration value="Fugitive Emissions"/>
          <xsd:enumeration value="Full Outturn Guarantee (FOG)"/>
          <xsd:enumeration value="Full Outturn Quality (FOQ)"/>
          <xsd:enumeration value="Full Scale Static Rotor Blade Testing"/>
          <xsd:enumeration value="Full Year Results"/>
          <xsd:enumeration value="Fumigation Services"/>
          <xsd:enumeration value="Functional and Safety Test"/>
          <xsd:enumeration value="Functional Safety"/>
          <xsd:enumeration value="Functional Safety Auto"/>
          <xsd:enumeration value="Functional Safety Automation Industry"/>
          <xsd:enumeration value="Furans"/>
          <xsd:enumeration value="Fusion"/>
          <xsd:enumeration value="Gap Analysis Audit"/>
          <xsd:enumeration value="Garment Without Guilt"/>
          <xsd:enumeration value="Gas Analysis"/>
          <xsd:enumeration value="Gas Analysis in Pharmaceutical Production"/>
          <xsd:enumeration value="Gas Appliances Certifications"/>
          <xsd:enumeration value="Gas Free Inspection"/>
          <xsd:enumeration value="Gas In Situ Determinations"/>
          <xsd:enumeration value="Gas Metering Systems"/>
          <xsd:enumeration value="Gas Technical Center"/>
          <xsd:enumeration value="Gas Testing"/>
          <xsd:enumeration value="Gasoline Testing"/>
          <xsd:enumeration value="GasPro"/>
          <xsd:enumeration value="GCF"/>
          <xsd:enumeration value="GCGOR"/>
          <xsd:enumeration value="Gearbox Inspection"/>
          <xsd:enumeration value="General Industrial Services"/>
          <xsd:enumeration value="Genetic Testing"/>
          <xsd:enumeration value="Geochemistry"/>
          <xsd:enumeration value="Geometallurgical Review"/>
          <xsd:enumeration value="Geometallurgy"/>
          <xsd:enumeration value="Geometallurgy Framework"/>
          <xsd:enumeration value="Geophysical Services"/>
          <xsd:enumeration value="Geostatistics and Block Modeling"/>
          <xsd:enumeration value="Geotechnical Engineering"/>
          <xsd:enumeration value="Geotechnical Investigations"/>
          <xsd:enumeration value="Geotechnical Parameters"/>
          <xsd:enumeration value="Geotechnical Services"/>
          <xsd:enumeration value="Geotechnical Studies"/>
          <xsd:enumeration value="GFSI Certification"/>
          <xsd:enumeration value="GHP (Good Hygiene Practices)"/>
          <xsd:enumeration value="Global Food Safety Initiative Certification"/>
          <xsd:enumeration value="Global Procurement Policy"/>
          <xsd:enumeration value="Global Regulations"/>
          <xsd:enumeration value="Global Schemes"/>
          <xsd:enumeration value="GlobalGap"/>
          <xsd:enumeration value="GLP Residue Studies"/>
          <xsd:enumeration value="Glycosylation Analysis"/>
          <xsd:enumeration value="GMO Testing"/>
          <xsd:enumeration value="GMP - Good Manufacturing Practices, Auditing, Certification and Training"/>
          <xsd:enumeration value="GMP and REACH Implementation Training in Cosmetics Industry"/>
          <xsd:enumeration value="GMP B2"/>
          <xsd:enumeration value="Gold"/>
          <xsd:enumeration value="Gold and Silver Bullion Analysis"/>
          <xsd:enumeration value="Gold by Aqua Regia"/>
          <xsd:enumeration value="Gold Mineralogy"/>
          <xsd:enumeration value="Good Agricultural Practices (G.A.P) Certification"/>
          <xsd:enumeration value="Good Distribution Practice (For Medical Devices)"/>
          <xsd:enumeration value="Good Distribution Practices (GDP) Certification For Pharmaceutical Industry"/>
          <xsd:enumeration value="Good Distribution Practices (GDP) Training For Pharmaceutical Industry"/>
          <xsd:enumeration value="Good Environmental Practices"/>
          <xsd:enumeration value="Good Manufacturing Pracrices (GMP) Auditor Conversion Training - ICH Q7A"/>
          <xsd:enumeration value="Good Manufacturing Practice (GMP) Certification"/>
          <xsd:enumeration value="Good Manufacturing Practices"/>
          <xsd:enumeration value="Good Manufacturing Practices (GMP) Awareness Training For Pharmaceutical Industry"/>
          <xsd:enumeration value="Good Manufacturing Practices (GMP) Compliance Training For Pharmaceutical Industry"/>
          <xsd:enumeration value="Good Manufacturing Practices (GMP) Expert Training For Pharmaceutical Industry"/>
          <xsd:enumeration value="Good Spa Practices"/>
          <xsd:enumeration value="Good Storage and Distribution Practices"/>
          <xsd:enumeration value="Good Trading Practices"/>
          <xsd:enumeration value="GOST-R Certificate and Declaration"/>
          <xsd:enumeration value="GOST-R Scheme"/>
          <xsd:enumeration value="Grading"/>
          <xsd:enumeration value="Grain and Oil Seeds"/>
          <xsd:enumeration value="Grain Size Analysis"/>
          <xsd:enumeration value="Gravity Recovery Gold (GRG) Test"/>
          <xsd:enumeration value="Gravity Separation"/>
          <xsd:enumeration value="Gravity Separation Test"/>
          <xsd:enumeration value="Greasy Wool"/>
          <xsd:enumeration value="Green Building"/>
          <xsd:enumeration value="Green IT Policy ‎"/>
          <xsd:enumeration value="Green Process Design"/>
          <xsd:enumeration value="Green Procurement"/>
          <xsd:enumeration value="Greenhouse Gas Emissions and Lifecycle Assessment"/>
          <xsd:enumeration value="Greenhouse Gas Emissions Monitoring"/>
          <xsd:enumeration value="Greenhouse Services"/>
          <xsd:enumeration value="Groundwater and Hydrogeological Studies"/>
          <xsd:enumeration value="Groundwater Catchment Study"/>
          <xsd:enumeration value="Groundwater Modeling"/>
          <xsd:enumeration value="Groundwater Resources Risk Assessment"/>
          <xsd:enumeration value="Groundwater Wells"/>
          <xsd:enumeration value="Groundwater Wells Inspection"/>
          <xsd:enumeration value="Groundwater Wells Installation"/>
          <xsd:enumeration value="GS - Geprüfte Sicherheit (Tested Safety) Scheme"/>
          <xsd:enumeration value="GSCP Audits"/>
          <xsd:enumeration value="Guarantee Business Solutions"/>
          <xsd:enumeration value="Guarantee Services"/>
          <xsd:enumeration value="Gulf States Toy Services"/>
          <xsd:enumeration value="HACCP Awareness Training"/>
          <xsd:enumeration value="HACCP Certification"/>
          <xsd:enumeration value="HACCP Implementation and Auditing Training"/>
          <xsd:enumeration value="Half Year Results"/>
          <xsd:enumeration value="HALT and HASS"/>
          <xsd:enumeration value="Hannah Process"/>
          <xsd:enumeration value="Hardgoods"/>
          <xsd:enumeration value="Hardgoods - DIY, Tools and Hardware"/>
          <xsd:enumeration value="Hardgoods - Home Furnishings and Houseware"/>
          <xsd:enumeration value="Hardgrove Grindability Index (HGI)"/>
          <xsd:enumeration value="Harvest Monitoring"/>
          <xsd:enumeration value="Hazardous Substances"/>
          <xsd:enumeration value="Headlamps"/>
          <xsd:enumeration value="Health and Safety"/>
          <xsd:enumeration value="Health and Safety and Industrial Hygiene"/>
          <xsd:enumeration value="Health and Well-Being"/>
          <xsd:enumeration value="Health Safety and Environment Management During Construction"/>
          <xsd:enumeration value="Health, Beauty and Wellness"/>
          <xsd:enumeration value="Health, Safety and Environment"/>
          <xsd:enumeration value="Health, Safety and Environment Management"/>
          <xsd:enumeration value="Health, Safety, and Environment Management (HS&amp;E)"/>
          <xsd:enumeration value="Herbicides"/>
          <xsd:enumeration value="High Definition Mineralogy"/>
          <xsd:enumeration value="High Density Sludge (HDS) Process"/>
          <xsd:enumeration value="High Pressure Grinding Rolls (HPGR)"/>
          <xsd:enumeration value="High Visibility Clothing"/>
          <xsd:enumeration value="HiPAL"/>
          <xsd:enumeration value="Historical Study"/>
          <xsd:enumeration value="Hold and Hatch Inspections"/>
          <xsd:enumeration value="Household Care"/>
          <xsd:enumeration value="Home Furnishings and Houseware"/>
          <xsd:enumeration value="Homologation"/>
          <xsd:enumeration value="Homologation Consulting"/>
          <xsd:enumeration value="Homologation ECECE emark Emark"/>
          <xsd:enumeration value="Homologation EV"/>
          <xsd:enumeration value="Homologation Project Management"/>
          <xsd:enumeration value="Hong Kong  (Hong Kong - Medical Devices Control Office)"/>
          <xsd:enumeration value="Hospitality Services"/>
          <xsd:enumeration value="Host Cell Impurity Testing"/>
          <xsd:enumeration value="Hot Light Fastness, Hot Light Aging and Color Stability"/>
          <xsd:enumeration value="HR onboarding"/>
          <xsd:enumeration value="HR Principles Policy"/>
          <xsd:enumeration value="HSE Assessment"/>
          <xsd:enumeration value="HSE Inspection"/>
          <xsd:enumeration value="Human Health Risk Assessment"/>
          <xsd:enumeration value="Humidity Testing"/>
          <xsd:enumeration value="HVI Cotton Testing"/>
          <xsd:enumeration value="Hydraulic Conductivity"/>
          <xsd:enumeration value="Hydride Elements"/>
          <xsd:enumeration value="Hydrocarbon Allocation"/>
          <xsd:enumeration value="Hydrocarbon Fingerprinting"/>
          <xsd:enumeration value="Hydrogeochemistry"/>
          <xsd:enumeration value="Hydrogeological Services"/>
          <xsd:enumeration value="Hygiene Monitored Approval Scheme"/>
          <xsd:enumeration value="IATA Training"/>
          <xsd:enumeration value="Icorr Painting and Coating Training"/>
          <xsd:enumeration value="ICS Audits"/>
          <xsd:enumeration value="ICTI Audits"/>
          <xsd:enumeration value="Identification and Chemistry"/>
          <xsd:enumeration value="Identification and Chemistry"/>
          <xsd:enumeration value="IEC"/>
          <xsd:enumeration value="IECEE HS Reporting Services"/>
          <xsd:enumeration value="IECQ HSPM (Hazardous Substances Process Management)"/>
          <xsd:enumeration value="IFS - International Food Standard Audit, Certification and Training"/>
          <xsd:enumeration value="IFS Awareness Training - International Food Standard"/>
          <xsd:enumeration value="IFS Broker Certification"/>
          <xsd:enumeration value="IFS Food Certification"/>
          <xsd:enumeration value="IFS HPC Certification"/>
          <xsd:enumeration value="IFS Logistics Certification"/>
          <xsd:enumeration value="iGS (Integrated Geometallurgical Simulation)"/>
          <xsd:enumeration value="IMDS Services"/>
          <xsd:enumeration value="Immunogenicity and Neutralizing Antibody"/>
          <xsd:enumeration value="Impact Analysis"/>
          <xsd:enumeration value="Implementation and Documentation Training - Integrated Management Systems"/>
          <xsd:enumeration value="Implementation and Management - Vehicle Safety and Emission Programs"/>
          <xsd:enumeration value="Implementation and Management of Axle Load Control Programs"/>
          <xsd:enumeration value="Implementation and Management of Traffic Systems"/>
          <xsd:enumeration value="Implementation Training"/>
          <xsd:enumeration value="Import and Export Certification"/>
          <xsd:enumeration value="Import Certification for Iran"/>
          <xsd:enumeration value="Import Control Services"/>
          <xsd:enumeration value="Imported Vehicle Inspection and Verification CIVIO"/>
          <xsd:enumeration value="Impurities in Natural Hydrocarbons"/>
          <xsd:enumeration value="Indicator Mineral and Diamond Processing and Assessment"/>
          <xsd:enumeration value="Indonesia Toy Services"/>
          <xsd:enumeration value="Indoor Air Quality (IAQ)"/>
          <xsd:enumeration value="Indoor Environmental Quality"/>
          <xsd:enumeration value="Indoor Environmental Quality (IEQ)"/>
          <xsd:enumeration value="Industrial Chemicals"/>
          <xsd:enumeration value="Industrial Gasses"/>
          <xsd:enumeration value="Industrial Hygiene"/>
          <xsd:enumeration value="Industrial Measurements"/>
          <xsd:enumeration value="Industrial Projects in Russia"/>
          <xsd:enumeration value="Industrial Projects in Russia - Regulatory Compliance Services"/>
          <xsd:enumeration value="Industrial Rope Access"/>
          <xsd:enumeration value="Industrial Waste Water Studies"/>
          <xsd:enumeration value="Industry Specific Training"/>
          <xsd:enumeration value="Information Management Systems"/>
          <xsd:enumeration value="Information Security"/>
          <xsd:enumeration value="Information Security Management"/>
          <xsd:enumeration value="Information Security Management Systems Certification"/>
          <xsd:enumeration value="Information Technology"/>
          <xsd:enumeration value="Infrastructure and Building Services"/>
          <xsd:enumeration value="In-House (Custom Services)"/>
          <xsd:enumeration value="In-House Laboratory Development and Consultancy"/>
          <xsd:enumeration value="Initial Production Check - IPC"/>
          <xsd:enumeration value="Inland Revenue/VAT/ Local Taxes"/>
          <xsd:enumeration value="In-Line Quality Consulting"/>
          <xsd:enumeration value="Inmetro Mark"/>
          <xsd:enumeration value="Innovative Solutions"/>
          <xsd:enumeration value="In-Plant and Operational Support"/>
          <xsd:enumeration value="In-Plant Services and Operational Support"/>
          <xsd:enumeration value="In-Service Inspections"/>
          <xsd:enumeration value="Inspection"/>
          <xsd:enumeration value="Inspection and Cargo Management"/>
          <xsd:enumeration value="Inspection and Sampling for Coal"/>
          <xsd:enumeration value="Inspection and Sampling for Uranium"/>
          <xsd:enumeration value="Inspection and Sampling Services"/>
          <xsd:enumeration value="Inspection and Technical Assistance During Turnarounds"/>
          <xsd:enumeration value="Inspection for Agricultural Goods"/>
          <xsd:enumeration value="Inspection Services"/>
          <xsd:enumeration value="Inspection Services for Biofuels"/>
          <xsd:enumeration value="Integrated Development Studies"/>
          <xsd:enumeration value="Integrated Management Systems"/>
          <xsd:enumeration value="Integrated Management Systems Certifications"/>
          <xsd:enumeration value="Integrated Management Systems Training"/>
          <xsd:enumeration value="Integrated Pest Management"/>
          <xsd:enumeration value="Integrated Sustainability Audits"/>
          <xsd:enumeration value="Integrity"/>
          <xsd:enumeration value="Integrity"/>
          <xsd:enumeration value="Interior"/>
          <xsd:enumeration value="Interior Accessories"/>
          <xsd:enumeration value="Internal Auditor Training"/>
          <xsd:enumeration value="Internal Quality Systems Training"/>
          <xsd:enumeration value="Internal Quality Systems Training"/>
          <xsd:enumeration value="International Customs Data Exchange"/>
          <xsd:enumeration value="International Food Safety (IFS) Broker"/>
          <xsd:enumeration value="International Food Safety (IFS) Logistics"/>
          <xsd:enumeration value="Interpretation and Modeling"/>
          <xsd:enumeration value="Introduction to REACH"/>
          <xsd:enumeration value="Introduction to Sustainability and Ecodesign"/>
          <xsd:enumeration value="Investor Relations"/>
          <xsd:enumeration value="IP Traceability"/>
          <xsd:enumeration value="IR-Inspection"/>
          <xsd:enumeration value="IRIS Certification"/>
          <xsd:enumeration value="Iron and Nickel"/>
          <xsd:enumeration value="Iron Ore"/>
          <xsd:enumeration value="Isamill Evaluation"/>
          <xsd:enumeration value="ISO 10002 - Quality Management - Customer Satisfaction Certification"/>
          <xsd:enumeration value="ISO 11135-1 - Sterilization of Health Care Products - Ethylene Oxide"/>
          <xsd:enumeration value="ISO 11137-1-2 - Sterilization of Health Care Products - Radiation"/>
          <xsd:enumeration value="ISO 13485"/>
          <xsd:enumeration value="ISO 13485 - Awareness Training - Quality Management Systems for Medical Devices"/>
          <xsd:enumeration value="ISO 13485 - Internal Auditor Training - Quality Management Systems for Medical Devices"/>
          <xsd:enumeration value="ISO 13485 - Lead Auditor Training - Quality Management Systems for Medical Devices"/>
          <xsd:enumeration value="ISO 13485 - Sanitary Products CE Marking"/>
          <xsd:enumeration value="ISO 13485:2003"/>
          <xsd:enumeration value="ISO 14001 - Awareness Training - Environmental Management Systems"/>
          <xsd:enumeration value="ISO 14001 - Implementation Course - Environmental Management Systems"/>
          <xsd:enumeration value="ISO 14001 - Internal Auditor Training - Environmental Management Systems"/>
          <xsd:enumeration value="ISO 14001 - Lead Auditor Training - Environmental Management Systems"/>
          <xsd:enumeration value="ISO 14001:2004 - Environmental Management Systems"/>
          <xsd:enumeration value="ISO 14064 - Auditor Training - Greenhouse Gas Accounting and Verification"/>
          <xsd:enumeration value="ISO 14064 - Awareness Training - Greenhouse Gas Accounting and Verification"/>
          <xsd:enumeration value="ISO 14064 - Greenhouse Gas Accounting and Verification"/>
          <xsd:enumeration value="ISO 14064 - Greenhouse Gas Verification"/>
          <xsd:enumeration value="ISO 14067 - Carbon Footprint"/>
          <xsd:enumeration value="ISO 15378 - Certification - Primary Packaging Materials for Medicinal Products"/>
          <xsd:enumeration value="ISO 20000 - Awareness Training - Information Technology Service Management Systems"/>
          <xsd:enumeration value="ISO 20000 - Internal Auditing Training - Information Technology Service Management Systems"/>
          <xsd:enumeration value="ISO 20000 - IT Certification"/>
          <xsd:enumeration value="ISO 20000 - Lead Auditor Training - Information Technology Service Management Systems"/>
          <xsd:enumeration value="ISO 22000"/>
          <xsd:enumeration value="ISO 22000 - Awareness Training - Food Safety Management Systems"/>
          <xsd:enumeration value="ISO 22000 - Implementation Training - Food Safety Management Systems"/>
          <xsd:enumeration value="ISO 22000 - Internal Auditor Training - Food Safety Management Systems"/>
          <xsd:enumeration value="ISO 22000 - Lead Auditor Training - Food Safety Management Systems"/>
          <xsd:enumeration value="ISO 22301 - Certification - Preparedness and Continuity Management Systems"/>
          <xsd:enumeration value="ISO 22716 - Cosmetics GMP"/>
          <xsd:enumeration value="ISO 22716 - Good Manufacturing Practices (GMP) Awareness Training for Cosmetic Industry"/>
          <xsd:enumeration value="ISO 22716 - Good Manufacturing Practices (GMP) Interpretation and Audit Training for Cosmetic Industry"/>
          <xsd:enumeration value="ISO 26000 - Awareness Training - Social Responsibility"/>
          <xsd:enumeration value="ISO 26000 - Guidance on Social Responsibility (Auditing and Training)"/>
          <xsd:enumeration value="ISO 26000 - Implementation Training - Social Responsibility"/>
          <xsd:enumeration value="ISO 26000 - Performance Assessment - Social Responsibility"/>
          <xsd:enumeration value="ISO 27001 - Auditor Conversion Training - Information Security Management Systems"/>
          <xsd:enumeration value="ISO 27001 - Awareness Training - Information Security Management Systems"/>
          <xsd:enumeration value="ISO 27001 - Internal Auditor Training - Information Security Management Systems"/>
          <xsd:enumeration value="ISO 27001 - Lead Auditor Training - Information Security Management Systems"/>
          <xsd:enumeration value="ISO 27001:2005 - Information Security Management Systems"/>
          <xsd:enumeration value="ISO 28000 - Awareness Training - Supply Chain Security Management Systems"/>
          <xsd:enumeration value="ISO 28000 - Lead Auditor Training - Supply Chain Security Management Systems"/>
          <xsd:enumeration value="ISO 28000 - Supply Chain Security Management Systems"/>
          <xsd:enumeration value="ISO 29001 - Awareness Training - Quality Management for Oil and Gas"/>
          <xsd:enumeration value="ISO 29001 - Quality Management for Oil and Gas"/>
          <xsd:enumeration value="ISO 29990 - Certification - Learning Services Management Systems"/>
          <xsd:enumeration value="ISO 31000 - Awareness Training - Risk Management"/>
          <xsd:enumeration value="ISO 31000 - Risk Management"/>
          <xsd:enumeration value="ISO 31000 - Risk Management (Auditing Training)"/>
          <xsd:enumeration value="ISO 50001 - Awareness Training - Energy Management Systems"/>
          <xsd:enumeration value="ISO 9001 - Auditor Conversion Training - Quality Management Systems"/>
          <xsd:enumeration value="ISO 9001 - Awareness Training - Quality Management Systems"/>
          <xsd:enumeration value="ISO 9001 - Certification - Quality Management Systems"/>
          <xsd:enumeration value="ISO 9001 - Internal Auditor Training - Quality Management Systems"/>
          <xsd:enumeration value="ISO 9001 - Lead Auditor Training - Quality Management Systems"/>
          <xsd:enumeration value="ISO 9001 - Medical Devices Auditor Transition Training"/>
          <xsd:enumeration value="ISO 9001, ISO 14001 and OHSAS 18001 - Internal Auditor Training - Integrated Management Systems"/>
          <xsd:enumeration value="ISO Tank Inspection"/>
          <xsd:enumeration value="ISO/DIS 50001 - Energy Management Systems - Certification and Training"/>
          <xsd:enumeration value="ISO/IEC 17025"/>
          <xsd:enumeration value="ISO/IEC 17025 - Awareness Course - Laboratory Management Systems"/>
          <xsd:enumeration value="ISO/IEC 17025 - Internal Auditor Training - Laboratory Management Systems"/>
          <xsd:enumeration value="ISO/TS 16949 - Awareness Training - Quality Management Systems for Automotive Industry"/>
          <xsd:enumeration value="ISO/TS 16949 - Implementation Training - Quality Management System for Automotive Products"/>
          <xsd:enumeration value="ISO/TS 16949 - Internal Auditing - Quality Management System for Automotive Products"/>
          <xsd:enumeration value="ISO/TS 16949 - Lead Auditor Training - Quality Management Systems for Automotive Industry"/>
          <xsd:enumeration value="ISO/TS 16949 - Quality Management Systems for Automotive Industry"/>
          <xsd:enumeration value="ISO/TS 16949 - Transition Course - Quality Management System for Automotive Products"/>
          <xsd:enumeration value="ISTA Certification (International Safe Transit Association)"/>
          <xsd:enumeration value="ISTA Certification (International Seed Testing Association)"/>
          <xsd:enumeration value="IT and Telecommunication"/>
          <xsd:enumeration value="IT Policy"/>
          <xsd:enumeration value="IT Policy"/>
          <xsd:enumeration value="IT Service Management"/>
          <xsd:enumeration value="Japan Toy Services"/>
          <xsd:enumeration value="Jet Fuel Testing"/>
          <xsd:enumeration value="Jetty Services"/>
          <xsd:enumeration value="Jewelry"/>
          <xsd:enumeration value="JISQ 9100, AS 9100, EN 9100 - Quality Management Systems for Aerospace Industry"/>
          <xsd:enumeration value="JK Abrasion Test"/>
          <xsd:enumeration value="JK Drop-Weight Test"/>
          <xsd:enumeration value="JPAL - Japanese Regulations for Medical Devices"/>
          <xsd:enumeration value="Jute Grading and Testing"/>
          <xsd:enumeration value="Juvenile Products and Childcare Articles"/>
          <xsd:enumeration value="Karst Studies"/>
          <xsd:enumeration value="Korea RoHS"/>
          <xsd:enumeration value="Korea Toy Services"/>
          <xsd:enumeration value="Labeling Verification Care and Use Instructions"/>
          <xsd:enumeration value="Laboratory Analysis"/>
          <xsd:enumeration value="Laboratory Analysis - Analytical Parameters"/>
          <xsd:enumeration value="Laboratory Comparative Work Index"/>
          <xsd:enumeration value="Laboratory Design"/>
          <xsd:enumeration value="Laboratory Design, Commissioning and Operation Services"/>
          <xsd:enumeration value="Laboratory Management"/>
          <xsd:enumeration value="Laboratory Outsourcing"/>
          <xsd:enumeration value="Laboratory Services"/>
          <xsd:enumeration value="Laboratory Up*Sourcing"/>
          <xsd:enumeration value="Laboratory Validation"/>
          <xsd:enumeration value="Land, Water and Data Management"/>
          <xsd:enumeration value="Landfill Management Studies"/>
          <xsd:enumeration value="Landfill Subsidence Monitoring"/>
          <xsd:enumeration value="Large Projects and Finance"/>
          <xsd:enumeration value="Late Phase II - IV Services"/>
          <xsd:enumeration value="Leak Detection"/>
          <xsd:enumeration value="Lean and Six Sigma"/>
          <xsd:enumeration value="Lean Awareness Training"/>
          <xsd:enumeration value="Lean Gas Systems"/>
          <xsd:enumeration value="Lean Six Sigma Master Black Belt Course"/>
          <xsd:enumeration value="Leasing Companies"/>
          <xsd:enumeration value="Legal Requirements"/>
          <xsd:enumeration value="Legal Requirements (Homologation)"/>
          <xsd:enumeration value="Legally Defensible Data"/>
          <xsd:enumeration value="Legionella"/>
          <xsd:enumeration value="Lenders' Adviser"/>
          <xsd:enumeration value="Lenders Engineer"/>
          <xsd:enumeration value="LHAMA Compliance Labeling of Hazardous Art Materials"/>
          <xsd:enumeration value="Licence Application Support"/>
          <xsd:enumeration value="Life Cycle Analyses"/>
          <xsd:enumeration value="Life Cycle Assessment"/>
          <xsd:enumeration value="Lift and Elevator Certification"/>
          <xsd:enumeration value="Lighting"/>
          <xsd:enumeration value="Lightning Inspection"/>
          <xsd:enumeration value="Liquid Metering Systems"/>
          <xsd:enumeration value="Liquid Penetrant Testing Training"/>
          <xsd:enumeration value="Liquids"/>
          <xsd:enumeration value="Liquid-Solid Separation Testing"/>
          <xsd:enumeration value="Lithium"/>
          <xsd:enumeration value="LNG"/>
          <xsd:enumeration value="LNG and Gases"/>
          <xsd:enumeration value="LNG Contract Review and Consultancy"/>
          <xsd:enumeration value="LNG Custody Transfer Inspection"/>
          <xsd:enumeration value="LNG Laboratory Test and Observation"/>
          <xsd:enumeration value="LNG Metering Compliance"/>
          <xsd:enumeration value="LNG Online GC Support Services"/>
          <xsd:enumeration value="LNG Portable Sampler and Testing Rig"/>
          <xsd:enumeration value="LNG Services"/>
          <xsd:enumeration value="LNG Ship Calibration"/>
          <xsd:enumeration value="Loading and Discharge Supervision"/>
          <xsd:enumeration value="Loading and Unloading Supervision"/>
          <xsd:enumeration value="Loading Master, On-Hires and Off-Hires"/>
          <xsd:enumeration value="Loading Unloading Supervision (LSUS)"/>
          <xsd:enumeration value="Load-Port and Pre-Shipment Assays"/>
          <xsd:enumeration value="Local and International Multicenter Quality of Life Studies"/>
          <xsd:enumeration value="Locked Cycle Test"/>
          <xsd:enumeration value="Logistic Companies"/>
          <xsd:enumeration value="Logistics"/>
          <xsd:enumeration value="Logistics and Trade"/>
          <xsd:enumeration value="Logistics Certification"/>
          <xsd:enumeration value="Logistics Chain Damage Prevention"/>
          <xsd:enumeration value="Logistics Support"/>
          <xsd:enumeration value="Low Formaldehyde Composite Wood Product Certification"/>
          <xsd:enumeration value="Low Level Pesticides"/>
          <xsd:enumeration value="LPG Services"/>
          <xsd:enumeration value="Lubricant Testing"/>
          <xsd:enumeration value="Luminaries"/>
          <xsd:enumeration value="M(SDS) Management"/>
          <xsd:enumeration value="Machinery"/>
          <xsd:enumeration value="MacPherson Autogenous Grindability Test"/>
          <xsd:enumeration value="Magnetic and Electrostatic Separation"/>
          <xsd:enumeration value="Magnetic Particle Testing"/>
          <xsd:enumeration value="Magnetic Particle Testing Training"/>
          <xsd:enumeration value="Maintenance Management"/>
          <xsd:enumeration value="Maintenance Services"/>
          <xsd:enumeration value="Major Elements"/>
          <xsd:enumeration value="Management and Audit of the Risks of Chemicals - MARCH"/>
          <xsd:enumeration value="Management and Compliance"/>
          <xsd:enumeration value="Management Development"/>
          <xsd:enumeration value="Management of Restricted Substances - Audits and Certification"/>
          <xsd:enumeration value="Management of SVHC"/>
          <xsd:enumeration value="Management System for the Facility Electrostatic Discharge Control (ESD)"/>
          <xsd:enumeration value="Management Systems Certification"/>
          <xsd:enumeration value="Management Systems Implementation"/>
          <xsd:enumeration value="Management Systems Implementation Training"/>
          <xsd:enumeration value="Manufacturing"/>
          <xsd:enumeration value="Manufacturing Control"/>
          <xsd:enumeration value="Manufacturing Inspection and Supervision"/>
          <xsd:enumeration value="Manufacturing Inspection and Technical Inspection"/>
          <xsd:enumeration value="Manufacturing Process"/>
          <xsd:enumeration value="Manure Management"/>
          <xsd:enumeration value="Marine"/>
          <xsd:enumeration value="Marine Services"/>
          <xsd:enumeration value="Marine Stewardship Council (MSC) Certification"/>
          <xsd:enumeration value="Marker Program"/>
          <xsd:enumeration value="Market and Commodity Research Services"/>
          <xsd:enumeration value="Market Research"/>
          <xsd:enumeration value="Market Research Services"/>
          <xsd:enumeration value="Marketing - Communication training course"/>
          <xsd:enumeration value="Mass Ratio - Urea and Ammonium Nitrate"/>
          <xsd:enumeration value="Material and Process Media Testing and Analysis"/>
          <xsd:enumeration value="Material Composition Testing"/>
          <xsd:enumeration value="Material Testing"/>
          <xsd:enumeration value="Material, Cell and Wafer"/>
          <xsd:enumeration value="Materials Certification"/>
          <xsd:enumeration value="Materials Testing"/>
          <xsd:enumeration value="Mechanical Components"/>
          <xsd:enumeration value="Mechanical Integrity Management System"/>
          <xsd:enumeration value="Mechanical Sampling"/>
          <xsd:enumeration value="Mechanical Sampling Systems"/>
          <xsd:enumeration value="Medical Affairs and Pharmacoviligence"/>
          <xsd:enumeration value="Medical Device Classified as Consumer Products"/>
          <xsd:enumeration value="Medical Device QC Testing"/>
          <xsd:enumeration value="Medical Devices"/>
          <xsd:enumeration value="Medical Writing"/>
          <xsd:enumeration value="Melamine Contamination Testing"/>
          <xsd:enumeration value="Mercury Detection, Analysis and Speciation"/>
          <xsd:enumeration value="Mercury Services"/>
          <xsd:enumeration value="Metabolite Profiling and Balance Studies (14C-Labeled Drug)"/>
          <xsd:enumeration value="Metal"/>
          <xsd:enumeration value="Metal Speciation and Low-Level Metals"/>
          <xsd:enumeration value="Metal Testing"/>
          <xsd:enumeration value="Metallurgical Accounting"/>
          <xsd:enumeration value="Metallurgical Services for Uranium"/>
          <xsd:enumeration value="Metallurgy and Process Design"/>
          <xsd:enumeration value="Meter Prover Calibration"/>
          <xsd:enumeration value="Meter Selection"/>
          <xsd:enumeration value="Metering and Calibration"/>
          <xsd:enumeration value="Metering Audits"/>
          <xsd:enumeration value="Metering Consultancy Services"/>
          <xsd:enumeration value="Metering Design Selection and Verification"/>
          <xsd:enumeration value="Metering Management"/>
          <xsd:enumeration value="Metering Operations Support"/>
          <xsd:enumeration value="Metering Services"/>
          <xsd:enumeration value="Metering Uncertainty Studies"/>
          <xsd:enumeration value="Metering, Measurement and Allocation"/>
          <xsd:enumeration value="Methelyne Blue"/>
          <xsd:enumeration value="Method Development Optimization and Validation"/>
          <xsd:enumeration value="Metrological Compliance Consultancy"/>
          <xsd:enumeration value="MFT Test"/>
          <xsd:enumeration value="Microbial Analysis"/>
          <xsd:enumeration value="Microbial Analytical Services"/>
          <xsd:enumeration value="Microbiological Testing"/>
          <xsd:enumeration value="Microbiological Tests"/>
          <xsd:enumeration value="Microbiology"/>
          <xsd:enumeration value="Microbiology, Bacteriology and Ecotoxicology Studies"/>
          <xsd:enumeration value="Microelectronics"/>
          <xsd:enumeration value="Microelectronics Quality Control"/>
          <xsd:enumeration value="Micron Testing"/>
          <xsd:enumeration value="Micro-Pollutants and POPs"/>
          <xsd:enumeration value="Mill and Plant Sample Analysis"/>
          <xsd:enumeration value="Mill Design"/>
          <xsd:enumeration value="Minerals Detection"/>
          <xsd:enumeration value="Mini Bulk and DMS Plant"/>
          <xsd:enumeration value="Mini PVT"/>
          <xsd:enumeration value="Mining Equipment Maintenance"/>
          <xsd:enumeration value="MMI Orientation Surveys"/>
          <xsd:enumeration value="Mobile Laboratories"/>
          <xsd:enumeration value="Mobile Laboratory Services"/>
          <xsd:enumeration value="Mobile Metal Ions (MMI™)"/>
          <xsd:enumeration value="Mobile Sources Monitoring"/>
          <xsd:enumeration value="Modified ABA"/>
          <xsd:enumeration value="Module Notification"/>
          <xsd:enumeration value="Moisture Testing"/>
          <xsd:enumeration value="Moisture, LOI and Water"/>
          <xsd:enumeration value="Monitored Natural Attenuation"/>
          <xsd:enumeration value="Monitoring"/>
          <xsd:enumeration value="Monitoring Services"/>
          <xsd:enumeration value="Monitoring Volatile Air Toxins Through Canister Measurement Services"/>
          <xsd:enumeration value="Monomers"/>
          <xsd:enumeration value="Multi-Acid (4-Acid) Digestions"/>
          <xsd:enumeration value="Multi-Element ICP Packages"/>
          <xsd:enumeration value="Multimedia"/>
          <xsd:enumeration value="Multiphase Measurement"/>
          <xsd:enumeration value="Multiphase Meter"/>
          <xsd:enumeration value="MultiTrace ®"/>
          <xsd:enumeration value="Mycotoxin Testing"/>
          <xsd:enumeration value="Mystery Shopper Services"/>
          <xsd:enumeration value="Mystery Shopping"/>
          <xsd:enumeration value="N/A"/>
          <xsd:enumeration value="NAG Static Net Acid Generation Procedure"/>
          <xsd:enumeration value="National Forestry Control"/>
          <xsd:enumeration value="National Marks"/>
          <xsd:enumeration value="Natural Gas Analysis"/>
          <xsd:enumeration value="Natural Materials"/>
          <xsd:enumeration value="NCS (Nordic Certification Service)"/>
          <xsd:enumeration value="NEBS"/>
          <xsd:enumeration value="Network Services"/>
          <xsd:enumeration value="New Machinery Certification"/>
          <xsd:enumeration value="NFC"/>
          <xsd:enumeration value="NGO Benchmarking"/>
          <xsd:enumeration value="Noise and Vibrations Studies and Modeling"/>
          <xsd:enumeration value="Noise Monitoring"/>
          <xsd:enumeration value="Non-Destructive Testing"/>
          <xsd:enumeration value="Non-Destructive Testing (NDT) Training"/>
          <xsd:enumeration value="Non-Hydrocarbon Impurities"/>
          <xsd:enumeration value="Non-Organic Materials"/>
          <xsd:enumeration value="NRTL"/>
          <xsd:enumeration value="N-Terminal Sequencing"/>
          <xsd:enumeration value="Nuclear"/>
          <xsd:enumeration value="Nutraceuticals and Dietary Supplements"/>
          <xsd:enumeration value="Nutritional Labeling"/>
          <xsd:enumeration value="Occupational and Industrial Hygiene"/>
          <xsd:enumeration value="Occupational Health and Safety"/>
          <xsd:enumeration value="Odor Measurement and Monitoring"/>
          <xsd:enumeration value="Odour dispersion Studies"/>
          <xsd:enumeration value="OEM Multimedia"/>
          <xsd:enumeration value="OEM Requirements - Auto Electronics"/>
          <xsd:enumeration value="OHSAS 18001"/>
          <xsd:enumeration value="OHSAS 18001 - Auditor Conversion Training - Occupational Health and Safety Management Systems"/>
          <xsd:enumeration value="OHSAS 18001 - Awareness Training - Occupational Health and Safety Management Systems"/>
          <xsd:enumeration value="OHSAS 18001 - Implementation Training - Occupational Health and Safety Management Systems"/>
          <xsd:enumeration value="OHSAS 18001 - Internal Auditing Training - Occupational Health and Safety Management Systems"/>
          <xsd:enumeration value="OHSAS 18001 - Lead Auditor Training - Occupational Health and Safety Management Systems"/>
          <xsd:enumeration value="OHSAS 18001 - Occupational Health and Safety Management Systems"/>
          <xsd:enumeration value="Oil"/>
          <xsd:enumeration value="Oil and Fats Analysis"/>
          <xsd:enumeration value="Oil and Gas"/>
          <xsd:enumeration value="Oil Condition Monitoring"/>
          <xsd:enumeration value="Oil Fingerprinting"/>
          <xsd:enumeration value="Oil Sands"/>
          <xsd:enumeration value="Oil Sands Analytical Services"/>
          <xsd:enumeration value="Oil Sands Core Processing"/>
          <xsd:enumeration value="Oil Sands Data Management"/>
          <xsd:enumeration value="Oil Sands Exploration"/>
          <xsd:enumeration value="Oil Sands Process Design"/>
          <xsd:enumeration value="Oil Sands Production Services"/>
          <xsd:enumeration value="Oil Testing"/>
          <xsd:enumeration value="Oil, Gas and Chemicals"/>
          <xsd:enumeration value="Oil-based Mud - OBM"/>
          <xsd:enumeration value="Oilfield Mercury Analysis and Speciation"/>
          <xsd:enumeration value="Oilseed Fatty Acid Profile"/>
          <xsd:enumeration value="On Hire and Off Hire Services"/>
          <xsd:enumeration value="Online Analysis (OLA)"/>
          <xsd:enumeration value="Online Analyzers"/>
          <xsd:enumeration value="Online Analyzers and Sampling Systems"/>
          <xsd:enumeration value="Onshore Fixed Lab"/>
          <xsd:enumeration value="Onsite Analytical Services"/>
          <xsd:enumeration value="Onsite and Industrial Services"/>
          <xsd:enumeration value="On-site and Industrial Services"/>
          <xsd:enumeration value="Onsite Laboratories"/>
          <xsd:enumeration value="Onsite Material Testing"/>
          <xsd:enumeration value="Onsite Production Chemist Services"/>
          <xsd:enumeration value="Operation and Maintenance Risk Management"/>
          <xsd:enumeration value="Operational Audit and Improvement"/>
          <xsd:enumeration value="Operational Monitoring"/>
          <xsd:enumeration value="Operational Support Studies"/>
          <xsd:enumeration value="Operations Safety"/>
          <xsd:enumeration value="Operations Support"/>
          <xsd:enumeration value="Operator Exposure"/>
          <xsd:enumeration value="Ore, Coal, Biofuels, Steel and Fertilizers"/>
          <xsd:enumeration value="Orebody Modeling and Resource Estimation"/>
          <xsd:enumeration value="Organic Certification"/>
          <xsd:enumeration value="Organization and Events"/>
          <xsd:enumeration value="Orientation and Phase 1 Study"/>
          <xsd:enumeration value="Origin Verification"/>
          <xsd:enumeration value="OTA"/>
          <xsd:enumeration value="Other Audits and Certification Programs"/>
          <xsd:enumeration value="Other EC Directives"/>
          <xsd:enumeration value="Other Food Industry Certification"/>
          <xsd:enumeration value="Own Brand Labeling"/>
          <xsd:enumeration value="Owners Engineer"/>
          <xsd:enumeration value="Owner's Representative"/>
          <xsd:enumeration value="Oxide and Reverse Flotation"/>
          <xsd:enumeration value="Package and Container Testing"/>
          <xsd:enumeration value="Packaging"/>
          <xsd:enumeration value="Packaging and Handling"/>
          <xsd:enumeration value="Packaging and Packaging Waste"/>
          <xsd:enumeration value="Packaging Eco-Assessment Rating (PEAR)"/>
          <xsd:enumeration value="Packaging Ecodesign Diagnosis"/>
          <xsd:enumeration value="Paint and Adhesives"/>
          <xsd:enumeration value="Paints, Adhesives and Resins"/>
          <xsd:enumeration value="PANDA Type Tests"/>
          <xsd:enumeration value="Paper Testing"/>
          <xsd:enumeration value="Particle Analysis"/>
          <xsd:enumeration value="Particle Size"/>
          <xsd:enumeration value="Particulate Testing"/>
          <xsd:enumeration value="Party Settlement and Umpire Assays"/>
          <xsd:enumeration value="PAS 2050 - Carbon Footprint"/>
          <xsd:enumeration value="PAS 220 or ISO/TS 22002-1"/>
          <xsd:enumeration value="Passenger and Commercial Vehicles"/>
          <xsd:enumeration value="Pattern Approval Certificate"/>
          <xsd:enumeration value="Pavement Engineering"/>
          <xsd:enumeration value="PCB Transformers and Capacitors"/>
          <xsd:enumeration value="PCBs"/>
          <xsd:enumeration value="Peptide Mapping"/>
          <xsd:enumeration value="Performance Certification"/>
          <xsd:enumeration value="Performance Measurement and Testing"/>
          <xsd:enumeration value="Performance Testing"/>
          <xsd:enumeration value="Performance Tests"/>
          <xsd:enumeration value="Perfumes and Flavors"/>
          <xsd:enumeration value="Periodic Inspection"/>
          <xsd:enumeration value="Periodic Operation Monitoring"/>
          <xsd:enumeration value="Permeability Tests"/>
          <xsd:enumeration value="Pest Control and Fumigation"/>
          <xsd:enumeration value="Pest Management Services"/>
          <xsd:enumeration value="Pesticide Residue Testing"/>
          <xsd:enumeration value="Pesticides"/>
          <xsd:enumeration value="Petrochemical Testing"/>
          <xsd:enumeration value="Petrophysics and Geology"/>
          <xsd:enumeration value="PGE by Nickel Sulphide FA"/>
          <xsd:enumeration value="Pharma GDP (Good Distribution Practices for Pharmaceutical Companies)"/>
          <xsd:enumeration value="Pharma GMP Audit"/>
          <xsd:enumeration value="Pharma GMP Audit Solutions"/>
          <xsd:enumeration value="Pharmaceutical"/>
          <xsd:enumeration value="Pharmaceutical, Hormones and Personal Care Products"/>
          <xsd:enumeration value="Pharmaceuticals"/>
          <xsd:enumeration value="Pharmacokinetic Testing"/>
          <xsd:enumeration value="Phase Behavior (PVT)"/>
          <xsd:enumeration value="Photovoltaic Supply Chain"/>
          <xsd:enumeration value="Physical and Flammability"/>
          <xsd:enumeration value="Physical and Mechanical Tests"/>
          <xsd:enumeration value="Physical Assistance"/>
          <xsd:enumeration value="Physical Testing"/>
          <xsd:enumeration value="Physical Testing for Biofuels"/>
          <xsd:enumeration value="Pilot Plant Reviews"/>
          <xsd:enumeration value="Pilot Plant Testing and Development"/>
          <xsd:enumeration value="Pilot Plants"/>
          <xsd:enumeration value="Pipeline Services"/>
          <xsd:enumeration value="Plant and Terminal Operations (PTO)"/>
          <xsd:enumeration value="Plant Safety"/>
          <xsd:enumeration value="Plant Tissue Testing"/>
          <xsd:enumeration value="Plantability and Flowability Assessments"/>
          <xsd:enumeration value="Plasticizers"/>
          <xsd:enumeration value="Plastics"/>
          <xsd:enumeration value="Plastics and Synthetic Fibers"/>
          <xsd:enumeration value="Plate Loading Tests"/>
          <xsd:enumeration value="PLATSOL"/>
          <xsd:enumeration value="PLC Based Control Systems"/>
          <xsd:enumeration value="Point-Load Test"/>
          <xsd:enumeration value="Polymer Testing"/>
          <xsd:enumeration value="Polymers"/>
          <xsd:enumeration value="Post Translational Modification Analysis"/>
          <xsd:enumeration value="Post-Approval and Marketed Drugs"/>
          <xsd:enumeration value="Potash"/>
          <xsd:enumeration value="Potency Assays"/>
          <xsd:enumeration value="Power Distribution"/>
          <xsd:enumeration value="Power Electronics"/>
          <xsd:enumeration value="Power Generation"/>
          <xsd:enumeration value="Powertrain"/>
          <xsd:enumeration value="PPE Personal Protective Equipment Certification"/>
          <xsd:enumeration value="Practical Tools for Continuous Improvement and Problem Solving"/>
          <xsd:enumeration value="Precious Metals"/>
          <xsd:enumeration value="Preclinical Services"/>
          <xsd:enumeration value="Predicting Operational Variables"/>
          <xsd:enumeration value="Pre-Feasibility Study"/>
          <xsd:enumeration value="Premiums and Novelty Items"/>
          <xsd:enumeration value="Preparation Plant Services"/>
          <xsd:enumeration value="Pre-Qualification Testing"/>
          <xsd:enumeration value="Pre-Registration"/>
          <xsd:enumeration value="Pre-Shipment Inspection"/>
          <xsd:enumeration value="Pre-Shipment Treatment of Wooden Packaging Materials"/>
          <xsd:enumeration value="Pressed Pellet Analysis"/>
          <xsd:enumeration value="Pressure and Ambient Leaching"/>
          <xsd:enumeration value="Pressure Equipment Certification"/>
          <xsd:enumeration value="Pressure Oxidation"/>
          <xsd:enumeration value="Primary Production"/>
          <xsd:enumeration value="Private Brand Testing Program"/>
          <xsd:enumeration value="Private Label Food Services"/>
          <xsd:enumeration value="Process and Metallurgical Consulting"/>
          <xsd:enumeration value="Process Audit and Optimization"/>
          <xsd:enumeration value="Process Control"/>
          <xsd:enumeration value="Process Mineralogy"/>
          <xsd:enumeration value="Process Modeling"/>
          <xsd:enumeration value="Process Safety Management"/>
          <xsd:enumeration value="Process Services for Coal"/>
          <xsd:enumeration value="Processors and Suppliers"/>
          <xsd:enumeration value="Procurement Support"/>
          <xsd:enumeration value="Produced Water Measurement"/>
          <xsd:enumeration value="Product and Packaging"/>
          <xsd:enumeration value="Product Carbon Footprint Calculation"/>
          <xsd:enumeration value="Product Carbon Footprint Mark (PCF Mark)"/>
          <xsd:enumeration value="Product Carbon Footprint Training"/>
          <xsd:enumeration value="Product Certification"/>
          <xsd:enumeration value="Product Certification and Validation"/>
          <xsd:enumeration value="Product Characterization"/>
          <xsd:enumeration value="Product Composition Analysis"/>
          <xsd:enumeration value="Product Conformance Testing"/>
          <xsd:enumeration value="Product Conformity Assessment (PCA)"/>
          <xsd:enumeration value="Product Design Analysis"/>
          <xsd:enumeration value="Product Labeling"/>
          <xsd:enumeration value="Product Risk Assessment"/>
          <xsd:enumeration value="Product Safety"/>
          <xsd:enumeration value="Product Safety Services"/>
          <xsd:enumeration value="Production and Plant Services"/>
          <xsd:enumeration value="Production and Reservoir Geology Services"/>
          <xsd:enumeration value="Production Chemistry"/>
          <xsd:enumeration value="Production Chemistry Services"/>
          <xsd:enumeration value="Production Forecasting"/>
          <xsd:enumeration value="Production Optimization"/>
          <xsd:enumeration value="Production Plan Monitoring"/>
          <xsd:enumeration value="Production Services for Coal"/>
          <xsd:enumeration value="Production Services for Uranium"/>
          <xsd:enumeration value="Production Support"/>
          <xsd:enumeration value="Professional Project Management Training"/>
          <xsd:enumeration value="Proficiency Testing Programs"/>
          <xsd:enumeration value="Proficiency Testing Programs (LQSi)"/>
          <xsd:enumeration value="Progress for ISO 9001"/>
          <xsd:enumeration value="Project Certification"/>
          <xsd:enumeration value="Project Development"/>
          <xsd:enumeration value="Project Execution"/>
          <xsd:enumeration value="Project Finance"/>
          <xsd:enumeration value="Project Life Cycle Services"/>
          <xsd:enumeration value="Project Management"/>
          <xsd:enumeration value="Project Monitoring Services"/>
          <xsd:enumeration value="Project Pre-Feasibility and Feasibility Services"/>
          <xsd:enumeration value="Project Review and Due Diligence"/>
          <xsd:enumeration value="Project Risk Assessment and Mitigation"/>
          <xsd:enumeration value="Project Risk Management"/>
          <xsd:enumeration value="Project Verification"/>
          <xsd:enumeration value="Project-Based QHSE Management"/>
          <xsd:enumeration value="Proof of Concept and Demonstration"/>
          <xsd:enumeration value="Property Management"/>
          <xsd:enumeration value="Protein Analysis"/>
          <xsd:enumeration value="Protein and Peptide Analysis"/>
          <xsd:enumeration value="Proximate Analysis"/>
          <xsd:enumeration value="Proximate and Ultimate Analysis"/>
          <xsd:enumeration value="PSE Mark"/>
          <xsd:enumeration value="PTCRB"/>
          <xsd:enumeration value="Public Information and Education for Statutory Inspection Programs"/>
          <xsd:enumeration value="Pulse"/>
          <xsd:enumeration value="Pumping and Tracing Tests"/>
          <xsd:enumeration value="PV Component Testing"/>
          <xsd:enumeration value="PV Module Certification"/>
          <xsd:enumeration value="PV Module Power Measurement"/>
          <xsd:enumeration value="QEMSCAN"/>
          <xsd:enumeration value="QHSE Policy"/>
          <xsd:enumeration value="QHSE Policy"/>
          <xsd:enumeration value="QMS/Auditing"/>
          <xsd:enumeration value="Qualicert TM - Service Quality Certification"/>
          <xsd:enumeration value="Qualitative Risk Assessment"/>
          <xsd:enumeration value="Quality"/>
          <xsd:enumeration value="Quality and Process Improvement"/>
          <xsd:enumeration value="Quality and Safety Management"/>
          <xsd:enumeration value="Quality and Sustainability"/>
          <xsd:enumeration value="Quality Assurance and Quality Control"/>
          <xsd:enumeration value="Quality Assurance and Quality Control for Statutory Inspection Programs"/>
          <xsd:enumeration value="Quality Assurance of Rail Components"/>
          <xsd:enumeration value="Quality Control"/>
          <xsd:enumeration value="Quality Control Testing"/>
          <xsd:enumeration value="Quality Inspection for PV Plants"/>
          <xsd:enumeration value="Quality Management"/>
          <xsd:enumeration value="Quality Management Systems"/>
          <xsd:enumeration value="Quality Map"/>
          <xsd:enumeration value="Quality Policy"/>
          <xsd:enumeration value="Quality, Health, Safety and Environment"/>
          <xsd:enumeration value="Quality, Security and Business Continuity"/>
          <xsd:enumeration value="Quantitative Risk Assessment"/>
          <xsd:enumeration value="Quarantine Fumigation of Wood and Timber"/>
          <xsd:enumeration value="R and D Support"/>
          <xsd:enumeration value="Radiation Protection Supervisor Courses"/>
          <xsd:enumeration value="Radioactive and Rare Earth Element Analysis"/>
          <xsd:enumeration value="Radioactivity"/>
          <xsd:enumeration value="Radiographic Testing Training"/>
          <xsd:enumeration value="Rail"/>
          <xsd:enumeration value="RandTTE"/>
          <xsd:enumeration value="Rapid Indicator Mineral Scan (RIMSCAN)"/>
          <xsd:enumeration value="Rare Earth Elements"/>
          <xsd:enumeration value="Raw Materials"/>
          <xsd:enumeration value="Raw Materials Inspection"/>
          <xsd:enumeration value="RCM Mark"/>
          <xsd:enumeration value="RDK™"/>
          <xsd:enumeration value="REACH"/>
          <xsd:enumeration value="Reach Awareness Training"/>
          <xsd:enumeration value="REACH Only Representative"/>
          <xsd:enumeration value="Reagent Scheme Development"/>
          <xsd:enumeration value="Reconditioning"/>
          <xsd:enumeration value="Recovered Paper and Paperpack"/>
          <xsd:enumeration value="Recruitment"/>
          <xsd:enumeration value="Recycling"/>
          <xsd:enumeration value="Recycling Automobiles"/>
          <xsd:enumeration value="Recycling Industry Operation Standard (RIOS) Certification"/>
          <xsd:enumeration value="Reference Material Services"/>
          <xsd:enumeration value="Refining, Processing and Supply"/>
          <xsd:enumeration value="Refractory Gold"/>
          <xsd:enumeration value="Registration Dossier"/>
          <xsd:enumeration value="Regulations"/>
          <xsd:enumeration value="Regulations Updates Training"/>
          <xsd:enumeration value="Regulatory Affairs and Consulting"/>
          <xsd:enumeration value="Regulatory and Pharmacovigilance"/>
          <xsd:enumeration value="Regulatory Certification"/>
          <xsd:enumeration value="Regulatory Compliance"/>
          <xsd:enumeration value="Regulatory Compliance Project Management"/>
          <xsd:enumeration value="Regulatory Phase I Clinical Trials"/>
          <xsd:enumeration value="Regulatory Requirements in Australia, China, Hong Kong, Japan, Korea and Taiwan"/>
          <xsd:enumeration value="Regulatory Services"/>
          <xsd:enumeration value="Rejection Guarantee"/>
          <xsd:enumeration value="Reliability Testing"/>
          <xsd:enumeration value="Remarketing Inspection"/>
          <xsd:enumeration value="Remediation Study"/>
          <xsd:enumeration value="Renewable Energy Services"/>
          <xsd:enumeration value="Renewable Transport Fuel Obligation (RTFO) Verification"/>
          <xsd:enumeration value="Repack of Dangerous Waste Products"/>
          <xsd:enumeration value="Reserve Evaluation"/>
          <xsd:enumeration value="Reservoir and Field Solutions"/>
          <xsd:enumeration value="Reservoir and Production Fluids Analysis"/>
          <xsd:enumeration value="Reservoir Engineering Services"/>
          <xsd:enumeration value="Reservoir Evaluation and Development"/>
          <xsd:enumeration value="Resource Identification"/>
          <xsd:enumeration value="Resource Targetting"/>
          <xsd:enumeration value="Resources Reserves and Technical Audit"/>
          <xsd:enumeration value="Responsible Jewelry Council (RJC) Audits"/>
          <xsd:enumeration value="Responsible Recycling Practices (R2) Certification"/>
          <xsd:enumeration value="Responsible Sourcing"/>
          <xsd:enumeration value="Restricted Substances Testing Services (RSTS)"/>
          <xsd:enumeration value="Retail and Hospitality"/>
          <xsd:enumeration value="Retail Outlets"/>
          <xsd:enumeration value="Retail Store Check"/>
          <xsd:enumeration value="Retailer 2nd Party Audits"/>
          <xsd:enumeration value="Reverse Engineering"/>
          <xsd:enumeration value="Review of Operating Plans"/>
          <xsd:enumeration value="Review of Permits and Licenses"/>
          <xsd:enumeration value="Review of Project Agreements and Construction Contracts"/>
          <xsd:enumeration value="Review of Project Financial Model"/>
          <xsd:enumeration value="Review of Project's Development Plan"/>
          <xsd:enumeration value="RF and Protocol Conformance"/>
          <xsd:enumeration value="Rheology and Slurry Flow"/>
          <xsd:enumeration value="Rheology of Coal"/>
          <xsd:enumeration value="Rheology Services - Sediment and Slurry Flow"/>
          <xsd:enumeration value="Rig Inspection, Drill Pipe Inspection and Tubular Inspection"/>
          <xsd:enumeration value="Risk Analysis Evaluation"/>
          <xsd:enumeration value="Risk Assessment"/>
          <xsd:enumeration value="Risk Assessment and Management"/>
          <xsd:enumeration value="Risk Assessment and Mitigation for Coal"/>
          <xsd:enumeration value="Risk Assessment and Mitigation for Uranium"/>
          <xsd:enumeration value="Risk Based Inspections"/>
          <xsd:enumeration value="Risk Management"/>
          <xsd:enumeration value="RJC Verification"/>
          <xsd:enumeration value="Road"/>
          <xsd:enumeration value="Road and Rail Calibration"/>
          <xsd:enumeration value="Road and Rail Services"/>
          <xsd:enumeration value="Road Condition Assessment"/>
          <xsd:enumeration value="Road Safety and Traffic"/>
          <xsd:enumeration value="Road Safety Management"/>
          <xsd:enumeration value="Rock Quality Designation (RQD)"/>
          <xsd:enumeration value="Rock Testing"/>
          <xsd:enumeration value="RoHS"/>
          <xsd:enumeration value="RoHS Certificate of Conformity (CoC)"/>
          <xsd:enumeration value="RoHS for Retailers"/>
          <xsd:enumeration value="RoHS Testing"/>
          <xsd:enumeration value="Rotor Imbalance and Blade Pitch Angle Measurement"/>
          <xsd:enumeration value="Roundtable of Sustainable Biofuels (RSB) Certification"/>
          <xsd:enumeration value="Roundtable of Sustainable Palmoil (RSPO) Certification"/>
          <xsd:enumeration value="Roundtable of Sustainable Soy (RTRS) Certification"/>
          <xsd:enumeration value="RTN Permit to Use"/>
          <xsd:enumeration value="Rubber"/>
          <xsd:enumeration value="Russia/Customs Union Toy Services"/>
          <xsd:enumeration value="Russian Certificates and Permits"/>
          <xsd:enumeration value="Rust Evaluation"/>
          <xsd:enumeration value="SA 8000 - Certification - Social Accountability"/>
          <xsd:enumeration value="Safe Quality Food Standard (SQF) Certification"/>
          <xsd:enumeration value="Safety"/>
          <xsd:enumeration value="Safety Data Sheet Classification and Labeling"/>
          <xsd:enumeration value="Safety Studies"/>
          <xsd:enumeration value="SAG Mill Comminution (SMC) Test"/>
          <xsd:enumeration value="SAG Power Index (SPI) Test"/>
          <xsd:enumeration value="Sample Drying"/>
          <xsd:enumeration value="Sample Management and Distribution"/>
          <xsd:enumeration value="Sample Preparation"/>
          <xsd:enumeration value="Sample Preparation"/>
          <xsd:enumeration value="Sample Pulverizing"/>
          <xsd:enumeration value="Sample Reduction"/>
          <xsd:enumeration value="Sample Warehousing"/>
          <xsd:enumeration value="Samplers"/>
          <xsd:enumeration value="Sampling"/>
          <xsd:enumeration value="Sampling and Analytical Services"/>
          <xsd:enumeration value="Sampling and Inventories"/>
          <xsd:enumeration value="Sampling and Monitoring"/>
          <xsd:enumeration value="Sampling Services"/>
          <xsd:enumeration value="Sampling System Inspection and Audit"/>
          <xsd:enumeration value="Sanitary Certificate of Product Registration"/>
          <xsd:enumeration value="SAR Regulations"/>
          <xsd:enumeration value="SART"/>
          <xsd:enumeration value="Scanner Complementary Services"/>
          <xsd:enumeration value="Scanner Consulting Services"/>
          <xsd:enumeration value="Scanner Operation and Maintenance"/>
          <xsd:enumeration value="Scanner Project Management"/>
          <xsd:enumeration value="Scanner Services"/>
          <xsd:enumeration value="Scanner Training Services"/>
          <xsd:enumeration value="Schedule"/>
          <xsd:enumeration value="Schedule Review"/>
          <xsd:enumeration value="Scoping Studies and Flowsheet Development"/>
          <xsd:enumeration value="Scoured Wool"/>
          <xsd:enumeration value="Scrap Metal Analysis"/>
          <xsd:enumeration value="Screened Metallics (Pulp Metallics)"/>
          <xsd:enumeration value="Security"/>
          <xsd:enumeration value="Security"/>
          <xsd:enumeration value="Security and Business Continuity"/>
          <xsd:enumeration value="Security Management"/>
          <xsd:enumeration value="Security Management"/>
          <xsd:enumeration value="Seed and Crop"/>
          <xsd:enumeration value="Seed Health Testing"/>
          <xsd:enumeration value="Seed Laboratory Research"/>
          <xsd:enumeration value="Seed Safety and Storage Trials for Seed Amendments"/>
          <xsd:enumeration value="Seed Sampling"/>
          <xsd:enumeration value="Seed Sampling Services"/>
          <xsd:enumeration value="Seed Services"/>
          <xsd:enumeration value="Seed Testing"/>
          <xsd:enumeration value="Seed Treatment Dust Off Studies"/>
          <xsd:enumeration value="Seed Treatment Trial Study Preparation"/>
          <xsd:enumeration value="Seller's Interest and Contingency Insurance"/>
          <xsd:enumeration value="SEM and TEM Cross Sectioning"/>
          <xsd:enumeration value="Sequential Leaching"/>
          <xsd:enumeration value="Service Life Prediction"/>
          <xsd:enumeration value="Service Provider Approvals"/>
          <xsd:enumeration value="ServiCert™ - Service Certification"/>
          <xsd:enumeration value="Services During Construction"/>
          <xsd:enumeration value="Services During Construction and Commissioning"/>
          <xsd:enumeration value="Services During Design"/>
          <xsd:enumeration value="Services During Exploration"/>
          <xsd:enumeration value="Services During Manufacturing of Equipment"/>
          <xsd:enumeration value="Services During Operation and Maintenance"/>
          <xsd:enumeration value="Services for Forest Products and Solid Biofuels"/>
          <xsd:enumeration value="Services for Industry Challenges"/>
          <xsd:enumeration value="Services in the Commissioning Phase"/>
          <xsd:enumeration value="Services in the Conceptual Phase"/>
          <xsd:enumeration value="Services in the Design Basis and Site Assessment Phase"/>
          <xsd:enumeration value="Services in the Designing Phase"/>
          <xsd:enumeration value="Services in the In-Service Phase"/>
          <xsd:enumeration value="Services in the Manufacturing Phase"/>
          <xsd:enumeration value="Services in the Site Specific Design of Wind Turbine and Foundation Phase"/>
          <xsd:enumeration value="Services in the Transportation and Installation Phase"/>
          <xsd:enumeration value="Services Related to Logistics"/>
          <xsd:enumeration value="Services Related to Machinery and Equipment"/>
          <xsd:enumeration value="Services Related to Materials"/>
          <xsd:enumeration value="Services Related to Production and Products"/>
          <xsd:enumeration value="Services Related to Projects"/>
          <xsd:enumeration value="Services Related to Suppliers"/>
          <xsd:enumeration value="Services Related to Supply Chain"/>
          <xsd:enumeration value="SGS Code of Conduct Solution"/>
          <xsd:enumeration value="SGS Product Safety Marks"/>
          <xsd:enumeration value="SGS RoHS Certification Mark"/>
          <xsd:enumeration value="Shale Gas Mineralogy Services"/>
          <xsd:enumeration value="Shale Gas, Tight Gas"/>
          <xsd:enumeration value="Share Buy Back"/>
          <xsd:enumeration value="Ship and Barge Calibration"/>
          <xsd:enumeration value="Ship Emission Monitoring"/>
          <xsd:enumeration value="Shoes"/>
          <xsd:enumeration value="SIEF and Third Party Representation"/>
          <xsd:enumeration value="SIEF Preparation"/>
          <xsd:enumeration value="Signalling Lamps"/>
          <xsd:enumeration value="Silica Determination"/>
          <xsd:enumeration value="Simple and Complex Compounds"/>
          <xsd:enumeration value="Single Certificate of Conformity"/>
          <xsd:enumeration value="Single Parameters"/>
          <xsd:enumeration value="Single Window"/>
          <xsd:enumeration value="Site Assessments"/>
          <xsd:enumeration value="Site Operations and Closure"/>
          <xsd:enumeration value="Six Sigma Black Belt Training"/>
          <xsd:enumeration value="Six Sigma Champion Training"/>
          <xsd:enumeration value="Six Sigma Green Belt Training"/>
          <xsd:enumeration value="Sludge Survey"/>
          <xsd:enumeration value="Smelter and Refinery Support"/>
          <xsd:enumeration value="SMETA Audits"/>
          <xsd:enumeration value="SO2 (Sulfur Dioxide) Air"/>
          <xsd:enumeration value="Soaps, Detergents and Household Chemicals"/>
          <xsd:enumeration value="Social"/>
          <xsd:enumeration value="Social and Environmental Monitoring"/>
          <xsd:enumeration value="Social Media Policy"/>
          <xsd:enumeration value="Social Media Policy"/>
          <xsd:enumeration value="Social Responsibility"/>
          <xsd:enumeration value="Social Responsibility (SR)"/>
          <xsd:enumeration value="Social Responsibility Audits"/>
          <xsd:enumeration value="Social Sustainability"/>
          <xsd:enumeration value="Social Systems Auditor Conversion Training"/>
          <xsd:enumeration value="Social Systems Awareness Training"/>
          <xsd:enumeration value="Social Systems Internal Auditor Training"/>
          <xsd:enumeration value="Social Systems Lead Auditor Training"/>
          <xsd:enumeration value="Softlines"/>
          <xsd:enumeration value="Softlines and Accessories"/>
          <xsd:enumeration value="Softs"/>
          <xsd:enumeration value="Soil"/>
          <xsd:enumeration value="Soil and Sediment Sampling"/>
          <xsd:enumeration value="Soil Gas Monitoring"/>
          <xsd:enumeration value="Soil Services"/>
          <xsd:enumeration value="Soil Testing"/>
          <xsd:enumeration value="Soil, Leaf and Water Services"/>
          <xsd:enumeration value="Solar"/>
          <xsd:enumeration value="Solar Certification"/>
          <xsd:enumeration value="Solar Energy Technology"/>
          <xsd:enumeration value="Solar Module Certification"/>
          <xsd:enumeration value="Solar Modules"/>
          <xsd:enumeration value="Solar Modules Manufacturing"/>
          <xsd:enumeration value="Solvent Extraction and Electrowinning"/>
          <xsd:enumeration value="Solvents"/>
          <xsd:enumeration value="Sorting and Blending"/>
          <xsd:enumeration value="Source ASEAN Full Service Alliance (SAFSA)"/>
          <xsd:enumeration value="Spare Part Management"/>
          <xsd:enumeration value="Spares Review and Management"/>
          <xsd:enumeration value="Special Tests"/>
          <xsd:enumeration value="Specialized Studies"/>
          <xsd:enumeration value="Specialty Analyses"/>
          <xsd:enumeration value="Specialty Electronics Recycling"/>
          <xsd:enumeration value="Specific Gravity and Bulk Density"/>
          <xsd:enumeration value="Speed Measurement Device Certification"/>
          <xsd:enumeration value="Sport and Leisure"/>
          <xsd:enumeration value="Sprint"/>
          <xsd:enumeration value="SQF 1000 - Safe Quality Food Audit, Certification and Training"/>
          <xsd:enumeration value="SQF 1000/2000 Implementation"/>
          <xsd:enumeration value="SQF 2000 - Safe Quality Food Audit, Certification and Training"/>
          <xsd:enumeration value="ST Mark"/>
          <xsd:enumeration value="Stability Studies"/>
          <xsd:enumeration value="Stage 1 - Domain Definition"/>
          <xsd:enumeration value="Stage 2 - Sample Selection"/>
          <xsd:enumeration value="Stage 3 - Mineral Processing Testing (Composite and Variability Samples)"/>
          <xsd:enumeration value="Stage 4 - Define Relationships"/>
          <xsd:enumeration value="Stage 5 - Populate Block Model"/>
          <xsd:enumeration value="Stage 6 - Joint Mining and Mineral Processing Optimization"/>
          <xsd:enumeration value="Standard ASTM Humidity Cell"/>
          <xsd:enumeration value="Standard Fertilizer Tests"/>
          <xsd:enumeration value="Standard Germination Tests"/>
          <xsd:enumeration value="Standard Tests for Labeling"/>
          <xsd:enumeration value="Standards and Regulations Services"/>
          <xsd:enumeration value="Static Pressure Test (SPT)"/>
          <xsd:enumeration value="Stationery and Office Supplies"/>
          <xsd:enumeration value="Statutory and Voluntary Inspection"/>
          <xsd:enumeration value="Statutory Vehicle Inspection"/>
          <xsd:enumeration value="Sterilization"/>
          <xsd:enumeration value="Stock Audit Services"/>
          <xsd:enumeration value="Stock Monitoring Services"/>
          <xsd:enumeration value="Stock Verification"/>
          <xsd:enumeration value="Stockpile Inventory Measurement"/>
          <xsd:enumeration value="Storage Tank Inspection, Audit and Calibration"/>
          <xsd:enumeration value="Storage Tanks Inspections"/>
          <xsd:enumeration value="Strategic Metals"/>
          <xsd:enumeration value="Strategy and Implementation Training"/>
          <xsd:enumeration value="Subject-Specific Training"/>
          <xsd:enumeration value="Substance Abuse Policy"/>
          <xsd:enumeration value="Substance Abuse Policy"/>
          <xsd:enumeration value="Substance Identification"/>
          <xsd:enumeration value="Subsurface Consultancy and Well Engineering"/>
          <xsd:enumeration value="Sulfur Analysis, Forms of"/>
          <xsd:enumeration value="Sulphur Speciation"/>
          <xsd:enumeration value="Supplier Assessments"/>
          <xsd:enumeration value="Supplier Audit Program"/>
          <xsd:enumeration value="Supplier Audits"/>
          <xsd:enumeration value="Supplier Development"/>
          <xsd:enumeration value="Supplier Qualification"/>
          <xsd:enumeration value="Supplier Quality Manager Program"/>
          <xsd:enumeration value="Supply Chain Management"/>
          <xsd:enumeration value="Supply Chain Related Inspections"/>
          <xsd:enumeration value="Supply Chain Security"/>
          <xsd:enumeration value="Supply Chain Security Audits and Certification"/>
          <xsd:enumeration value="Supply Chain Security Management"/>
          <xsd:enumeration value="Supply Chain Services"/>
          <xsd:enumeration value="Surface Water Studies"/>
          <xsd:enumeration value="Surface Welltest Services"/>
          <xsd:enumeration value="Sustainability"/>
          <xsd:enumeration value="Sustainability - Business Responsibility"/>
          <xsd:enumeration value="Sustainability - Ecodesign"/>
          <xsd:enumeration value="Sustainability - Reach"/>
          <xsd:enumeration value="Sustainability Report Assurance (SRA)"/>
          <xsd:enumeration value="Sustainability Reporting"/>
          <xsd:enumeration value="Sustainability Reporting and Assurance Training"/>
          <xsd:enumeration value="Sustainable Event Management"/>
          <xsd:enumeration value="Sustainable Finance in Practice - Finance"/>
          <xsd:enumeration value="Sustainable Process Design"/>
          <xsd:enumeration value="Sustainable Procurement"/>
          <xsd:enumeration value="SVHC Testing"/>
          <xsd:enumeration value="System Bias Testing"/>
          <xsd:enumeration value="System Design"/>
          <xsd:enumeration value="Systems"/>
          <xsd:enumeration value="Tailing Pond Services (Within Oil Sands)"/>
          <xsd:enumeration value="Tailings Management and Pond Assessment"/>
          <xsd:enumeration value="Tailings Services"/>
          <xsd:enumeration value="Taiwan (ROC Taiwan)"/>
          <xsd:enumeration value="Tank Calibration"/>
          <xsd:enumeration value="Tank Leak Detection Services"/>
          <xsd:enumeration value="tankermen"/>
          <xsd:enumeration value="Tanks Inspection"/>
          <xsd:enumeration value="Tantalum and Niobium"/>
          <xsd:enumeration value="TAPA FSR - Freight Security Requirements"/>
          <xsd:enumeration value="TAPA TSR - Trucking Security Requirements"/>
          <xsd:enumeration value="Technical Assistance"/>
          <xsd:enumeration value="Technical Consultancy for Building Materials"/>
          <xsd:enumeration value="Technical Control for Insurance Policies"/>
          <xsd:enumeration value="Technical Documentation"/>
          <xsd:enumeration value="Technical Documentation for 93/42/EEC"/>
          <xsd:enumeration value="Technical Documentation Review"/>
          <xsd:enumeration value="Technical Due Diligence"/>
          <xsd:enumeration value="Technical Reports"/>
          <xsd:enumeration value="Technical Risk Assessment"/>
          <xsd:enumeration value="Technical Solutions"/>
          <xsd:enumeration value="Technical Staffing Services"/>
          <xsd:enumeration value="Technical Training"/>
          <xsd:enumeration value="Telecoms Services"/>
          <xsd:enumeration value="Tender Support"/>
          <xsd:enumeration value="Terminal and Facility Audits"/>
          <xsd:enumeration value="Terminal Management"/>
          <xsd:enumeration value="Terminal Manning"/>
          <xsd:enumeration value="Test Equipment Calibration and Verification"/>
          <xsd:enumeration value="Test Equipment Management"/>
          <xsd:enumeration value="Testing"/>
          <xsd:enumeration value="Testing and Analytical Services"/>
          <xsd:enumeration value="Testing of Natural Materials"/>
          <xsd:enumeration value="Testing of Tops and Sliver"/>
          <xsd:enumeration value="Testing Services"/>
          <xsd:enumeration value="Tests on Ammonia"/>
          <xsd:enumeration value="Tests on Ammonium Nitrate"/>
          <xsd:enumeration value="Tests on Ammonium Sulfate"/>
          <xsd:enumeration value="Tests on Feedgrade Fertilizer"/>
          <xsd:enumeration value="Tests on Liquid Fertilizer"/>
          <xsd:enumeration value="Tests on Phosphate Fertilizer"/>
          <xsd:enumeration value="Tests on Phosphate Rock"/>
          <xsd:enumeration value="Tests on Potash"/>
          <xsd:enumeration value="Tests on Sodium Sulfate"/>
          <xsd:enumeration value="Tests on UAN Solution"/>
          <xsd:enumeration value="Tests on Urea"/>
          <xsd:enumeration value="Textile and Clothing"/>
          <xsd:enumeration value="Textile Product Safety Standard GB 18401"/>
          <xsd:enumeration value="Textiles"/>
          <xsd:enumeration value="Thai Spa Excellence Quality Standard TM"/>
          <xsd:enumeration value="Thin Film Analysis"/>
          <xsd:enumeration value="Thiosulphate Leaching"/>
          <xsd:enumeration value="TickIT Certification"/>
          <xsd:enumeration value="Timber Legality Audits"/>
          <xsd:enumeration value="Timber Traceability and Legality"/>
          <xsd:enumeration value="Time of Flight Diffraction Training"/>
          <xsd:enumeration value="TIS Product Certification"/>
          <xsd:enumeration value="Tissue and Hygiene"/>
          <xsd:enumeration value="TL 9000 - Telecommunications Quality Management Systems"/>
          <xsd:enumeration value="TLS 8001-2010"/>
          <xsd:enumeration value="TMobile"/>
          <xsd:enumeration value="Toxicological Risk Assessment (TRA)"/>
          <xsd:enumeration value="Toys and Juvenile Products - Juvenile Products and Childcare Articles"/>
          <xsd:enumeration value="Toys and Juvenile Products - Toys"/>
          <xsd:enumeration value="Trace Analysis - SIMS, ToFSIMS and ICPMS"/>
          <xsd:enumeration value="Trace Elements"/>
          <xsd:enumeration value="Traceability"/>
          <xsd:enumeration value="Traceability and Chain-of-Custody"/>
          <xsd:enumeration value="Tracking"/>
          <xsd:enumeration value="Traction Batteries"/>
          <xsd:enumeration value="Trade"/>
          <xsd:enumeration value="Trade Efficiency"/>
          <xsd:enumeration value="Trade Financial Risk"/>
          <xsd:enumeration value="Trade Inspection"/>
          <xsd:enumeration value="Trade Monitoring"/>
          <xsd:enumeration value="Traditional and Mechanical Sampling"/>
          <xsd:enumeration value="Traffic Management Services"/>
          <xsd:enumeration value="Traffic Management System Services"/>
          <xsd:enumeration value="Training"/>
          <xsd:enumeration value="Training and Technical Support"/>
          <xsd:enumeration value="Training for Inspectors"/>
          <xsd:enumeration value="Training for Vehicle Inspection Examiners and Repair Industry"/>
          <xsd:enumeration value="Training Services"/>
          <xsd:enumeration value="Transaction Services"/>
          <xsd:enumeration value="Transformer Oil Testing"/>
          <xsd:enumeration value="Transit Monitoring (TransitNet)"/>
          <xsd:enumeration value="Transport Packaging Tests"/>
          <xsd:enumeration value="Transportation"/>
          <xsd:enumeration value="Trial Monitoring and Management"/>
          <xsd:enumeration value="Triaxial and Uniaxial Tests"/>
          <xsd:enumeration value="Triaxial Test"/>
          <xsd:enumeration value="Troubleshooting and Rescue"/>
          <xsd:enumeration value="Two-Acid Digest and Aqua Regia Digest"/>
          <xsd:enumeration value="UGS Evaluation Services"/>
          <xsd:enumeration value="UK Carbon Reduction Commitment (UK CRC)"/>
          <xsd:enumeration value="UK ETS"/>
          <xsd:enumeration value="Ultrasonic Testing Training"/>
          <xsd:enumeration value="Umpire Assays"/>
          <xsd:enumeration value="UN Transport Test - Auto"/>
          <xsd:enumeration value="Unconventional Resources"/>
          <xsd:enumeration value="Underground Gas Storage (UGS) and Carbon Storage (CCS)"/>
          <xsd:enumeration value="Unit Operations and Metallurgical Services"/>
          <xsd:enumeration value="Unknown Deposit Analysis"/>
          <xsd:enumeration value="Upstream"/>
          <xsd:enumeration value="Uranium"/>
          <xsd:enumeration value="US EPA 1311 - Toxicity Characteristic Leaching Procedure (TCLP)"/>
          <xsd:enumeration value="US EPA 1312 - Synthetic Precipitation Leaching Procedure"/>
          <xsd:enumeration value="US Field Evaluation Services"/>
          <xsd:enumeration value="US Toy Services"/>
          <xsd:enumeration value="Used Machinery Certification"/>
          <xsd:enumeration value="Used Oil and Lubricant Analysis"/>
          <xsd:enumeration value="Used Vehicle Inspection"/>
          <xsd:enumeration value="V2G Communication"/>
          <xsd:enumeration value="Valitrade and Valunet"/>
          <xsd:enumeration value="Valuation Services"/>
          <xsd:enumeration value="Valve and Instrumentation Calibration and Maintenance"/>
          <xsd:enumeration value="VCCI Mark"/>
          <xsd:enumeration value="VDA 6 - Quality Management (Suppliers in European and German Automotive Industry)"/>
          <xsd:enumeration value="Vehicle and Engine Testing Services"/>
          <xsd:enumeration value="Vehicle Axle Load Control Inspections"/>
          <xsd:enumeration value="Vehicle Axle Load Control Services"/>
          <xsd:enumeration value="Vehicle Condition Inspections During Logistics Chain"/>
          <xsd:enumeration value="Vehicle Damage Assessment"/>
          <xsd:enumeration value="Vehicle Driver Examination and Vehicle Registration"/>
          <xsd:enumeration value="Vehicle Emission Test Equipment"/>
          <xsd:enumeration value="Vehicle PE"/>
          <xsd:enumeration value="Vehicle Quality Verification"/>
          <xsd:enumeration value="Vehicle Registration"/>
          <xsd:enumeration value="Vehicle Safety and Emission Inspections"/>
          <xsd:enumeration value="Vehicle Stock Verification"/>
          <xsd:enumeration value="Vehicle Title Verification and Handling"/>
          <xsd:enumeration value="Vehicles and Fuels and Oil"/>
          <xsd:enumeration value="Vendor Assessment and Technical Audit"/>
          <xsd:enumeration value="Vendor Development"/>
          <xsd:enumeration value="Verification"/>
          <xsd:enumeration value="Verification and Inspections"/>
          <xsd:enumeration value="Verification of Performance"/>
          <xsd:enumeration value="Verizon"/>
          <xsd:enumeration value="Veterinary Drug Residue Testing"/>
          <xsd:enumeration value="Vibration Measurement"/>
          <xsd:enumeration value="Vibration Monitoring"/>
          <xsd:enumeration value="Vigor Testing"/>
          <xsd:enumeration value="Visual Inspection"/>
          <xsd:enumeration value="Visual Inspection Components"/>
          <xsd:enumeration value="Visual Inspection of CNG Cylinders and LPG Tanks"/>
          <xsd:enumeration value="Visual Inspection Training"/>
          <xsd:enumeration value="Vitamins and Health Supplements"/>
          <xsd:enumeration value="VOC (Volatile Organic Compounds) Scheme"/>
          <xsd:enumeration value="VOC Testing"/>
          <xsd:enumeration value="Vodafone"/>
          <xsd:enumeration value="Voluntary Activities and Other Schemes"/>
          <xsd:enumeration value="Voyage Analysis and Loss Control"/>
          <xsd:enumeration value="Warehouse Inspection"/>
          <xsd:enumeration value="Warehousing Services"/>
          <xsd:enumeration value="Warranty Audits"/>
          <xsd:enumeration value="Waste and Product"/>
          <xsd:enumeration value="Waste and Product Safety"/>
          <xsd:enumeration value="Waste and Recycling Services"/>
          <xsd:enumeration value="Waste Care"/>
          <xsd:enumeration value="Waste Management Services"/>
          <xsd:enumeration value="Waste Water Purification Studies"/>
          <xsd:enumeration value="Water"/>
          <xsd:enumeration value="Water Audits"/>
          <xsd:enumeration value="Water Footprint"/>
          <xsd:enumeration value="Water Footprint Verification"/>
          <xsd:enumeration value="Water Measurement"/>
          <xsd:enumeration value="Water Services"/>
          <xsd:enumeration value="Water System Validation"/>
          <xsd:enumeration value="Water Testing"/>
          <xsd:enumeration value="Water Treatment"/>
          <xsd:enumeration value="Water Treatment Services"/>
          <xsd:enumeration value="Wear Condition Monitoring - Vernolab"/>
          <xsd:enumeration value="Wear Oil Analysis"/>
          <xsd:enumeration value="WEEE Consultancy"/>
          <xsd:enumeration value="Well Completion Design"/>
          <xsd:enumeration value="Well Design and Commissioning"/>
          <xsd:enumeration value="Well Design and Drilling"/>
          <xsd:enumeration value="Well Engineering Services"/>
          <xsd:enumeration value="Well Technology"/>
          <xsd:enumeration value="Well Testing Services"/>
          <xsd:enumeration value="Wells Drilling Management and Geothermy"/>
          <xsd:enumeration value="Wet Chemical Analysis"/>
          <xsd:enumeration value="Whole Rock Analysis (Major Elements) XRF76C"/>
          <xsd:enumeration value="WiFi"/>
          <xsd:enumeration value="Wind"/>
          <xsd:enumeration value="Wind Energy"/>
          <xsd:enumeration value="Wind Energy Services"/>
          <xsd:enumeration value="Wind Turbine Blade Testing"/>
          <xsd:enumeration value="Wireline and Slickline"/>
          <xsd:enumeration value="Wireline and Slickline Services"/>
          <xsd:enumeration value="Wiring and Connectors"/>
          <xsd:enumeration value="Wool Grower Services"/>
          <xsd:enumeration value="WRAP Audits"/>
          <xsd:enumeration value="X-Ray Diffraction (XRD)"/>
          <xsd:enumeration value="X-Ray Fluorescence"/>
          <xsd:enumeration value="X-Ray Fluorescene Analysis"/>
        </xsd:restriction>
      </xsd:simpleType>
    </xsd:element>
    <xsd:element name="Comments" ma:index="13" nillable="true" ma:displayName="Comments" ma:internalName="Comments">
      <xsd:simpleType>
        <xsd:restriction base="dms:Text">
          <xsd:maxLength value="255"/>
        </xsd:restriction>
      </xsd:simpleType>
    </xsd:element>
    <xsd:element name="approved_x0020_by_x0020_business" ma:index="15" nillable="true" ma:displayName="Approved by business" ma:default="0" ma:description="Tick if this document has received Corporate Business approval" ma:internalName="approved_x0020_by_x0020_business">
      <xsd:simpleType>
        <xsd:restriction base="dms:Boolean"/>
      </xsd:simpleType>
    </xsd:element>
    <xsd:element name="Line_x0020_of_x0020_business_x0020__x002d__x0020_Inititatives_x0020__x002d__x0020_Function" ma:index="16" ma:displayName="Line of business - Initiatives - Function" ma:description="Client industry" ma:format="Dropdown" ma:internalName="Line_x0020_of_x0020_business_x0020__x002d__x0020_Inititatives_x0020__x002d__x0020_Function">
      <xsd:simpleType>
        <xsd:restriction base="dms:Choice">
          <xsd:enumeration value="LOB - Agriculture"/>
          <xsd:enumeration value="LOB - Automotive"/>
          <xsd:enumeration value="LOB - Consumer Testing"/>
          <xsd:enumeration value="LOB - Environmental"/>
          <xsd:enumeration value="LOB - Governments and Institutions"/>
          <xsd:enumeration value="LOB - Industrial"/>
          <xsd:enumeration value="LOB - Life Science"/>
          <xsd:enumeration value="LOB - Minerals"/>
          <xsd:enumeration value="LOB - Oil, Gas and Chemicals"/>
          <xsd:enumeration value="LOB - Project Finance Service"/>
          <xsd:enumeration value="LOB - Systems and Services Certification"/>
          <xsd:enumeration value="FCT - Central Services"/>
          <xsd:enumeration value="FCT - Continuity Planning"/>
          <xsd:enumeration value="FCT - Compliance"/>
          <xsd:enumeration value="FCT - Communications"/>
          <xsd:enumeration value="FCT - Corporate Security"/>
          <xsd:enumeration value="FCT - Corporate Sustainability"/>
          <xsd:enumeration value="FCT - Finance Services"/>
          <xsd:enumeration value="FCT - Operational Integrity"/>
          <xsd:enumeration value="FCT - Human Resources"/>
          <xsd:enumeration value="FCT - Legal"/>
          <xsd:enumeration value="FCT - Procurement"/>
          <xsd:enumeration value="FCT -  Strategic Transformation"/>
          <xsd:enumeration value="FCT - Information Technology"/>
          <xsd:enumeration value="FCT - Investor Relations"/>
          <xsd:enumeration value="INI - Collateral Management"/>
          <xsd:enumeration value="INI - Global Food"/>
          <xsd:enumeration value="Sales"/>
          <xsd:enumeration value="FCT - Corporate Communications"/>
          <xsd:enumeration value="All"/>
        </xsd:restriction>
      </xsd:simpleType>
    </xsd:element>
    <xsd:element name="Links_x0020_to_x0020_artworks" ma:index="18" nillable="true" ma:displayName="Links to artworks" ma:description="Place here the link to the original files that are on the MAC server (used for any reproductions for Studio uses only)" ma:internalName="Links_x0020_to_x0020_artworks">
      <xsd:simpleType>
        <xsd:restriction base="dms:Text">
          <xsd:maxLength value="255"/>
        </xsd:restriction>
      </xsd:simpleType>
    </xsd:element>
    <xsd:element name="Print_x0020_mater" ma:index="19" nillable="true" ma:displayName="This is a &quot;Print Ready&quot; file" ma:default="0" ma:description="Check if this is print material with Crop Marks, ready to be sent to printer. Make sure the print specifications and sizes are included in the file. &#10;Please include the print specifications below:" ma:internalName="Print_x0020_mater">
      <xsd:simpleType>
        <xsd:restriction base="dms:Boolean"/>
      </xsd:simpleType>
    </xsd:element>
    <xsd:element name="Print_x0020_instructions" ma:index="20" nillable="true" ma:displayName="Print instructions" ma:description="Include any instructions when file is artwork" ma:internalName="Print_x0020_instructions">
      <xsd:simpleType>
        <xsd:restriction base="dms:Note"/>
      </xsd:simpleType>
    </xsd:element>
    <xsd:element name="Use_x0020_of_x0020_FSC_x0020_logo_x0020__x002d__x0020_Acronym" ma:index="21" nillable="true" ma:displayName="Use of FSC logo - Acronym" ma:default="0" ma:description="Any reference to FSC (logo or acronym), is subject to strict rules and must have passed through the FSC team first. Select &quot;YES&quot; to indicate that your publication has passed through the SGS FSC team." ma:internalName="Use_x0020_of_x0020_FSC_x0020_logo_x0020__x002d__x0020_Acronym">
      <xsd:simpleType>
        <xsd:restriction base="dms:Boolean"/>
      </xsd:simpleType>
    </xsd:element>
    <xsd:element name="Link_x0020_to_x0020_picture" ma:index="22" nillable="true" ma:displayName="Thumbnail" ma:description="A thumbnail 113 x 160 ( Pop up banner: 58 x 160) is only needed for online publications.&#10;Please place them in http://chsites01.sgs.net/sites/global-com-library/Thumbnail/Forms/AllItems.aspx and copy the link here." ma:format="Image" ma:internalName="Link_x0020_to_x0020_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rchive" ma:index="23" nillable="true" ma:displayName="Archive" ma:default="0" ma:description="Tick if this doc is to be archived" ma:internalName="Archive">
      <xsd:simpleType>
        <xsd:restriction base="dms:Boolean"/>
      </xsd:simpleType>
    </xsd:element>
    <xsd:element name="Can_x0020_we_x0020_order_x0020_it_x003f_" ma:index="24" nillable="true" ma:displayName="Can we order it?" ma:default="0" ma:description="if Yes, complete the form http://chsites01.sgs.net/sites/Corpcom-Marketing-Materials/Lists/Brochureware/NewForm.aspx" ma:internalName="Can_x0020_we_x0020_order_x0020_it_x003f_">
      <xsd:simpleType>
        <xsd:restriction base="dms:Boolean"/>
      </xsd:simpleType>
    </xsd:element>
    <xsd:element name="_x0023_" ma:index="25" nillable="true" ma:displayName="#" ma:hidden="true" ma:internalName="_x0023_" ma:readOnly="false">
      <xsd:simpleType>
        <xsd:restriction base="dms:Number"/>
      </xsd:simpleType>
    </xsd:element>
    <xsd:element name="http_x003a__x002f__x002f_chsites01_x002e_sgs_x002e_net_x002f_sites_x002f_Corpcom_x002d_Marketing_x002d_Materials_x002f_Lists_x002f_Brochureware_x002f_NewForm_x002e_aspx" ma:index="28" nillable="true" ma:displayName="Order Print" ma:description="Click here to order your copies" ma:format="Hyperlink" ma:internalName="http_x003a__x002f__x002f_chsites01_x002e_sgs_x002e_net_x002f_sites_x002f_Corpcom_x002d_Marketing_x002d_Materials_x002f_Lists_x002f_Brochureware_x002f_NewForm_x002e_aspx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ategory_x0020__x0028_level3_x0029_" ma:index="31" nillable="true" ma:displayName="Category (level3)" ma:description="Choose a category that corresponds to your category (level2) choice.&#10;I.e.  Automotive&gt;Electrical components&gt;Electronic accessories&#10;" ma:format="Dropdown" ma:hidden="true" ma:internalName="Category_x0020__x0028_level3_x0029_" ma:readOnly="false">
      <xsd:simpleType>
        <xsd:restriction base="dms:Choice">
          <xsd:enumeration value="Acid Rock Drainage (ARD) Services"/>
          <xsd:enumeration value="Acids and Alkalis"/>
          <xsd:enumeration value="Advances in Technology"/>
          <xsd:enumeration value="Agricultural goods"/>
          <xsd:enumeration value="Agrochemicals"/>
          <xsd:enumeration value="Air, noise and vibrations Services"/>
          <xsd:enumeration value="Alternative fuels"/>
          <xsd:enumeration value="Americas"/>
          <xsd:enumeration value="Analytical Services"/>
          <xsd:enumeration value="Ancilliary Fluids Testing"/>
          <xsd:enumeration value="Anti-Corruption / Bribery"/>
          <xsd:enumeration value="Applied Mineralogy"/>
          <xsd:enumeration value="Asia Pacific"/>
          <xsd:enumeration value="Audio and Video and Household Appliances"/>
          <xsd:enumeration value="Auditor Qualification Training"/>
          <xsd:enumeration value="Audits &amp; Assessments"/>
          <xsd:enumeration value="Audits and Certification"/>
          <xsd:enumeration value="Audits, Certification and Verification"/>
          <xsd:enumeration value="Automotive"/>
          <xsd:enumeration value="Automotive accessories"/>
          <xsd:enumeration value="Awareness Training"/>
          <xsd:enumeration value="Bags and Accessories"/>
          <xsd:enumeration value="Batteries"/>
          <xsd:enumeration value="Bioanalytical Services"/>
          <xsd:enumeration value="Biopharmaceutical Product Characterization"/>
          <xsd:enumeration value="Building Inspection and Certification"/>
          <xsd:enumeration value="Business Continuity Management"/>
          <xsd:enumeration value="Business Risk Management"/>
          <xsd:enumeration value="Carbon Services"/>
          <xsd:enumeration value="Cargo and vessel services"/>
          <xsd:enumeration value="Chemcial Site Closure"/>
          <xsd:enumeration value="Chemical Production and Logistics"/>
          <xsd:enumeration value="Chemical Site Operations"/>
          <xsd:enumeration value="Chemical Testing"/>
          <xsd:enumeration value="Chemicals"/>
          <xsd:enumeration value="Clinical Research Services"/>
          <xsd:enumeration value="Coal"/>
          <xsd:enumeration value="Coal and Coke"/>
          <xsd:enumeration value="Collateral Services"/>
          <xsd:enumeration value="Commercial Analysis"/>
          <xsd:enumeration value="Construction"/>
          <xsd:enumeration value="Consultancy"/>
          <xsd:enumeration value="Consulting"/>
          <xsd:enumeration value="Consumer Chemicals"/>
          <xsd:enumeration value="Consumer Goods"/>
          <xsd:enumeration value="Containers"/>
          <xsd:enumeration value="Contract Research Services"/>
          <xsd:enumeration value="Control Systems &amp; Software"/>
          <xsd:enumeration value="Conventional fuels"/>
          <xsd:enumeration value="Cosmetics"/>
          <xsd:enumeration value="Cost-Reduction"/>
          <xsd:enumeration value="Crop &amp; Forest Services"/>
          <xsd:enumeration value="Crop and Forest Services"/>
          <xsd:enumeration value="Crop monitoring and agronomic services"/>
          <xsd:enumeration value="Cyanidation Technologies"/>
          <xsd:enumeration value="Dealership &amp; Workshop"/>
          <xsd:enumeration value="Decommissioning / Decontamination / Demolition"/>
          <xsd:enumeration value="Development / Redevelopment / Contracting"/>
          <xsd:enumeration value="Distribution and Retail"/>
          <xsd:enumeration value="DIY, Tools and Hardware"/>
          <xsd:enumeration value="Due Diligence"/>
          <xsd:enumeration value="Early Phase I - IIa Services"/>
          <xsd:enumeration value="Ecodesign"/>
          <xsd:enumeration value="Electrical and Electronics Services"/>
          <xsd:enumeration value="Energy Audits and Management Systems"/>
          <xsd:enumeration value="Energy Management"/>
          <xsd:enumeration value="Energy Services"/>
          <xsd:enumeration value="Energy Sources"/>
          <xsd:enumeration value="Engineering Data &amp; Modeling"/>
          <xsd:enumeration value="Environment"/>
          <xsd:enumeration value="Environmental Assessment and Management"/>
          <xsd:enumeration value="Environmental Audits"/>
          <xsd:enumeration value="Environmental Health &amp; Safety"/>
          <xsd:enumeration value="Environmental Issues"/>
          <xsd:enumeration value="Environmental Management Systems"/>
          <xsd:enumeration value="Environmental Reliability Testing"/>
          <xsd:enumeration value="Equipment Certification and Calibration"/>
          <xsd:enumeration value="Equipment Inspection Services"/>
          <xsd:enumeration value="Equipment Optimization"/>
          <xsd:enumeration value="Europe"/>
          <xsd:enumeration value="Exterior"/>
          <xsd:enumeration value="Field &amp; Sampling"/>
          <xsd:enumeration value="Finance"/>
          <xsd:enumeration value="Food"/>
          <xsd:enumeration value="Forestry &amp; Wood"/>
          <xsd:enumeration value="Forrestry &amp; Agri &amp; Construction"/>
          <xsd:enumeration value="Fuel &amp; Oil"/>
          <xsd:enumeration value="Fuel Gases"/>
          <xsd:enumeration value="Fuel Oils"/>
          <xsd:enumeration value="Fuels Testing"/>
          <xsd:enumeration value="Geochemistry"/>
          <xsd:enumeration value="Geometallurgy"/>
          <xsd:enumeration value="Geotechnical Services"/>
          <xsd:enumeration value="Global schemes"/>
          <xsd:enumeration value="Groundwater &amp; Hydrogeological Studies"/>
          <xsd:enumeration value="Guarantee services"/>
          <xsd:enumeration value="Health and Safety"/>
          <xsd:enumeration value="Health and Well-being"/>
          <xsd:enumeration value="High Definition Mineralogy"/>
          <xsd:enumeration value="Home Furnishings and Houseware"/>
          <xsd:enumeration value="Hospitality Services"/>
          <xsd:enumeration value="Household Care"/>
          <xsd:enumeration value="Industrial Chemicals"/>
          <xsd:enumeration value="Industrial Projects in Russia - Regulatory Compliance Services"/>
          <xsd:enumeration value="Information Technology"/>
          <xsd:enumeration value="Infrastructure / Building Services"/>
          <xsd:enumeration value="In-Plant / Operational Support"/>
          <xsd:enumeration value="In-Plant Services / Operational Support"/>
          <xsd:enumeration value="In-Plant/Operational Support"/>
          <xsd:enumeration value="Inspection"/>
          <xsd:enumeration value="Inspection and cargo management"/>
          <xsd:enumeration value="Inspection and Sampling Services"/>
          <xsd:enumeration value="Inspection Services"/>
          <xsd:enumeration value="Inspections Related to Equipment"/>
          <xsd:enumeration value="Integrated Management Systems"/>
          <xsd:enumeration value="Intepretation &amp; Modeling"/>
          <xsd:enumeration value="Interior"/>
          <xsd:enumeration value="IT and Telecommunication"/>
          <xsd:enumeration value="Jewellery"/>
          <xsd:enumeration value="Juvenile Products and Childcare Articles"/>
          <xsd:enumeration value="Laboratory Analysis"/>
          <xsd:enumeration value="Laboratory Management"/>
          <xsd:enumeration value="Laboratory Services"/>
          <xsd:enumeration value="Land, Water &amp; Data Management"/>
          <xsd:enumeration value="Late Phase II - IV Services"/>
          <xsd:enumeration value="Leasing Companies"/>
          <xsd:enumeration value="Lighting"/>
          <xsd:enumeration value="Logistic Companies"/>
          <xsd:enumeration value="Logistics"/>
          <xsd:enumeration value="Logistics and Trade"/>
          <xsd:enumeration value="Lubricant Testing"/>
          <xsd:enumeration value="Luminaries"/>
          <xsd:enumeration value="Machinery"/>
          <xsd:enumeration value="Management Development"/>
          <xsd:enumeration value="Management Systems Certification"/>
          <xsd:enumeration value="Manufacturing Process"/>
          <xsd:enumeration value="Marine"/>
          <xsd:enumeration value="Market Research"/>
          <xsd:enumeration value="Market Research Services"/>
          <xsd:enumeration value="Materials Certification"/>
          <xsd:enumeration value="Materials Testing"/>
          <xsd:enumeration value="Mechanical Sampling"/>
          <xsd:enumeration value="Mechanical Sampling Systems"/>
          <xsd:enumeration value="Medical Devices"/>
          <xsd:enumeration value="Metallurgy &amp; Process Design"/>
          <xsd:enumeration value="Metering, Measurement and Allocation"/>
          <xsd:enumeration value="Microelectronics"/>
          <xsd:enumeration value="Monitoring"/>
          <xsd:enumeration value="Monomers"/>
          <xsd:enumeration value="Multimedia"/>
          <xsd:enumeration value="Neutraceuticals and Dietary Supplements"/>
          <xsd:enumeration value="Non-Destructive Testing"/>
          <xsd:enumeration value="Nuclear"/>
          <xsd:enumeration value="Occupational Health &amp; Safety"/>
          <xsd:enumeration value="Occupational or Industrial Hygiene"/>
          <xsd:enumeration value="Oil &amp; Gas"/>
          <xsd:enumeration value="Oil Sands"/>
          <xsd:enumeration value="Oil, Gas and Chemicals"/>
          <xsd:enumeration value="On-site &amp; Industrial Services"/>
          <xsd:enumeration value="Operational Audit &amp; improvement"/>
          <xsd:enumeration value="Operations Safety"/>
          <xsd:enumeration value="Ore, coal, biofuels, steel and fertilizers"/>
          <xsd:enumeration value="Orebody Modeling &amp; Resource Estimation"/>
          <xsd:enumeration value="Organization and Events"/>
          <xsd:enumeration value="Package and Container Testing"/>
          <xsd:enumeration value="Paint &amp; adhesives"/>
          <xsd:enumeration value="Particulate Testing"/>
          <xsd:enumeration value="Passenger &amp; Commercial Vehicles"/>
          <xsd:enumeration value="Pest Control &amp; Fumigation"/>
          <xsd:enumeration value="Pharmaceuticals"/>
          <xsd:enumeration value="Physical Testing"/>
          <xsd:enumeration value="Pilot Plants"/>
          <xsd:enumeration value="Plant Safety"/>
          <xsd:enumeration value="Plastics and synthetic fibres"/>
          <xsd:enumeration value="Post-Approval and Marketed Drugs"/>
          <xsd:enumeration value="Power Electronics"/>
          <xsd:enumeration value="Powertrain"/>
          <xsd:enumeration value="Preclinical Services"/>
          <xsd:enumeration value="Premiums and Novelty Items"/>
          <xsd:enumeration value="Primary Production"/>
          <xsd:enumeration value="Process &amp; Metallurgical Consulting"/>
          <xsd:enumeration value="Processors and Suppliers"/>
          <xsd:enumeration value="Product and Packaging"/>
          <xsd:enumeration value="Product Certification"/>
          <xsd:enumeration value="Product Certification &amp; Validation"/>
          <xsd:enumeration value="Product Safety"/>
          <xsd:enumeration value="Proficiency Testing Programs (LQSi)"/>
          <xsd:enumeration value="Project Finance"/>
          <xsd:enumeration value="Project Management"/>
          <xsd:enumeration value="Project Verification"/>
          <xsd:enumeration value="Property Management"/>
          <xsd:enumeration value="Protein and Peptide Analysis"/>
          <xsd:enumeration value="Quality"/>
          <xsd:enumeration value="Quality &amp; Process Improvement"/>
          <xsd:enumeration value="Quality &amp; sustainability"/>
          <xsd:enumeration value="Quality and Process Improvement"/>
          <xsd:enumeration value="Quality Assurance and Quality Control"/>
          <xsd:enumeration value="Quality Control"/>
          <xsd:enumeration value="Quality Control Testing"/>
          <xsd:enumeration value="Rail"/>
          <xsd:enumeration value="Raw Materials"/>
          <xsd:enumeration value="Recycling"/>
          <xsd:enumeration value="Refining, processing and supply"/>
          <xsd:enumeration value="Regulations"/>
          <xsd:enumeration value="Renewable Transport Fuel Oblication (RTFO) Verification"/>
          <xsd:enumeration value="Reservoir and Production Fluids Analysis"/>
          <xsd:enumeration value="Retail and Hospitality"/>
          <xsd:enumeration value="Retailers (Automotive)"/>
          <xsd:enumeration value="Risk Assessment / Management"/>
          <xsd:enumeration value="Road"/>
          <xsd:enumeration value="Rubber and Natural Fibers"/>
          <xsd:enumeration value="Scoping Studies &amp; Flowsheet Development"/>
          <xsd:enumeration value="Security"/>
          <xsd:enumeration value="Security and Business continuity"/>
          <xsd:enumeration value="Security Management"/>
          <xsd:enumeration value="Seed services"/>
          <xsd:enumeration value="Services During Construction"/>
          <xsd:enumeration value="Services During Construction and Commissioning"/>
          <xsd:enumeration value="Services During Design"/>
          <xsd:enumeration value="Services During Exploration"/>
          <xsd:enumeration value="Services During Manufacturing of Equipment"/>
          <xsd:enumeration value="Services During Operation and Maintenance"/>
          <xsd:enumeration value="Services During the Design Phase"/>
          <xsd:enumeration value="Services for Forest Products / Solid Biofuels"/>
          <xsd:enumeration value="Shoes"/>
          <xsd:enumeration value="Single Window"/>
          <xsd:enumeration value="Social"/>
          <xsd:enumeration value="Social Responsibility (SR)"/>
          <xsd:enumeration value="Soil Services"/>
          <xsd:enumeration value="Soil/Leaf/Water services"/>
          <xsd:enumeration value="Solar"/>
          <xsd:enumeration value="Solar"/>
          <xsd:enumeration value="Sorting &amp; Blending"/>
          <xsd:enumeration value="Spare Part Management"/>
          <xsd:enumeration value="Sport and Leisure"/>
          <xsd:enumeration value="Stationery and Office Supplies"/>
          <xsd:enumeration value="Statutory and Voluntary Inspection"/>
          <xsd:enumeration value="Statutory Vehicle Inspection"/>
          <xsd:enumeration value="Stockpile Inventory Measurement"/>
          <xsd:enumeration value="Strategic Metals"/>
          <xsd:enumeration value="Strategy and Implementation training"/>
          <xsd:enumeration value="Subsurface Consultancy and Well Engineering"/>
          <xsd:enumeration value="Supplier Qualification"/>
          <xsd:enumeration value="Supply Chain Management"/>
          <xsd:enumeration value="Supply chain security management"/>
          <xsd:enumeration value="Sustainability"/>
          <xsd:enumeration value="Sustainable Process Design"/>
          <xsd:enumeration value="Testing"/>
          <xsd:enumeration value="Textile and Clothing"/>
          <xsd:enumeration value="Timber Traceability and Legality"/>
          <xsd:enumeration value="Toys"/>
          <xsd:enumeration value="Traceability / Chain of Custody"/>
          <xsd:enumeration value="Traditional &amp; Mechanical Sampling"/>
          <xsd:enumeration value="Traffic Management Services"/>
          <xsd:enumeration value="Training"/>
          <xsd:enumeration value="Training Services"/>
          <xsd:enumeration value="Transaction Services"/>
          <xsd:enumeration value="Transportation"/>
          <xsd:enumeration value="Unconventional Resources"/>
          <xsd:enumeration value="Unit Operations / Met Services"/>
          <xsd:enumeration value="Vehicle Axle Load Control Services"/>
          <xsd:enumeration value="Vehicle Driver Examination and Vehicle Registration"/>
          <xsd:enumeration value="Verification"/>
          <xsd:enumeration value="Visual Inspection"/>
          <xsd:enumeration value="Waste &amp; Recycling Services"/>
          <xsd:enumeration value="Waste Management Services"/>
          <xsd:enumeration value="Water Services"/>
          <xsd:enumeration value="Water Treatment Services"/>
          <xsd:enumeration value="Well Testing Services"/>
          <xsd:enumeration value="Wind"/>
          <xsd:enumeration value="All"/>
        </xsd:restriction>
      </xsd:simpleType>
    </xsd:element>
    <xsd:element name="URL_x0020_to_x0020_post_x0020_the_x0020_document" ma:index="32" nillable="true" ma:displayName="URL to post the document" ma:hidden="true" ma:internalName="URL_x0020_to_x0020_post_x0020_the_x0020_document" ma:readOnly="false">
      <xsd:simpleType>
        <xsd:restriction base="dms:Note"/>
      </xsd:simpleType>
    </xsd:element>
    <xsd:element name="Status" ma:index="35" nillable="true" ma:displayName="Status" ma:default="New" ma:format="Dropdown" ma:hidden="true" ma:internalName="Status" ma:readOnly="false">
      <xsd:simpleType>
        <xsd:union memberTypes="dms:Text">
          <xsd:simpleType>
            <xsd:restriction base="dms:Choice">
              <xsd:enumeration value="New"/>
              <xsd:enumeration value="Approved by Business"/>
              <xsd:enumeration value="Approved by Corp Com"/>
              <xsd:enumeration value="Published on the web"/>
            </xsd:restriction>
          </xsd:simpleType>
        </xsd:union>
      </xsd:simpleType>
    </xsd:element>
    <xsd:element name="SEO_x0020_Approval" ma:index="36" nillable="true" ma:displayName="SEO Approval" ma:default="0" ma:hidden="true" ma:internalName="SEO_x0020_Approval" ma:readOnly="false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81fe470a-6642-4992-b69f-857b6d1c54f6" elementFormDefault="qualified">
    <xsd:import namespace="http://schemas.microsoft.com/office/2006/documentManagement/types"/>
    <xsd:element name="Type_x0020_of_x0020_Publication" ma:index="1" ma:displayName="Type of publication" ma:description="Make sure that in the 1st field (Name) - The document name must be stated in the SGS-Service Name-Document name-format -2 digits language-last 2 digits of year-Version Number. SGS-Service Name-A4-EN-10-V1.pdf" ma:format="Dropdown" ma:internalName="Type_x0020_of_x0020_Publication">
      <xsd:simpleType>
        <xsd:restriction base="dms:Choice">
          <xsd:enumeration value="Advertising"/>
          <xsd:enumeration value="Animation/online banner"/>
          <xsd:enumeration value="Anniversary"/>
          <xsd:enumeration value="Bag"/>
          <xsd:enumeration value="Banner and pop up stand"/>
          <xsd:enumeration value="Billboard"/>
          <xsd:enumeration value="Binder Cover"/>
          <xsd:enumeration value="Binder Spine"/>
          <xsd:enumeration value="Brochure"/>
          <xsd:enumeration value="Business Card"/>
          <xsd:enumeration value="Calendar"/>
          <xsd:enumeration value="Case studies"/>
          <xsd:enumeration value="CD cover"/>
          <xsd:enumeration value="Deployment guide"/>
          <xsd:enumeration value="FAQ"/>
          <xsd:enumeration value="Flyer / leaflet"/>
          <xsd:enumeration value="Folder"/>
          <xsd:enumeration value="Infographics"/>
          <xsd:enumeration value="Informational Card"/>
          <xsd:enumeration value="Lead visual"/>
          <xsd:enumeration value="Nameplate"/>
          <xsd:enumeration value="Notepad"/>
          <xsd:enumeration value="Packaging"/>
          <xsd:enumeration value="Policy"/>
          <xsd:enumeration value="Postcard"/>
          <xsd:enumeration value="Poster"/>
          <xsd:enumeration value="Post-it"/>
          <xsd:enumeration value="Presentation"/>
          <xsd:enumeration value="Printing Specification"/>
          <xsd:enumeration value="Promotional items"/>
          <xsd:enumeration value="Reference Lists"/>
          <xsd:enumeration value="SGS Directory"/>
          <xsd:enumeration value="Signage - Indoor Com. Systems (ICS)"/>
          <xsd:enumeration value="Signage - Outdoor Com. Systems (OCS)"/>
          <xsd:enumeration value="Stamp"/>
          <xsd:enumeration value="Sticker"/>
          <xsd:enumeration value="Technical flyer / leaflet"/>
          <xsd:enumeration value="Technical Poster"/>
          <xsd:enumeration value="Translation Template"/>
          <xsd:enumeration value="Webinar Card"/>
          <xsd:enumeration value="White Paper"/>
        </xsd:restriction>
      </xsd:simpleType>
    </xsd:element>
  </xsd:schema>
  <xsd:schema xmlns:xsd="http://www.w3.org/2001/XMLSchema" xmlns:dms="http://schemas.microsoft.com/office/2006/documentManagement/types" targetNamespace="e07f7f89-c8b6-42fa-bd13-c4be020d0183" elementFormDefault="qualified">
    <xsd:import namespace="http://schemas.microsoft.com/office/2006/documentManagement/types"/>
    <xsd:element name="Topics" ma:index="6" ma:displayName="Industry/Theme" ma:format="Dropdown" ma:internalName="Topics">
      <xsd:simpleType>
        <xsd:restriction base="dms:Choice">
          <xsd:enumeration value="Agriculture &amp; Food"/>
          <xsd:enumeration value="Automotive"/>
          <xsd:enumeration value="Chemical"/>
          <xsd:enumeration value="Construction"/>
          <xsd:enumeration value="Consumer Goods and Retail"/>
          <xsd:enumeration value="Energy"/>
          <xsd:enumeration value="Environment"/>
          <xsd:enumeration value="Finance"/>
          <xsd:enumeration value="Industrial &amp; Manufacturing"/>
          <xsd:enumeration value="Life Sciences"/>
          <xsd:enumeration value="Logistics"/>
          <xsd:enumeration value="Mining"/>
          <xsd:enumeration value="Oil &amp; Gas"/>
          <xsd:enumeration value="Public Sector"/>
          <xsd:enumeration value="Retail"/>
          <xsd:enumeration value="Services"/>
          <xsd:enumeration value="Corporate materials - only for functions"/>
          <xsd:enumeration value="All"/>
        </xsd:restriction>
      </xsd:simpleType>
    </xsd:element>
    <xsd:element name="Abstract" ma:index="10" nillable="true" ma:displayName="Abstract" ma:description="Include here the abstract of the publication. It shall not exceed 500 characters" ma:internalName="Abstract">
      <xsd:simpleType>
        <xsd:restriction base="dms:Note"/>
      </xsd:simpleType>
    </xsd:element>
    <xsd:element name="SGS_x0020_Contact_x0020_person" ma:index="11" ma:displayName="SGS Contact person/author" ma:description="Include e-mail: first.last@sgs.com" ma:internalName="SGS_x0020_Contact_x0020_person">
      <xsd:simpleType>
        <xsd:restriction base="dms:Text">
          <xsd:maxLength value="255"/>
        </xsd:restriction>
      </xsd:simpleType>
    </xsd:element>
    <xsd:element name="Language" ma:index="12" ma:displayName="Language" ma:format="Dropdown" ma:internalName="Language">
      <xsd:simpleType>
        <xsd:restriction base="dms:Choice">
          <xsd:enumeration value="Abkhazian"/>
          <xsd:enumeration value="Afar"/>
          <xsd:enumeration value="Afrikaans"/>
          <xsd:enumeration value="Albanian"/>
          <xsd:enumeration value="Amharic"/>
          <xsd:enumeration value="Arabic"/>
          <xsd:enumeration value="Armenian"/>
          <xsd:enumeration value="Assamese"/>
          <xsd:enumeration value="Aymara"/>
          <xsd:enumeration value="Azerbaijani"/>
          <xsd:enumeration value="Bashkir"/>
          <xsd:enumeration value="Basque"/>
          <xsd:enumeration value="Belarussian"/>
          <xsd:enumeration value="Bengali"/>
          <xsd:enumeration value="Bihari"/>
          <xsd:enumeration value="Bislama"/>
          <xsd:enumeration value="Brazilian"/>
          <xsd:enumeration value="Breton"/>
          <xsd:enumeration value="Bulgarian"/>
          <xsd:enumeration value="Burmese"/>
          <xsd:enumeration value="Catalan"/>
          <xsd:enumeration value="Chinese (simplified)"/>
          <xsd:enumeration value="Chinese (traditional)"/>
          <xsd:enumeration value="Cornish"/>
          <xsd:enumeration value="Corsican"/>
          <xsd:enumeration value="Croatian"/>
          <xsd:enumeration value="Czech"/>
          <xsd:enumeration value="Danish"/>
          <xsd:enumeration value="Dutch"/>
          <xsd:enumeration value="Dzongkha"/>
          <xsd:enumeration value="English"/>
          <xsd:enumeration value="Esperanto"/>
          <xsd:enumeration value="Estonian"/>
          <xsd:enumeration value="Faroese"/>
          <xsd:enumeration value="Fijian"/>
          <xsd:enumeration value="Finnish"/>
          <xsd:enumeration value="French"/>
          <xsd:enumeration value="Frisian"/>
          <xsd:enumeration value="Gaelic (Scots)"/>
          <xsd:enumeration value="Gallegan"/>
          <xsd:enumeration value="Georgian"/>
          <xsd:enumeration value="German"/>
          <xsd:enumeration value="Greek"/>
          <xsd:enumeration value="Guarani"/>
          <xsd:enumeration value="Gujarati"/>
          <xsd:enumeration value="Hausa"/>
          <xsd:enumeration value="Hebrew"/>
          <xsd:enumeration value="Hindi"/>
          <xsd:enumeration value="Hungarian"/>
          <xsd:enumeration value="Icelandic"/>
          <xsd:enumeration value="Indonesian"/>
          <xsd:enumeration value="Interlingue"/>
          <xsd:enumeration value="Inuktitut"/>
          <xsd:enumeration value="Inupiak"/>
          <xsd:enumeration value="Irish"/>
          <xsd:enumeration value="Italian"/>
          <xsd:enumeration value="Japanese"/>
          <xsd:enumeration value="Javanese"/>
          <xsd:enumeration value="Kalaallisut"/>
          <xsd:enumeration value="Kannada"/>
          <xsd:enumeration value="Kashmiri"/>
          <xsd:enumeration value="Kazakh"/>
          <xsd:enumeration value="Khmer"/>
          <xsd:enumeration value="Kinyarwanda"/>
          <xsd:enumeration value="Kirghiz"/>
          <xsd:enumeration value="Korean"/>
          <xsd:enumeration value="Kurdish"/>
          <xsd:enumeration value="Lao"/>
          <xsd:enumeration value="Latin"/>
          <xsd:enumeration value="Latvian"/>
          <xsd:enumeration value="Ltzeburgesch"/>
          <xsd:enumeration value="Lingala"/>
          <xsd:enumeration value="Lithuanian"/>
          <xsd:enumeration value="Macedonian"/>
          <xsd:enumeration value="Malagasy"/>
          <xsd:enumeration value="Malay"/>
          <xsd:enumeration value="Malayalam"/>
          <xsd:enumeration value="Maltese"/>
          <xsd:enumeration value="Maori"/>
          <xsd:enumeration value="Marathi"/>
          <xsd:enumeration value="Moldavian"/>
          <xsd:enumeration value="Mongolian"/>
          <xsd:enumeration value="Nauru"/>
          <xsd:enumeration value="Nepali"/>
          <xsd:enumeration value="Norwegian"/>
          <xsd:enumeration value="Occitan"/>
          <xsd:enumeration value="Oromo"/>
          <xsd:enumeration value="Panjabi"/>
          <xsd:enumeration value="Persian"/>
          <xsd:enumeration value="Polish"/>
          <xsd:enumeration value="Portuguese"/>
          <xsd:enumeration value="Pushto"/>
          <xsd:enumeration value="Quechua"/>
          <xsd:enumeration value="Rhaeto-Romance"/>
          <xsd:enumeration value="Romanian"/>
          <xsd:enumeration value="Rundi"/>
          <xsd:enumeration value="Russian"/>
          <xsd:enumeration value="Sumi Lanuages"/>
          <xsd:enumeration value="Samoan"/>
          <xsd:enumeration value="Sango"/>
          <xsd:enumeration value="Sanskrit"/>
          <xsd:enumeration value="Serbian"/>
          <xsd:enumeration value="Shona"/>
          <xsd:enumeration value="Sindhi"/>
          <xsd:enumeration value="Sinhalese"/>
          <xsd:enumeration value="Slovak"/>
          <xsd:enumeration value="Slovenian"/>
          <xsd:enumeration value="Somali"/>
          <xsd:enumeration value="Sotho, Southern"/>
          <xsd:enumeration value="Spanish"/>
          <xsd:enumeration value="Sundanese"/>
          <xsd:enumeration value="Swahili"/>
          <xsd:enumeration value="Swati"/>
          <xsd:enumeration value="Swedish"/>
          <xsd:enumeration value="Tagalog"/>
          <xsd:enumeration value="Tajik"/>
          <xsd:enumeration value="Tamil"/>
          <xsd:enumeration value="Tatar"/>
          <xsd:enumeration value="Telugu"/>
          <xsd:enumeration value="Thai"/>
          <xsd:enumeration value="Tibetan"/>
          <xsd:enumeration value="Tswana"/>
          <xsd:enumeration value="Turkish"/>
          <xsd:enumeration value="Turkmen"/>
          <xsd:enumeration value="Twi"/>
          <xsd:enumeration value="Uighur"/>
          <xsd:enumeration value="Ukrainian"/>
          <xsd:enumeration value="Urdu"/>
          <xsd:enumeration value="Uzbek"/>
          <xsd:enumeration value="Vietnamese"/>
          <xsd:enumeration value="Volapuk"/>
          <xsd:enumeration value="Welsh"/>
          <xsd:enumeration value="Wolof"/>
          <xsd:enumeration value="Xhosa"/>
          <xsd:enumeration value="Yiddish"/>
          <xsd:enumeration value="Zhuang"/>
          <xsd:enumeration value="Zulu"/>
        </xsd:restriction>
      </xsd:simpleType>
    </xsd:element>
    <xsd:element name="Country" ma:index="14" ma:displayName="Country" ma:format="Dropdown" ma:internalName="Country">
      <xsd:simpleType>
        <xsd:restriction base="dms:Choice">
          <xsd:enumeration value="*Global"/>
          <xsd:enumeration value="Africa"/>
          <xsd:enumeration value="Albania"/>
          <xsd:enumeration value="Algeria"/>
          <xsd:enumeration value="Angola"/>
          <xsd:enumeration value="Argentina"/>
          <xsd:enumeration value="Australia"/>
          <xsd:enumeration value="Austria"/>
          <xsd:enumeration value="Azerbaijan"/>
          <xsd:enumeration value="Bahrain"/>
          <xsd:enumeration value="Bangladesh"/>
          <xsd:enumeration value="Belarus"/>
          <xsd:enumeration value="Belgium"/>
          <xsd:enumeration value="Benin"/>
          <xsd:enumeration value="Bolivia"/>
          <xsd:enumeration value="Bosnia-Herzegovina"/>
          <xsd:enumeration value="Botswana"/>
          <xsd:enumeration value="Brazil"/>
          <xsd:enumeration value="Brunei"/>
          <xsd:enumeration value="Bulgaria"/>
          <xsd:enumeration value="Burkina Faso"/>
          <xsd:enumeration value="Burundi"/>
          <xsd:enumeration value="Cambodia"/>
          <xsd:enumeration value="Cameroon"/>
          <xsd:enumeration value="Canada"/>
          <xsd:enumeration value="Central African Republic"/>
          <xsd:enumeration value="Chile"/>
          <xsd:enumeration value="China"/>
          <xsd:enumeration value="Colombia"/>
          <xsd:enumeration value="Congo"/>
          <xsd:enumeration value="Costa Rica"/>
          <xsd:enumeration value="Croatia"/>
          <xsd:enumeration value="Cuba"/>
          <xsd:enumeration value="Cyprus"/>
          <xsd:enumeration value="Czech Republic"/>
          <xsd:enumeration value="Democratic Republic of Congo"/>
          <xsd:enumeration value="Denmark"/>
          <xsd:enumeration value="Djibouti"/>
          <xsd:enumeration value="Dominican Republic"/>
          <xsd:enumeration value="Ecuador"/>
          <xsd:enumeration value="Egypt"/>
          <xsd:enumeration value="El Salvador"/>
          <xsd:enumeration value="Equatorial Guinea"/>
          <xsd:enumeration value="Estonia"/>
          <xsd:enumeration value="Ethiopia"/>
          <xsd:enumeration value="Finland"/>
          <xsd:enumeration value="France"/>
          <xsd:enumeration value="Gabon"/>
          <xsd:enumeration value="Gambia"/>
          <xsd:enumeration value="Georgia"/>
          <xsd:enumeration value="Germany"/>
          <xsd:enumeration value="Ghana"/>
          <xsd:enumeration value="Greece"/>
          <xsd:enumeration value="Guam"/>
          <xsd:enumeration value="Guatemala"/>
          <xsd:enumeration value="Guinea"/>
          <xsd:enumeration value="Haiti"/>
          <xsd:enumeration value="Hong Kong (China)"/>
          <xsd:enumeration value="Hungary"/>
          <xsd:enumeration value="Iceland"/>
          <xsd:enumeration value="India"/>
          <xsd:enumeration value="Indonesia"/>
          <xsd:enumeration value="Iran"/>
          <xsd:enumeration value="Iraq"/>
          <xsd:enumeration value="Ireland"/>
          <xsd:enumeration value="Israel"/>
          <xsd:enumeration value="Italy"/>
          <xsd:enumeration value="Ivory Coast"/>
          <xsd:enumeration value="Jamaica"/>
          <xsd:enumeration value="Japan"/>
          <xsd:enumeration value="Jordan"/>
          <xsd:enumeration value="Kazakhstan"/>
          <xsd:enumeration value="Kenya"/>
          <xsd:enumeration value="Kiew"/>
          <xsd:enumeration value="Korea"/>
          <xsd:enumeration value="Kuwait"/>
          <xsd:enumeration value="Latvia"/>
          <xsd:enumeration value="Lebanon"/>
          <xsd:enumeration value="Libya"/>
          <xsd:enumeration value="Lithuania"/>
          <xsd:enumeration value="Luxembourg"/>
          <xsd:enumeration value="Madagascar"/>
          <xsd:enumeration value="Malawi"/>
          <xsd:enumeration value="Malaysia"/>
          <xsd:enumeration value="Mali"/>
          <xsd:enumeration value="Malta"/>
          <xsd:enumeration value="Mauritania"/>
          <xsd:enumeration value="Mauritius"/>
          <xsd:enumeration value="Mexico"/>
          <xsd:enumeration value="Moldova"/>
          <xsd:enumeration value="Mongolia"/>
          <xsd:enumeration value="Morocco"/>
          <xsd:enumeration value="Mozambique"/>
          <xsd:enumeration value="Myanmar"/>
          <xsd:enumeration value="Netherlands"/>
          <xsd:enumeration value="New Zealand"/>
          <xsd:enumeration value="Niger"/>
          <xsd:enumeration value="Nigeria"/>
          <xsd:enumeration value="Norway"/>
          <xsd:enumeration value="Oman"/>
          <xsd:enumeration value="Pakistan"/>
          <xsd:enumeration value="Panama"/>
          <xsd:enumeration value="Papua Guinea"/>
          <xsd:enumeration value="Paraguay"/>
          <xsd:enumeration value="Peru"/>
          <xsd:enumeration value="Philippines"/>
          <xsd:enumeration value="Poland"/>
          <xsd:enumeration value="Portugal"/>
          <xsd:enumeration value="Puerto Rico"/>
          <xsd:enumeration value="Qatar"/>
          <xsd:enumeration value="Romania"/>
          <xsd:enumeration value="Russia"/>
          <xsd:enumeration value="Sar"/>
          <xsd:enumeration value="Saudi Arabia"/>
          <xsd:enumeration value="Senegal"/>
          <xsd:enumeration value="Serbia"/>
          <xsd:enumeration value="Seychelles"/>
          <xsd:enumeration value="Singapore"/>
          <xsd:enumeration value="Slovakia"/>
          <xsd:enumeration value="Slovenia"/>
          <xsd:enumeration value="South Africa"/>
          <xsd:enumeration value="Southern Africa"/>
          <xsd:enumeration value="Spain"/>
          <xsd:enumeration value="Sri Lanka"/>
          <xsd:enumeration value="Sudan"/>
          <xsd:enumeration value="Sweden"/>
          <xsd:enumeration value="Switzerland"/>
          <xsd:enumeration value="Syria"/>
          <xsd:enumeration value="Taiwan"/>
          <xsd:enumeration value="Tanzania"/>
          <xsd:enumeration value="Thailand"/>
          <xsd:enumeration value="Tobago"/>
          <xsd:enumeration value="Togo"/>
          <xsd:enumeration value="Trinidad"/>
          <xsd:enumeration value="Tunisia"/>
          <xsd:enumeration value="Turkey"/>
          <xsd:enumeration value="Turkmenistan"/>
          <xsd:enumeration value="Uganda"/>
          <xsd:enumeration value="Ukraine"/>
          <xsd:enumeration value="United Arab Emirates"/>
          <xsd:enumeration value="United Kingdom"/>
          <xsd:enumeration value="Uruguay"/>
          <xsd:enumeration value="USA"/>
          <xsd:enumeration value="Utah"/>
          <xsd:enumeration value="Uzbekistan"/>
          <xsd:enumeration value="Venezuela"/>
          <xsd:enumeration value="Vietnam"/>
          <xsd:enumeration value="Western Africa"/>
          <xsd:enumeration value="Yemen"/>
          <xsd:enumeration value="Zambia"/>
          <xsd:enumeration value="Zimbabwe"/>
        </xsd:restriction>
      </xsd:simpleType>
    </xsd:element>
    <xsd:element name="Date_x0020_of_x0020_the_x0020_Publication" ma:index="17" nillable="true" ma:displayName="Date of Publication" ma:default="[today]" ma:description="MM/DD/YYYY" ma:format="DateOnly" ma:internalName="Date_x0020_of_x0020_the_x0020_Publication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 ma:readOnly="true"/>
        <xsd:element ref="dc:title" minOccurs="0" maxOccurs="1" ma:index="2" ma:displayName="Publication nam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inks_x0020_to_x0020_artworks xmlns="1f846b6c-9d9b-4522-aaa1-fa98fb4707dd" xsi:nil="true"/>
    <URL_x0020_to_x0020_post_x0020_the_x0020_document xmlns="1f846b6c-9d9b-4522-aaa1-fa98fb4707dd" xsi:nil="true"/>
    <Category_x0020__x0028_level3_x0029_ xmlns="1f846b6c-9d9b-4522-aaa1-fa98fb4707dd" xsi:nil="true"/>
    <Comments xmlns="1f846b6c-9d9b-4522-aaa1-fa98fb4707dd" xsi:nil="true"/>
    <Status xmlns="1f846b6c-9d9b-4522-aaa1-fa98fb4707dd">New</Status>
    <Country xmlns="e07f7f89-c8b6-42fa-bd13-c4be020d0183">*Global</Country>
    <http_x003a__x002f__x002f_chsites01_x002e_sgs_x002e_net_x002f_sites_x002f_Corpcom_x002d_Marketing_x002d_Materials_x002f_Lists_x002f_Brochureware_x002f_NewForm_x002e_aspx xmlns="1f846b6c-9d9b-4522-aaa1-fa98fb4707dd">
      <Url xsi:nil="true"/>
      <Description xsi:nil="true"/>
    </http_x003a__x002f__x002f_chsites01_x002e_sgs_x002e_net_x002f_sites_x002f_Corpcom_x002d_Marketing_x002d_Materials_x002f_Lists_x002f_Brochureware_x002f_NewForm_x002e_aspx>
    <Internal_x0020__x002d__x0020_External_x0020_publication xmlns="1f846b6c-9d9b-4522-aaa1-fa98fb4707dd">Internal publication</Internal_x0020__x002d__x0020_External_x0020_publication>
    <Type_x0020_of_x0020_Publication xmlns="81fe470a-6642-4992-b69f-857b6d1c54f6">Presentation</Type_x0020_of_x0020_Publication>
    <approved_x0020_by_x0020_business xmlns="1f846b6c-9d9b-4522-aaa1-fa98fb4707dd">true</approved_x0020_by_x0020_business>
    <Link_x0020_to_x0020_picture xmlns="1f846b6c-9d9b-4522-aaa1-fa98fb4707dd">
      <Url>http://chsites01.sgs.net/sites/global-com-library/Thumbnail/grouppres.jpg</Url>
      <Description xsi:nil="true"/>
    </Link_x0020_to_x0020_picture>
    <Language xmlns="e07f7f89-c8b6-42fa-bd13-c4be020d0183">English</Language>
    <Date_x0020_of_x0020_the_x0020_Publication xmlns="e07f7f89-c8b6-42fa-bd13-c4be020d0183">2014-03-31T22:00:00+00:00</Date_x0020_of_x0020_the_x0020_Publication>
    <Use_x0020_of_x0020_FSC_x0020_logo_x0020__x002d__x0020_Acronym xmlns="1f846b6c-9d9b-4522-aaa1-fa98fb4707dd">false</Use_x0020_of_x0020_FSC_x0020_logo_x0020__x002d__x0020_Acronym>
    <_x0023_ xmlns="1f846b6c-9d9b-4522-aaa1-fa98fb4707dd" xsi:nil="true"/>
    <Format xmlns="1f846b6c-9d9b-4522-aaa1-fa98fb4707dd">A4 (210 mm X 297 mm)</Format>
    <Topics xmlns="e07f7f89-c8b6-42fa-bd13-c4be020d0183">Corporate materials - only for functions</Topics>
    <Print_x0020_instructions xmlns="1f846b6c-9d9b-4522-aaa1-fa98fb4707dd" xsi:nil="true"/>
    <Marketing_x0020_use xmlns="1f846b6c-9d9b-4522-aaa1-fa98fb4707dd" xsi:nil="true"/>
    <SGS_x0020_Contact_x0020_person xmlns="e07f7f89-c8b6-42fa-bd13-c4be020d0183">francoise.rein@sgs.com</SGS_x0020_Contact_x0020_person>
    <Can_x0020_we_x0020_order_x0020_it_x003f_ xmlns="1f846b6c-9d9b-4522-aaa1-fa98fb4707dd">false</Can_x0020_we_x0020_order_x0020_it_x003f_>
    <Service_x0020__x002f__x0020_Product_x0020_Name xmlns="1f846b6c-9d9b-4522-aaa1-fa98fb4707dd">Corporate materials</Service_x0020__x002f__x0020_Product_x0020_Name>
    <Archive xmlns="1f846b6c-9d9b-4522-aaa1-fa98fb4707dd">false</Archive>
    <SEO_x0020_Approval xmlns="1f846b6c-9d9b-4522-aaa1-fa98fb4707dd">false</SEO_x0020_Approval>
    <Consumer_x0020_Goods_x003a__x0020_sub_x002d_industry xmlns="1f846b6c-9d9b-4522-aaa1-fa98fb4707dd">All</Consumer_x0020_Goods_x003a__x0020_sub_x002d_industry>
    <Print_x0020_mater xmlns="1f846b6c-9d9b-4522-aaa1-fa98fb4707dd">false</Print_x0020_mater>
    <Abstract xmlns="e07f7f89-c8b6-42fa-bd13-c4be020d0183" xsi:nil="true"/>
    <Line_x0020_of_x0020_business_x0020__x002d__x0020_Inititatives_x0020__x002d__x0020_Function xmlns="1f846b6c-9d9b-4522-aaa1-fa98fb4707dd">FCT - Corporate Communications</Line_x0020_of_x0020_business_x0020__x002d__x0020_Inititatives_x0020__x002d__x0020_Function>
  </documentManagement>
</p:properties>
</file>

<file path=customXml/itemProps1.xml><?xml version="1.0" encoding="utf-8"?>
<ds:datastoreItem xmlns:ds="http://schemas.openxmlformats.org/officeDocument/2006/customXml" ds:itemID="{C0E66403-B0A9-4779-AB0C-F7B127476A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81CCA4-4344-4C82-951E-2AF40426C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846b6c-9d9b-4522-aaa1-fa98fb4707dd"/>
    <ds:schemaRef ds:uri="81fe470a-6642-4992-b69f-857b6d1c54f6"/>
    <ds:schemaRef ds:uri="e07f7f89-c8b6-42fa-bd13-c4be020d018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7FAB33B-238F-4B02-926E-E30FE9CC636B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1f846b6c-9d9b-4522-aaa1-fa98fb4707dd"/>
    <ds:schemaRef ds:uri="http://purl.org/dc/elements/1.1/"/>
    <ds:schemaRef ds:uri="e07f7f89-c8b6-42fa-bd13-c4be020d0183"/>
    <ds:schemaRef ds:uri="81fe470a-6642-4992-b69f-857b6d1c54f6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2104</Words>
  <Application>Microsoft Office PowerPoint</Application>
  <PresentationFormat>A4 Paper (210x297 mm)</PresentationFormat>
  <Paragraphs>246</Paragraphs>
  <Slides>17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25</vt:i4>
      </vt:variant>
    </vt:vector>
  </HeadingPairs>
  <TitlesOfParts>
    <vt:vector size="46" baseType="lpstr">
      <vt:lpstr>Arial</vt:lpstr>
      <vt:lpstr>Times New Roman</vt:lpstr>
      <vt:lpstr>Wingdings</vt:lpstr>
      <vt:lpstr>Default Theme</vt:lpstr>
      <vt:lpstr>InterNODAL communications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AGRI-FOOD</vt:lpstr>
      <vt:lpstr>Quality</vt:lpstr>
      <vt:lpstr>Safety</vt:lpstr>
      <vt:lpstr>Reduced Risk</vt:lpstr>
      <vt:lpstr>Efficiency</vt:lpstr>
      <vt:lpstr>Productivity</vt:lpstr>
      <vt:lpstr>Speed</vt:lpstr>
      <vt:lpstr>Trust</vt:lpstr>
      <vt:lpstr>Sustainability</vt:lpstr>
      <vt:lpstr>Agri</vt:lpstr>
      <vt:lpstr>Auto</vt:lpstr>
      <vt:lpstr>Chemical</vt:lpstr>
      <vt:lpstr>Construction</vt:lpstr>
      <vt:lpstr>Energy</vt:lpstr>
      <vt:lpstr>Finance</vt:lpstr>
      <vt:lpstr>Ind and Manuf</vt:lpstr>
      <vt:lpstr>LSS</vt:lpstr>
      <vt:lpstr>Logistics</vt:lpstr>
      <vt:lpstr>Mining</vt:lpstr>
      <vt:lpstr>OGC</vt:lpstr>
      <vt:lpstr>Public</vt:lpstr>
      <vt:lpstr>Full Presentation</vt:lpstr>
      <vt:lpstr>Consumer</vt:lpstr>
      <vt:lpstr>Short-External</vt:lpstr>
      <vt:lpstr>Short-Internal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Internodal Methods</dc:title>
  <dc:creator>Kurtis.Alexander@trplabs.com</dc:creator>
  <cp:lastModifiedBy>Michael Ketchoyian</cp:lastModifiedBy>
  <cp:revision>62</cp:revision>
  <cp:lastPrinted>2020-02-05T15:04:40Z</cp:lastPrinted>
  <dcterms:created xsi:type="dcterms:W3CDTF">2020-01-27T18:56:39Z</dcterms:created>
  <dcterms:modified xsi:type="dcterms:W3CDTF">2024-04-02T15:53:17Z</dcterms:modified>
</cp:coreProperties>
</file>