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4"/>
  </p:sldMasterIdLst>
  <p:notesMasterIdLst>
    <p:notesMasterId r:id="rId32"/>
  </p:notesMasterIdLst>
  <p:sldIdLst>
    <p:sldId id="256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4" r:id="rId17"/>
    <p:sldId id="265" r:id="rId18"/>
    <p:sldId id="266" r:id="rId19"/>
    <p:sldId id="267" r:id="rId20"/>
    <p:sldId id="272" r:id="rId21"/>
    <p:sldId id="299" r:id="rId22"/>
    <p:sldId id="300" r:id="rId23"/>
    <p:sldId id="296" r:id="rId24"/>
    <p:sldId id="302" r:id="rId25"/>
    <p:sldId id="301" r:id="rId26"/>
    <p:sldId id="297" r:id="rId27"/>
    <p:sldId id="293" r:id="rId28"/>
    <p:sldId id="294" r:id="rId29"/>
    <p:sldId id="298" r:id="rId30"/>
    <p:sldId id="295" r:id="rId31"/>
  </p:sldIdLst>
  <p:sldSz cx="9906000" cy="6858000" type="A4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22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en, Daniel (Columbus)" userId="S::daniel.oren@sgs.com::aeb74cf5-feca-4514-b510-035f40b639dc" providerId="AD" clId="Web-{7ADC5848-46E4-07FB-08E4-2AEC5F88F9AE}"/>
    <pc:docChg chg="modSld">
      <pc:chgData name="Oren, Daniel (Columbus)" userId="S::daniel.oren@sgs.com::aeb74cf5-feca-4514-b510-035f40b639dc" providerId="AD" clId="Web-{7ADC5848-46E4-07FB-08E4-2AEC5F88F9AE}" dt="2018-10-01T21:10:30.433" v="2" actId="20577"/>
      <pc:docMkLst>
        <pc:docMk/>
      </pc:docMkLst>
      <pc:sldChg chg="modSp">
        <pc:chgData name="Oren, Daniel (Columbus)" userId="S::daniel.oren@sgs.com::aeb74cf5-feca-4514-b510-035f40b639dc" providerId="AD" clId="Web-{7ADC5848-46E4-07FB-08E4-2AEC5F88F9AE}" dt="2018-10-01T21:10:30.433" v="2" actId="20577"/>
        <pc:sldMkLst>
          <pc:docMk/>
          <pc:sldMk cId="4193294644" sldId="296"/>
        </pc:sldMkLst>
        <pc:spChg chg="mod">
          <ac:chgData name="Oren, Daniel (Columbus)" userId="S::daniel.oren@sgs.com::aeb74cf5-feca-4514-b510-035f40b639dc" providerId="AD" clId="Web-{7ADC5848-46E4-07FB-08E4-2AEC5F88F9AE}" dt="2018-10-01T21:10:30.433" v="2" actId="20577"/>
          <ac:spMkLst>
            <pc:docMk/>
            <pc:sldMk cId="4193294644" sldId="296"/>
            <ac:spMk id="2" creationId="{B87FC773-C6D1-4772-8A9D-3F4F067AE4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F6D71-EAEF-4F29-A38D-BE3098EA5C3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09135-7D6C-4E39-B952-5F9D5D00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09135-7D6C-4E39-B952-5F9D5D00B3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2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309135-7D6C-4E39-B952-5F9D5D00B3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6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3C0C834-A465-44E8-B45B-DA7D5906F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2438400"/>
            <a:ext cx="70993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50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733800"/>
            <a:ext cx="7086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1E9BB-4901-FFEB-70D0-8917EEDF81EE}"/>
              </a:ext>
            </a:extLst>
          </p:cNvPr>
          <p:cNvSpPr/>
          <p:nvPr userDrawn="1"/>
        </p:nvSpPr>
        <p:spPr bwMode="auto">
          <a:xfrm>
            <a:off x="4648200" y="5715793"/>
            <a:ext cx="5029200" cy="9898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F291656E-3DB9-6A58-E0FB-7F3DCCEB11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99" y="5753495"/>
            <a:ext cx="2596901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60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0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505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76400"/>
            <a:ext cx="35052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BFB46D-04C9-BE43-D154-5B0E8E2B4376}"/>
              </a:ext>
            </a:extLst>
          </p:cNvPr>
          <p:cNvSpPr/>
          <p:nvPr userDrawn="1"/>
        </p:nvSpPr>
        <p:spPr bwMode="auto">
          <a:xfrm>
            <a:off x="152400" y="152400"/>
            <a:ext cx="19050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DAF15ECC-0C3A-4513-3085-35FD2E786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1532"/>
            <a:ext cx="1554480" cy="5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5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5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D82081-41E5-45DA-A3F2-22933D5B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9891" name="Rectangle 3">
            <a:extLst>
              <a:ext uri="{FF2B5EF4-FFF2-40B4-BE49-F238E27FC236}">
                <a16:creationId xmlns:a16="http://schemas.microsoft.com/office/drawing/2014/main" id="{CE575BBB-AA0B-411F-8300-9351D6888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2B6AFA-255C-4F08-B190-E4B30B20D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76400"/>
            <a:ext cx="716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Cliquez pour modifier les styles du texte du masque</a:t>
            </a:r>
          </a:p>
          <a:p>
            <a:pPr lvl="1"/>
            <a:r>
              <a:rPr lang="en-GB" altLang="en-US"/>
              <a:t>Deuxième niveau</a:t>
            </a:r>
          </a:p>
          <a:p>
            <a:pPr lvl="2"/>
            <a:r>
              <a:rPr lang="en-GB" altLang="en-US"/>
              <a:t>Troisième niveau</a:t>
            </a:r>
          </a:p>
          <a:p>
            <a:pPr lvl="3"/>
            <a:r>
              <a:rPr lang="en-GB" altLang="en-US"/>
              <a:t>Quatrième niveau</a:t>
            </a:r>
          </a:p>
          <a:p>
            <a:pPr lvl="4"/>
            <a:r>
              <a:rPr lang="en-GB" altLang="en-US"/>
              <a:t>Cinquième niveau</a:t>
            </a:r>
          </a:p>
        </p:txBody>
      </p:sp>
      <p:sp>
        <p:nvSpPr>
          <p:cNvPr id="549893" name="Text Box 5">
            <a:extLst>
              <a:ext uri="{FF2B5EF4-FFF2-40B4-BE49-F238E27FC236}">
                <a16:creationId xmlns:a16="http://schemas.microsoft.com/office/drawing/2014/main" id="{236832EB-FF06-4006-A441-8A6C3252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25" y="6477000"/>
            <a:ext cx="307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11AD4E1-B1BB-4172-8329-447177D00F2B}" type="slidenum">
              <a:rPr lang="en-GB" altLang="en-US" sz="800">
                <a:latin typeface="Arial" panose="020B0604020202020204" pitchFamily="34" charset="0"/>
              </a:rPr>
              <a:pPr/>
              <a:t>‹#›</a:t>
            </a:fld>
            <a:endParaRPr lang="en-GB" altLang="en-US" sz="1400"/>
          </a:p>
        </p:txBody>
      </p:sp>
      <p:sp>
        <p:nvSpPr>
          <p:cNvPr id="549894" name="Line 6">
            <a:extLst>
              <a:ext uri="{FF2B5EF4-FFF2-40B4-BE49-F238E27FC236}">
                <a16:creationId xmlns:a16="http://schemas.microsoft.com/office/drawing/2014/main" id="{DBD9EA3A-4B87-4688-9D1D-6F4175191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477000"/>
            <a:ext cx="9505950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49895" name="Line 7">
            <a:extLst>
              <a:ext uri="{FF2B5EF4-FFF2-40B4-BE49-F238E27FC236}">
                <a16:creationId xmlns:a16="http://schemas.microsoft.com/office/drawing/2014/main" id="{CF518D97-D6F2-4854-95D8-04ADB793AF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2600" y="1676400"/>
            <a:ext cx="0" cy="502920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24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FF3F00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F00"/>
        </a:buClr>
        <a:buSzPct val="10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F73F-6C86-4641-BE21-361617D87F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Phased TIMERS</a:t>
            </a:r>
          </a:p>
        </p:txBody>
      </p:sp>
      <p:sp>
        <p:nvSpPr>
          <p:cNvPr id="8194" name="Subtitle 2">
            <a:extLst>
              <a:ext uri="{FF2B5EF4-FFF2-40B4-BE49-F238E27FC236}">
                <a16:creationId xmlns:a16="http://schemas.microsoft.com/office/drawing/2014/main" id="{18128D06-205D-43BB-B71D-EBEC4D187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200" dirty="0"/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44675-D5F9-40C4-A67A-28A274991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9967"/>
            <a:ext cx="6431047" cy="49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The derivative term in the ‘</a:t>
            </a:r>
            <a:r>
              <a:rPr lang="en-US" altLang="en-US" sz="2800" dirty="0" err="1"/>
              <a:t>user_ctrl_task</a:t>
            </a:r>
            <a:r>
              <a:rPr lang="en-US" altLang="en-US" sz="2800" dirty="0"/>
              <a:t>’ is also dramatically affected by inconsistent processing order.  </a:t>
            </a:r>
          </a:p>
          <a:p>
            <a:r>
              <a:rPr lang="en-US" altLang="en-US" sz="2800" dirty="0"/>
              <a:t>Using the sine wave as the feedback variable and specifying a zero target should produce an error whose derivative is a cosine wave.</a:t>
            </a:r>
          </a:p>
          <a:p>
            <a:r>
              <a:rPr lang="en-US" altLang="en-US" sz="2800" dirty="0"/>
              <a:t>‘Lost’ samples produce zero derivative terms. Missed samples roughly double the derivative term.</a:t>
            </a:r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842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pPr marL="0" indent="0">
              <a:buNone/>
            </a:pPr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88D4D-8BDE-44AF-AB2C-64055220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96903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0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8534400" cy="4876800"/>
          </a:xfrm>
        </p:spPr>
        <p:txBody>
          <a:bodyPr/>
          <a:lstStyle/>
          <a:p>
            <a:r>
              <a:rPr lang="en-US" altLang="en-US" sz="2800" dirty="0"/>
              <a:t>We aren’t really taking advantage of more powerful processors if we restrict real-time applications to 1 CPU , so we need another method to control sequence of operations.</a:t>
            </a:r>
          </a:p>
          <a:p>
            <a:r>
              <a:rPr lang="en-US" altLang="en-US" sz="2800" dirty="0"/>
              <a:t>We can control the sequence by generating timer events that have a delay, thus giving application A time to complete its operation before application B is signaled to run, even though A&amp;B are running at the same priority and same process interval.  The ‘delay’ should be large enough to allow A to complete.  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26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Implementation?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The ‘scheduler’ application creates the new phased timers, but they don’t require command line arguments.  They are created automatically.</a:t>
            </a:r>
          </a:p>
          <a:p>
            <a:r>
              <a:rPr lang="en-US" altLang="en-US" sz="2800" dirty="0"/>
              <a:t>One additional argument has been added to set the size of the phase shift (delay).  PHASING=&lt;size&gt;</a:t>
            </a:r>
          </a:p>
          <a:p>
            <a:r>
              <a:rPr lang="en-US" altLang="en-US" sz="2800" dirty="0"/>
              <a:t>Example:   scheduler PRI=21 WARP=2 FAS=20 MED=100 SLO=1000 PHASING=1 &amp; 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7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How To USE?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The PHASING ‘size’ value determines the phase shift based on a multiple of the smallest timer interval specified in the launch of the event administrator in the </a:t>
            </a:r>
            <a:r>
              <a:rPr lang="en-US" altLang="en-US" sz="2800" dirty="0" err="1"/>
              <a:t>go.scp</a:t>
            </a:r>
            <a:endParaRPr lang="en-US" altLang="en-US" sz="2800" dirty="0"/>
          </a:p>
          <a:p>
            <a:r>
              <a:rPr lang="en-US" altLang="en-US" sz="2800" dirty="0"/>
              <a:t>Example:  </a:t>
            </a:r>
            <a:r>
              <a:rPr lang="en-US" altLang="en-US" sz="2800" dirty="0" err="1"/>
              <a:t>evnt_adm</a:t>
            </a:r>
            <a:r>
              <a:rPr lang="en-US" altLang="en-US" sz="2800" dirty="0"/>
              <a:t> 1000  2 &amp;					                                       ^-smallest timer[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]</a:t>
            </a:r>
          </a:p>
          <a:p>
            <a:r>
              <a:rPr lang="en-US" altLang="en-US" sz="2800" dirty="0"/>
              <a:t>PHASING size can be 0, 1, 2, 3, etc.</a:t>
            </a:r>
          </a:p>
          <a:p>
            <a:r>
              <a:rPr lang="en-US" altLang="en-US" sz="2800" dirty="0"/>
              <a:t>Default PHASING size is ‘1’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56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How To USE?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There are 3 phased timers for FAS, MED, and SLO</a:t>
            </a:r>
          </a:p>
          <a:p>
            <a:pPr lvl="1"/>
            <a:r>
              <a:rPr lang="en-US" altLang="en-US" sz="2600" dirty="0"/>
              <a:t>FAS1 – 1 * </a:t>
            </a:r>
            <a:r>
              <a:rPr lang="en-US" altLang="en-US" sz="2600" dirty="0" err="1"/>
              <a:t>size_of_smallest</a:t>
            </a:r>
            <a:r>
              <a:rPr lang="en-US" altLang="en-US" sz="2600" dirty="0"/>
              <a:t> interval</a:t>
            </a:r>
          </a:p>
          <a:p>
            <a:pPr lvl="1"/>
            <a:r>
              <a:rPr lang="en-US" altLang="en-US" sz="2600" dirty="0"/>
              <a:t>FAS2 – 2 * </a:t>
            </a:r>
            <a:r>
              <a:rPr lang="en-US" altLang="en-US" sz="2600" dirty="0" err="1"/>
              <a:t>size_of_smallest_interval</a:t>
            </a:r>
            <a:endParaRPr lang="en-US" altLang="en-US" sz="2600" dirty="0"/>
          </a:p>
          <a:p>
            <a:pPr lvl="1"/>
            <a:r>
              <a:rPr lang="en-US" altLang="en-US" sz="2600" dirty="0"/>
              <a:t>FAS3 – 3 * </a:t>
            </a:r>
            <a:r>
              <a:rPr lang="en-US" altLang="en-US" sz="2600" dirty="0" err="1"/>
              <a:t>size_of_smallest_interval</a:t>
            </a:r>
            <a:endParaRPr lang="en-US" altLang="en-US" sz="2600" dirty="0"/>
          </a:p>
          <a:p>
            <a:pPr lvl="1"/>
            <a:r>
              <a:rPr lang="en-US" altLang="en-US" sz="2600" dirty="0"/>
              <a:t>MED1 – 1 * </a:t>
            </a:r>
            <a:r>
              <a:rPr lang="en-US" altLang="en-US" sz="2600" dirty="0" err="1"/>
              <a:t>size_of_smallest_interval</a:t>
            </a:r>
            <a:endParaRPr lang="en-US" altLang="en-US" sz="2600" dirty="0"/>
          </a:p>
          <a:p>
            <a:pPr lvl="1"/>
            <a:r>
              <a:rPr lang="en-US" altLang="en-US" sz="2600" dirty="0"/>
              <a:t>Etc. for MED1,2,3, SLO1,2,3</a:t>
            </a:r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3141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Selecting phases?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r>
              <a:rPr lang="en-US" altLang="en-US" sz="2800" dirty="0" err="1"/>
              <a:t>CyFlex</a:t>
            </a:r>
            <a:r>
              <a:rPr lang="en-US" altLang="en-US" sz="2800" dirty="0"/>
              <a:t> applications that support the standard timers have been modified in 6.3.0 to support the phased timers.</a:t>
            </a:r>
          </a:p>
          <a:p>
            <a:pPr lvl="1"/>
            <a:r>
              <a:rPr lang="en-US" altLang="en-US" sz="2400" dirty="0"/>
              <a:t>FAS, FAS1, FAS2, FAS3</a:t>
            </a:r>
          </a:p>
          <a:p>
            <a:pPr lvl="1"/>
            <a:r>
              <a:rPr lang="en-US" altLang="en-US" sz="2400" dirty="0"/>
              <a:t>MED, MED1, MED2, MED3</a:t>
            </a:r>
          </a:p>
          <a:p>
            <a:pPr lvl="1"/>
            <a:r>
              <a:rPr lang="en-US" altLang="en-US" sz="2400" dirty="0"/>
              <a:t>SLO, SLO1, SLO2, SLO3</a:t>
            </a:r>
            <a:endParaRPr lang="en-US" altLang="en-US" sz="2200" dirty="0"/>
          </a:p>
          <a:p>
            <a:r>
              <a:rPr lang="en-US" altLang="en-US" sz="2800" dirty="0"/>
              <a:t>Timer names can be used for other applications</a:t>
            </a:r>
          </a:p>
          <a:p>
            <a:pPr lvl="1"/>
            <a:r>
              <a:rPr lang="en-US" altLang="en-US" sz="2600" dirty="0"/>
              <a:t>tmr-20, ptmr1-20, ptmr2-20,ptrm3-20</a:t>
            </a:r>
          </a:p>
          <a:p>
            <a:pPr lvl="1"/>
            <a:r>
              <a:rPr lang="en-US" altLang="en-US" sz="2600" dirty="0"/>
              <a:t>tmr-100, ptrm1-100, ptrm2-100, ptrm3-100</a:t>
            </a:r>
          </a:p>
          <a:p>
            <a:pPr lvl="1"/>
            <a:r>
              <a:rPr lang="en-US" altLang="en-US" sz="2600" dirty="0"/>
              <a:t>tmr-1000, ptrm1-1000, ptrm2-1000, ptmr3-1000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14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Selecting phases?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r>
              <a:rPr lang="en-US" altLang="en-US" sz="2800" dirty="0"/>
              <a:t>We can rerun our </a:t>
            </a:r>
            <a:r>
              <a:rPr lang="en-US" altLang="en-US" sz="2800" dirty="0" err="1"/>
              <a:t>run_aver</a:t>
            </a:r>
            <a:r>
              <a:rPr lang="en-US" altLang="en-US" sz="2800" dirty="0"/>
              <a:t> sine wave test with phased timers and compare the result to oversampling.</a:t>
            </a:r>
            <a:endParaRPr lang="en-US" altLang="en-US" sz="2200" dirty="0"/>
          </a:p>
          <a:p>
            <a:r>
              <a:rPr lang="en-US" altLang="en-US" sz="2800" dirty="0"/>
              <a:t>We find that the sampling rate calculation is very close to 50 Hz for the FAS2 timer but has a small problem when the FAS1 timer is used.</a:t>
            </a:r>
          </a:p>
          <a:p>
            <a:r>
              <a:rPr lang="en-US" altLang="en-US" sz="2800" dirty="0"/>
              <a:t>Similar experiments will need to be conducted to ‘dial in’ the phasing process.  But we now have a diagnostic to quantify the system response.</a:t>
            </a:r>
          </a:p>
          <a:p>
            <a:pPr marL="0" indent="0">
              <a:buNone/>
            </a:pPr>
            <a:endParaRPr lang="en-US" altLang="en-US" sz="26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056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Selecting phases?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pPr marL="0" indent="0">
              <a:buNone/>
            </a:pPr>
            <a:endParaRPr lang="en-US" altLang="en-US" sz="26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00110-81E3-4588-8A31-8111EFD39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12518"/>
            <a:ext cx="6964447" cy="53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8534400" cy="5105400"/>
          </a:xfrm>
        </p:spPr>
        <p:txBody>
          <a:bodyPr/>
          <a:lstStyle/>
          <a:p>
            <a:r>
              <a:rPr lang="en-US" altLang="en-US" sz="2800" dirty="0"/>
              <a:t>The use of multi-core processors has changed how we control the sequence of execution of real-time applications.</a:t>
            </a:r>
          </a:p>
          <a:p>
            <a:r>
              <a:rPr lang="en-US" altLang="en-US" sz="2800" dirty="0"/>
              <a:t>In a single core processor, execution sequence can be controlled by priorities.  Priorities don’t always work as expected on multi-core processors.</a:t>
            </a:r>
          </a:p>
          <a:p>
            <a:r>
              <a:rPr lang="en-US" altLang="en-US" sz="2800" dirty="0"/>
              <a:t>We have mounting evidence that tasks are jumping between </a:t>
            </a:r>
            <a:r>
              <a:rPr lang="en-US" altLang="en-US" sz="2800" dirty="0" err="1"/>
              <a:t>cpus</a:t>
            </a:r>
            <a:r>
              <a:rPr lang="en-US" altLang="en-US" sz="2800" dirty="0"/>
              <a:t> on highly loaded systems. This is affecting the order in which tasks execute even if attached to the same timer event.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Similar improvements are apparent in the derivative term for the </a:t>
            </a:r>
            <a:r>
              <a:rPr lang="en-US" altLang="en-US" sz="2800" dirty="0" err="1"/>
              <a:t>user_ctrl_task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The FAS1 timer still has occasional problems because 2 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 of delay is not always enough.</a:t>
            </a:r>
          </a:p>
          <a:p>
            <a:r>
              <a:rPr lang="en-US" altLang="en-US" sz="2800" dirty="0"/>
              <a:t>The FAS2 and FAS3 timers seem to perform well, but there is still ‘noise’ due to the difference between the time </a:t>
            </a:r>
            <a:r>
              <a:rPr lang="en-US" altLang="en-US" sz="2800" dirty="0" err="1"/>
              <a:t>compvar</a:t>
            </a:r>
            <a:r>
              <a:rPr lang="en-US" altLang="en-US" sz="2800" dirty="0"/>
              <a:t> updated the sine wave and the system time used by the </a:t>
            </a:r>
            <a:r>
              <a:rPr lang="en-US" altLang="en-US" sz="2800" dirty="0" err="1"/>
              <a:t>user_ctrl_task</a:t>
            </a:r>
            <a:r>
              <a:rPr lang="en-US" altLang="en-US" sz="2800" dirty="0"/>
              <a:t>.</a:t>
            </a:r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29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2F9AE-A020-46C0-8FF1-FC468B83E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7070894" cy="54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During this investigation we noticed another potential problem – all the timers are referenced to the same ‘time zero’.</a:t>
            </a:r>
          </a:p>
          <a:p>
            <a:r>
              <a:rPr lang="en-US" altLang="en-US" sz="2800" dirty="0"/>
              <a:t>So if we have timers FAS=10 MED=100 SLO=1000, they will all line up every second.</a:t>
            </a:r>
          </a:p>
          <a:p>
            <a:r>
              <a:rPr lang="en-US" altLang="en-US" sz="2600" dirty="0"/>
              <a:t>The FAS and MED timers will all line up every 100 </a:t>
            </a:r>
            <a:r>
              <a:rPr lang="en-US" altLang="en-US" sz="2600" dirty="0" err="1"/>
              <a:t>ms.</a:t>
            </a:r>
            <a:endParaRPr lang="en-US" altLang="en-US" sz="2600" dirty="0"/>
          </a:p>
          <a:p>
            <a:r>
              <a:rPr lang="en-US" altLang="en-US" sz="2600" dirty="0"/>
              <a:t>So every task that is attached to these timers will all be asked to perform their function at the same time.</a:t>
            </a:r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This produces a very high momentary </a:t>
            </a:r>
            <a:r>
              <a:rPr lang="en-US" altLang="en-US" sz="2800" dirty="0" err="1"/>
              <a:t>cpu</a:t>
            </a:r>
            <a:r>
              <a:rPr lang="en-US" altLang="en-US" sz="2800" dirty="0"/>
              <a:t> load to create what we call a “timer storm”.</a:t>
            </a:r>
          </a:p>
          <a:p>
            <a:r>
              <a:rPr lang="en-US" altLang="en-US" sz="2800" dirty="0"/>
              <a:t>For this example case, every application that uses FAS, MED, or SLO would be activated and will be competing for CPU time based on priorities and </a:t>
            </a:r>
            <a:r>
              <a:rPr lang="en-US" altLang="en-US" sz="2800" dirty="0" err="1"/>
              <a:t>cpu</a:t>
            </a:r>
            <a:r>
              <a:rPr lang="en-US" altLang="en-US" sz="2800" dirty="0"/>
              <a:t> availability.  In multi-core systems, who gets to run first is unpredictable </a:t>
            </a:r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923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A utility called </a:t>
            </a:r>
            <a:r>
              <a:rPr lang="en-US" altLang="en-US" sz="2800" dirty="0" err="1"/>
              <a:t>test_ev_time</a:t>
            </a:r>
            <a:r>
              <a:rPr lang="en-US" altLang="en-US" sz="2800" dirty="0"/>
              <a:t> allows us to check the time at which timer events are actually acted upon and compare it to the ideal.</a:t>
            </a:r>
          </a:p>
          <a:p>
            <a:r>
              <a:rPr lang="en-US" altLang="en-US" sz="2800" dirty="0"/>
              <a:t>Data captured for a 2 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 timer event shows periodic delays in responding to the timer that suggest that periodic high </a:t>
            </a:r>
            <a:r>
              <a:rPr lang="en-US" altLang="en-US" sz="2800" dirty="0" err="1"/>
              <a:t>cpu</a:t>
            </a:r>
            <a:r>
              <a:rPr lang="en-US" altLang="en-US" sz="2800" dirty="0"/>
              <a:t> loads exist that are consistent with a timer storm.</a:t>
            </a:r>
          </a:p>
          <a:p>
            <a:pPr marL="0" indent="0">
              <a:buNone/>
            </a:pPr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385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pPr marL="0" indent="0">
              <a:buNone/>
            </a:pPr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34AA7-7D37-4A11-AD42-D0AE6BBC2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686947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3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r>
              <a:rPr lang="en-US" altLang="en-US" sz="2800" dirty="0"/>
              <a:t>In cyflex.6.3.0, the event administrator was modified to allow the shifting of events so that the timer storms can be minimized.</a:t>
            </a:r>
          </a:p>
          <a:p>
            <a:r>
              <a:rPr lang="en-US" altLang="en-US" sz="2800" dirty="0"/>
              <a:t>The events for FAS, MED, and SLO will never line up to occur at the same time, regardless of the PHASING value.</a:t>
            </a:r>
            <a:endParaRPr lang="en-US" altLang="en-US" sz="2600" dirty="0"/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612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Timer storms?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5400"/>
            <a:ext cx="8534400" cy="5029200"/>
          </a:xfrm>
        </p:spPr>
        <p:txBody>
          <a:bodyPr/>
          <a:lstStyle/>
          <a:p>
            <a:r>
              <a:rPr lang="en-US" altLang="en-US" sz="2800" dirty="0"/>
              <a:t>“timer storms” can result in “overruns”. An “overrun” is a case where an application is not able to complete its process before it receives another timer event.</a:t>
            </a:r>
          </a:p>
          <a:p>
            <a:r>
              <a:rPr lang="en-US" altLang="en-US" sz="2800" dirty="0"/>
              <a:t>The ‘scheduler’ application keeps track of overruns and has a limiting value for every application and will report an error message if the limit is exceeded.  If the application is ‘critical’ the ‘watchdog’ is suspended.</a:t>
            </a:r>
          </a:p>
          <a:p>
            <a:r>
              <a:rPr lang="en-US" altLang="en-US" sz="2800" dirty="0"/>
              <a:t>The ‘</a:t>
            </a:r>
            <a:r>
              <a:rPr lang="en-US" altLang="en-US" sz="2800" dirty="0" err="1"/>
              <a:t>ms_diag</a:t>
            </a:r>
            <a:r>
              <a:rPr lang="en-US" altLang="en-US" sz="2800" dirty="0"/>
              <a:t>’ utility shows the current state of overruns.</a:t>
            </a:r>
            <a:endParaRPr lang="en-US" altLang="en-US" sz="2600" dirty="0"/>
          </a:p>
          <a:p>
            <a:pPr marL="1752600" lvl="4" indent="0">
              <a:buNone/>
            </a:pPr>
            <a:endParaRPr lang="en-US" altLang="en-US" sz="22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304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Failure of cooperating tasks to execute in the desired order can have undesirable consequences.</a:t>
            </a:r>
          </a:p>
          <a:p>
            <a:r>
              <a:rPr lang="en-US" altLang="en-US" sz="2800" dirty="0"/>
              <a:t>Consider a sine wave with a 10 second period generated in </a:t>
            </a:r>
            <a:r>
              <a:rPr lang="en-US" altLang="en-US" sz="2800" dirty="0" err="1"/>
              <a:t>gen_labels</a:t>
            </a:r>
            <a:r>
              <a:rPr lang="en-US" altLang="en-US" sz="2800" dirty="0"/>
              <a:t> at the FAS (20ms) rate and captured by </a:t>
            </a:r>
            <a:r>
              <a:rPr lang="en-US" altLang="en-US" sz="2800" dirty="0" err="1"/>
              <a:t>floger</a:t>
            </a:r>
            <a:r>
              <a:rPr lang="en-US" altLang="en-US" sz="2800" dirty="0"/>
              <a:t> at the same rate.</a:t>
            </a:r>
          </a:p>
          <a:p>
            <a:r>
              <a:rPr lang="en-US" altLang="en-US" sz="2800" dirty="0"/>
              <a:t>Viewed over a long time interval, the resulting data looks as expected.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886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58B73-646C-4878-BAAC-CB4478E1A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35571"/>
            <a:ext cx="6766094" cy="51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But zooming in, we see there are points on the plot where the same value was recorded twice when ‘</a:t>
            </a:r>
            <a:r>
              <a:rPr lang="en-US" altLang="en-US" sz="2800" dirty="0" err="1"/>
              <a:t>floger</a:t>
            </a:r>
            <a:r>
              <a:rPr lang="en-US" altLang="en-US" sz="2800" dirty="0"/>
              <a:t>’ captured data before ‘</a:t>
            </a:r>
            <a:r>
              <a:rPr lang="en-US" altLang="en-US" sz="2800" dirty="0" err="1"/>
              <a:t>compvar</a:t>
            </a:r>
            <a:r>
              <a:rPr lang="en-US" altLang="en-US" sz="2800" dirty="0"/>
              <a:t>’ updated the sine wave variable.</a:t>
            </a:r>
          </a:p>
          <a:p>
            <a:r>
              <a:rPr lang="en-US" altLang="en-US" sz="2800" dirty="0"/>
              <a:t>There are also points where ‘</a:t>
            </a:r>
            <a:r>
              <a:rPr lang="en-US" altLang="en-US" sz="2800" dirty="0" err="1"/>
              <a:t>compvar</a:t>
            </a:r>
            <a:r>
              <a:rPr lang="en-US" altLang="en-US" sz="2800" dirty="0"/>
              <a:t>‘ “caught up” and updated the sine wave variable twice before </a:t>
            </a:r>
            <a:r>
              <a:rPr lang="en-US" altLang="en-US" sz="2800" dirty="0" err="1"/>
              <a:t>floger</a:t>
            </a:r>
            <a:r>
              <a:rPr lang="en-US" altLang="en-US" sz="2800" dirty="0"/>
              <a:t> had a chance to record the first update of the variable.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003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0CC96-FED1-48E6-9426-F6AC2E2F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667036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Even worse is the effect inconsistent processing order has on the ‘</a:t>
            </a:r>
            <a:r>
              <a:rPr lang="en-US" altLang="en-US" sz="2800" dirty="0" err="1"/>
              <a:t>run_aver</a:t>
            </a:r>
            <a:r>
              <a:rPr lang="en-US" altLang="en-US" sz="2800" dirty="0"/>
              <a:t>’ task.</a:t>
            </a:r>
          </a:p>
          <a:p>
            <a:r>
              <a:rPr lang="en-US" altLang="en-US" sz="2800" dirty="0"/>
              <a:t>‘</a:t>
            </a:r>
            <a:r>
              <a:rPr lang="en-US" altLang="en-US" sz="2800" dirty="0" err="1"/>
              <a:t>run_aver</a:t>
            </a:r>
            <a:r>
              <a:rPr lang="en-US" altLang="en-US" sz="2800" dirty="0"/>
              <a:t>’ uses the timestamp of the variable it is sampling to determine if it has updated and throws away points that appear to be duplicates.  So every point that appeared as a flat spot on the ‘</a:t>
            </a:r>
            <a:r>
              <a:rPr lang="en-US" altLang="en-US" sz="2800" dirty="0" err="1"/>
              <a:t>floger</a:t>
            </a:r>
            <a:r>
              <a:rPr lang="en-US" altLang="en-US" sz="2800" dirty="0"/>
              <a:t>’ plot would have been thrown out.</a:t>
            </a:r>
          </a:p>
          <a:p>
            <a:r>
              <a:rPr lang="en-US" altLang="en-US" sz="2800" dirty="0"/>
              <a:t>It will also fail to capture points that get updated twice before ‘</a:t>
            </a:r>
            <a:r>
              <a:rPr lang="en-US" altLang="en-US" sz="2800" dirty="0" err="1"/>
              <a:t>run_aver</a:t>
            </a:r>
            <a:r>
              <a:rPr lang="en-US" altLang="en-US" sz="2800" dirty="0"/>
              <a:t>’ can capture the data.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79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As a test, ‘</a:t>
            </a:r>
            <a:r>
              <a:rPr lang="en-US" altLang="en-US" sz="2800" dirty="0" err="1"/>
              <a:t>run_aver</a:t>
            </a:r>
            <a:r>
              <a:rPr lang="en-US" altLang="en-US" sz="2800" dirty="0"/>
              <a:t>’ was configured to capture 500 points at the FAS rate (20 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, 50 Hz) to correspond to one 10 sec sine wave cycle.</a:t>
            </a:r>
          </a:p>
          <a:p>
            <a:r>
              <a:rPr lang="en-US" altLang="en-US" sz="2800" dirty="0"/>
              <a:t>It was also configured to oversample at 10 </a:t>
            </a:r>
            <a:r>
              <a:rPr lang="en-US" altLang="en-US" sz="2800" dirty="0" err="1"/>
              <a:t>ms</a:t>
            </a:r>
            <a:r>
              <a:rPr lang="en-US" altLang="en-US" sz="2800" dirty="0"/>
              <a:t> intervals so we can be confident every data point will be captured.</a:t>
            </a:r>
          </a:p>
          <a:p>
            <a:r>
              <a:rPr lang="en-US" altLang="en-US" sz="2800" dirty="0"/>
              <a:t>Many statistical variables are affected by the failure to execute in a consistent order, but the sample rate (.RA extension) is the most obvious.</a:t>
            </a:r>
          </a:p>
          <a:p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49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C773-C6D1-4772-8A9D-3F4F067A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Phased timers – Why?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06BE5EE-4551-4CAB-810B-B5D76B85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8534400" cy="4648200"/>
          </a:xfrm>
        </p:spPr>
        <p:txBody>
          <a:bodyPr/>
          <a:lstStyle/>
          <a:p>
            <a:r>
              <a:rPr lang="en-US" altLang="en-US" sz="2800" dirty="0"/>
              <a:t>Oversampling prevents sample loss and produces a sample rate (sine_U2.RA) of 50 Hz with a small amount of jitter.</a:t>
            </a:r>
          </a:p>
          <a:p>
            <a:r>
              <a:rPr lang="en-US" altLang="en-US" sz="2800" dirty="0"/>
              <a:t>Sampling at the FAS rate (</a:t>
            </a:r>
            <a:r>
              <a:rPr lang="en-US" altLang="en-US" sz="2800" dirty="0" err="1"/>
              <a:t>sine_F.RA</a:t>
            </a:r>
            <a:r>
              <a:rPr lang="en-US" altLang="en-US" sz="2800" dirty="0"/>
              <a:t>) shows that samples are being lost and the calculated rate varies as a result.  </a:t>
            </a:r>
          </a:p>
          <a:p>
            <a:r>
              <a:rPr lang="en-US" altLang="en-US" sz="2800" dirty="0"/>
              <a:t>45 Hz corresponds to ~56 lost samples over the ~11.1 sec required to capture 500 samples.</a:t>
            </a:r>
            <a:endParaRPr lang="en-US" altLang="en-US" dirty="0"/>
          </a:p>
          <a:p>
            <a:endParaRPr lang="en-US" altLang="en-US" sz="22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3536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G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363636"/>
      </a:accent1>
      <a:accent2>
        <a:srgbClr val="848685"/>
      </a:accent2>
      <a:accent3>
        <a:srgbClr val="FF6600"/>
      </a:accent3>
      <a:accent4>
        <a:srgbClr val="BCBCBC"/>
      </a:accent4>
      <a:accent5>
        <a:srgbClr val="FF9900"/>
      </a:accent5>
      <a:accent6>
        <a:srgbClr val="FF0000"/>
      </a:accent6>
      <a:hlink>
        <a:srgbClr val="FF6600"/>
      </a:hlink>
      <a:folHlink>
        <a:srgbClr val="36363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BF7C3FD6B2D4297C22662694E51C9" ma:contentTypeVersion="2" ma:contentTypeDescription="Create a new document." ma:contentTypeScope="" ma:versionID="62c44e1c4b3aabcc5cf56c479eda79ce">
  <xsd:schema xmlns:xsd="http://www.w3.org/2001/XMLSchema" xmlns:xs="http://www.w3.org/2001/XMLSchema" xmlns:p="http://schemas.microsoft.com/office/2006/metadata/properties" xmlns:ns2="8fe22f38-1a6a-489b-98b2-10d39f0fc428" targetNamespace="http://schemas.microsoft.com/office/2006/metadata/properties" ma:root="true" ma:fieldsID="35c1bef07ffa7c8111916a560e6b19f5" ns2:_="">
    <xsd:import namespace="8fe22f38-1a6a-489b-98b2-10d39f0fc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22f38-1a6a-489b-98b2-10d39f0fc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05484D-B14C-41BA-9934-409FEB9AD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e22f38-1a6a-489b-98b2-10d39f0fc4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F3C224-17CB-4107-89E8-7C906BFF2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734A3C-F0BC-4100-83AD-AF55B2DAA9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774</TotalTime>
  <Words>1511</Words>
  <Application>Microsoft Office PowerPoint</Application>
  <PresentationFormat>A4 Paper (210x297 mm)</PresentationFormat>
  <Paragraphs>168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DEFAULT THEME</vt:lpstr>
      <vt:lpstr>Phased TIMERS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Why?</vt:lpstr>
      <vt:lpstr>Phased timers – Implementation?</vt:lpstr>
      <vt:lpstr>Phased timers – How To USE?</vt:lpstr>
      <vt:lpstr>Phased timers – How To USE?</vt:lpstr>
      <vt:lpstr>Phased timers – Selecting phases?</vt:lpstr>
      <vt:lpstr>Phased timers – Selecting phases?</vt:lpstr>
      <vt:lpstr>Phased timers – Selecting phases?</vt:lpstr>
      <vt:lpstr>Phased timers</vt:lpstr>
      <vt:lpstr>Phased timers – Timer storms?</vt:lpstr>
      <vt:lpstr>Phased timers – Timer storms?</vt:lpstr>
      <vt:lpstr>Phased timers – Timer storms?</vt:lpstr>
      <vt:lpstr>Phased timers – Why?</vt:lpstr>
      <vt:lpstr>Phased timers – Why?</vt:lpstr>
      <vt:lpstr>Phased timers – Timer storms?</vt:lpstr>
      <vt:lpstr>Phased timers – Timer storms?</vt:lpstr>
    </vt:vector>
  </TitlesOfParts>
  <Company>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 Powell</dc:creator>
  <cp:lastModifiedBy>Ketchoyian, Michael (Columbus)</cp:lastModifiedBy>
  <cp:revision>58</cp:revision>
  <cp:lastPrinted>2018-09-17T14:32:04Z</cp:lastPrinted>
  <dcterms:created xsi:type="dcterms:W3CDTF">2016-04-18T17:15:01Z</dcterms:created>
  <dcterms:modified xsi:type="dcterms:W3CDTF">2024-01-16T15:37:33Z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0x010100CA0BF7C3FD6B2D4297C22662694E51C9</vt:lpwstr>
  </property>
</Properties>
</file>