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4"/>
    <p:sldMasterId id="2147483704" r:id="rId5"/>
  </p:sldMasterIdLst>
  <p:notesMasterIdLst>
    <p:notesMasterId r:id="rId13"/>
  </p:notesMasterIdLst>
  <p:handoutMasterIdLst>
    <p:handoutMasterId r:id="rId14"/>
  </p:handoutMasterIdLst>
  <p:sldIdLst>
    <p:sldId id="258" r:id="rId6"/>
    <p:sldId id="390" r:id="rId7"/>
    <p:sldId id="448" r:id="rId8"/>
    <p:sldId id="449" r:id="rId9"/>
    <p:sldId id="451" r:id="rId10"/>
    <p:sldId id="452" r:id="rId11"/>
    <p:sldId id="447" r:id="rId12"/>
  </p:sldIdLst>
  <p:sldSz cx="9906000" cy="6858000" type="A4"/>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yce, Mary (Troy)" initials="JM(" lastIdx="0" clrIdx="0">
    <p:extLst>
      <p:ext uri="{19B8F6BF-5375-455C-9EA6-DF929625EA0E}">
        <p15:presenceInfo xmlns:p15="http://schemas.microsoft.com/office/powerpoint/2012/main" userId="S-1-5-21-796845957-1078081533-1177238915-274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13" autoAdjust="0"/>
    <p:restoredTop sz="96370" autoAdjust="0"/>
  </p:normalViewPr>
  <p:slideViewPr>
    <p:cSldViewPr snapToGrid="0">
      <p:cViewPr>
        <p:scale>
          <a:sx n="100" d="100"/>
          <a:sy n="100" d="100"/>
        </p:scale>
        <p:origin x="186" y="1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1266"/>
    </p:cViewPr>
  </p:sorterViewPr>
  <p:notesViewPr>
    <p:cSldViewPr snapToGrid="0">
      <p:cViewPr varScale="1">
        <p:scale>
          <a:sx n="88" d="100"/>
          <a:sy n="88" d="100"/>
        </p:scale>
        <p:origin x="-38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049" cy="464315"/>
          </a:xfrm>
          <a:prstGeom prst="rect">
            <a:avLst/>
          </a:prstGeom>
        </p:spPr>
        <p:txBody>
          <a:bodyPr vert="horz" lIns="92300" tIns="46150" rIns="92300" bIns="46150" rtlCol="0"/>
          <a:lstStyle>
            <a:lvl1pPr algn="l">
              <a:defRPr sz="1200"/>
            </a:lvl1pPr>
          </a:lstStyle>
          <a:p>
            <a:endParaRPr lang="en-US"/>
          </a:p>
        </p:txBody>
      </p:sp>
      <p:sp>
        <p:nvSpPr>
          <p:cNvPr id="3" name="Date Placeholder 2"/>
          <p:cNvSpPr>
            <a:spLocks noGrp="1"/>
          </p:cNvSpPr>
          <p:nvPr>
            <p:ph type="dt" sz="quarter" idx="1"/>
          </p:nvPr>
        </p:nvSpPr>
        <p:spPr>
          <a:xfrm>
            <a:off x="3970785" y="1"/>
            <a:ext cx="3038049" cy="464315"/>
          </a:xfrm>
          <a:prstGeom prst="rect">
            <a:avLst/>
          </a:prstGeom>
        </p:spPr>
        <p:txBody>
          <a:bodyPr vert="horz" lIns="92300" tIns="46150" rIns="92300" bIns="46150" rtlCol="0"/>
          <a:lstStyle>
            <a:lvl1pPr algn="r">
              <a:defRPr sz="1200"/>
            </a:lvl1pPr>
          </a:lstStyle>
          <a:p>
            <a:fld id="{8DB6F140-324B-4A9F-9180-248F9B08CA81}" type="datetimeFigureOut">
              <a:rPr lang="en-US" smtClean="0"/>
              <a:pPr/>
              <a:t>1/15/2024</a:t>
            </a:fld>
            <a:endParaRPr lang="en-US"/>
          </a:p>
        </p:txBody>
      </p:sp>
      <p:sp>
        <p:nvSpPr>
          <p:cNvPr id="4" name="Footer Placeholder 3"/>
          <p:cNvSpPr>
            <a:spLocks noGrp="1"/>
          </p:cNvSpPr>
          <p:nvPr>
            <p:ph type="ftr" sz="quarter" idx="2"/>
          </p:nvPr>
        </p:nvSpPr>
        <p:spPr>
          <a:xfrm>
            <a:off x="1" y="8830644"/>
            <a:ext cx="3038049" cy="464315"/>
          </a:xfrm>
          <a:prstGeom prst="rect">
            <a:avLst/>
          </a:prstGeom>
        </p:spPr>
        <p:txBody>
          <a:bodyPr vert="horz" lIns="92300" tIns="46150" rIns="92300" bIns="46150" rtlCol="0" anchor="b"/>
          <a:lstStyle>
            <a:lvl1pPr algn="l">
              <a:defRPr sz="1200"/>
            </a:lvl1pPr>
          </a:lstStyle>
          <a:p>
            <a:endParaRPr lang="en-US"/>
          </a:p>
        </p:txBody>
      </p:sp>
      <p:sp>
        <p:nvSpPr>
          <p:cNvPr id="5" name="Slide Number Placeholder 4"/>
          <p:cNvSpPr>
            <a:spLocks noGrp="1"/>
          </p:cNvSpPr>
          <p:nvPr>
            <p:ph type="sldNum" sz="quarter" idx="3"/>
          </p:nvPr>
        </p:nvSpPr>
        <p:spPr>
          <a:xfrm>
            <a:off x="3970785" y="8830644"/>
            <a:ext cx="3038049" cy="464315"/>
          </a:xfrm>
          <a:prstGeom prst="rect">
            <a:avLst/>
          </a:prstGeom>
        </p:spPr>
        <p:txBody>
          <a:bodyPr vert="horz" lIns="92300" tIns="46150" rIns="92300" bIns="46150" rtlCol="0" anchor="b"/>
          <a:lstStyle>
            <a:lvl1pPr algn="r">
              <a:defRPr sz="1200"/>
            </a:lvl1pPr>
          </a:lstStyle>
          <a:p>
            <a:fld id="{C36408EA-3FB0-4795-86AD-252177776B4F}" type="slidenum">
              <a:rPr lang="en-US" smtClean="0"/>
              <a:pPr/>
              <a:t>‹#›</a:t>
            </a:fld>
            <a:endParaRPr lang="en-US"/>
          </a:p>
        </p:txBody>
      </p:sp>
    </p:spTree>
    <p:extLst>
      <p:ext uri="{BB962C8B-B14F-4D97-AF65-F5344CB8AC3E}">
        <p14:creationId xmlns:p14="http://schemas.microsoft.com/office/powerpoint/2010/main" val="1167550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603" cy="465266"/>
          </a:xfrm>
          <a:prstGeom prst="rect">
            <a:avLst/>
          </a:prstGeom>
        </p:spPr>
        <p:txBody>
          <a:bodyPr vert="horz" lIns="95650" tIns="47825" rIns="95650" bIns="47825" rtlCol="0"/>
          <a:lstStyle>
            <a:lvl1pPr algn="l">
              <a:defRPr sz="1200"/>
            </a:lvl1pPr>
          </a:lstStyle>
          <a:p>
            <a:endParaRPr lang="en-US"/>
          </a:p>
        </p:txBody>
      </p:sp>
      <p:sp>
        <p:nvSpPr>
          <p:cNvPr id="3" name="Date Placeholder 2"/>
          <p:cNvSpPr>
            <a:spLocks noGrp="1"/>
          </p:cNvSpPr>
          <p:nvPr>
            <p:ph type="dt" idx="1"/>
          </p:nvPr>
        </p:nvSpPr>
        <p:spPr>
          <a:xfrm>
            <a:off x="3970162" y="0"/>
            <a:ext cx="3038603" cy="465266"/>
          </a:xfrm>
          <a:prstGeom prst="rect">
            <a:avLst/>
          </a:prstGeom>
        </p:spPr>
        <p:txBody>
          <a:bodyPr vert="horz" lIns="95650" tIns="47825" rIns="95650" bIns="47825" rtlCol="0"/>
          <a:lstStyle>
            <a:lvl1pPr algn="r">
              <a:defRPr sz="1200"/>
            </a:lvl1pPr>
          </a:lstStyle>
          <a:p>
            <a:fld id="{6AE9B4F5-CBE8-43B0-9193-7E9ACBB6B11B}" type="datetimeFigureOut">
              <a:rPr lang="en-US" smtClean="0"/>
              <a:pPr/>
              <a:t>1/15/2024</a:t>
            </a:fld>
            <a:endParaRPr lang="en-US"/>
          </a:p>
        </p:txBody>
      </p:sp>
      <p:sp>
        <p:nvSpPr>
          <p:cNvPr id="4" name="Slide Image Placeholder 3"/>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5650" tIns="47825" rIns="95650" bIns="47825" rtlCol="0" anchor="ctr"/>
          <a:lstStyle/>
          <a:p>
            <a:endParaRPr lang="en-US"/>
          </a:p>
        </p:txBody>
      </p:sp>
      <p:sp>
        <p:nvSpPr>
          <p:cNvPr id="5" name="Notes Placeholder 4"/>
          <p:cNvSpPr>
            <a:spLocks noGrp="1"/>
          </p:cNvSpPr>
          <p:nvPr>
            <p:ph type="body" sz="quarter" idx="3"/>
          </p:nvPr>
        </p:nvSpPr>
        <p:spPr>
          <a:xfrm>
            <a:off x="700715" y="4416312"/>
            <a:ext cx="5608974" cy="4182934"/>
          </a:xfrm>
          <a:prstGeom prst="rect">
            <a:avLst/>
          </a:prstGeom>
        </p:spPr>
        <p:txBody>
          <a:bodyPr vert="horz" lIns="95650" tIns="47825" rIns="95650" bIns="478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48"/>
            <a:ext cx="3038603" cy="465266"/>
          </a:xfrm>
          <a:prstGeom prst="rect">
            <a:avLst/>
          </a:prstGeom>
        </p:spPr>
        <p:txBody>
          <a:bodyPr vert="horz" lIns="95650" tIns="47825" rIns="95650" bIns="47825" rtlCol="0" anchor="b"/>
          <a:lstStyle>
            <a:lvl1pPr algn="l">
              <a:defRPr sz="1200"/>
            </a:lvl1pPr>
          </a:lstStyle>
          <a:p>
            <a:endParaRPr lang="en-US"/>
          </a:p>
        </p:txBody>
      </p:sp>
      <p:sp>
        <p:nvSpPr>
          <p:cNvPr id="7" name="Slide Number Placeholder 6"/>
          <p:cNvSpPr>
            <a:spLocks noGrp="1"/>
          </p:cNvSpPr>
          <p:nvPr>
            <p:ph type="sldNum" sz="quarter" idx="5"/>
          </p:nvPr>
        </p:nvSpPr>
        <p:spPr>
          <a:xfrm>
            <a:off x="3970162" y="8829648"/>
            <a:ext cx="3038603" cy="465266"/>
          </a:xfrm>
          <a:prstGeom prst="rect">
            <a:avLst/>
          </a:prstGeom>
        </p:spPr>
        <p:txBody>
          <a:bodyPr vert="horz" lIns="95650" tIns="47825" rIns="95650" bIns="47825" rtlCol="0" anchor="b"/>
          <a:lstStyle>
            <a:lvl1pPr algn="r">
              <a:defRPr sz="1200"/>
            </a:lvl1pPr>
          </a:lstStyle>
          <a:p>
            <a:fld id="{952679DD-03FC-469D-BE8A-C23CC3F071FA}" type="slidenum">
              <a:rPr lang="en-US" smtClean="0"/>
              <a:pPr/>
              <a:t>‹#›</a:t>
            </a:fld>
            <a:endParaRPr lang="en-US"/>
          </a:p>
        </p:txBody>
      </p:sp>
    </p:spTree>
    <p:extLst>
      <p:ext uri="{BB962C8B-B14F-4D97-AF65-F5344CB8AC3E}">
        <p14:creationId xmlns:p14="http://schemas.microsoft.com/office/powerpoint/2010/main" val="4290648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679DD-03FC-469D-BE8A-C23CC3F071FA}" type="slidenum">
              <a:rPr lang="en-US" smtClean="0"/>
              <a:pPr/>
              <a:t>3</a:t>
            </a:fld>
            <a:endParaRPr lang="en-US"/>
          </a:p>
        </p:txBody>
      </p:sp>
    </p:spTree>
    <p:extLst>
      <p:ext uri="{BB962C8B-B14F-4D97-AF65-F5344CB8AC3E}">
        <p14:creationId xmlns:p14="http://schemas.microsoft.com/office/powerpoint/2010/main" val="4042100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50914" name="Picture 2"/>
          <p:cNvPicPr>
            <a:picLocks noChangeAspect="1" noChangeArrowheads="1"/>
          </p:cNvPicPr>
          <p:nvPr userDrawn="1"/>
        </p:nvPicPr>
        <p:blipFill>
          <a:blip r:embed="rId2" cstate="print"/>
          <a:srcRect/>
          <a:stretch>
            <a:fillRect/>
          </a:stretch>
        </p:blipFill>
        <p:spPr bwMode="auto">
          <a:xfrm>
            <a:off x="0" y="-93306"/>
            <a:ext cx="9907588" cy="6859588"/>
          </a:xfrm>
          <a:prstGeom prst="rect">
            <a:avLst/>
          </a:prstGeom>
          <a:noFill/>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4" name="Rectangle 3">
            <a:extLst>
              <a:ext uri="{FF2B5EF4-FFF2-40B4-BE49-F238E27FC236}">
                <a16:creationId xmlns:a16="http://schemas.microsoft.com/office/drawing/2014/main" id="{C6B40AEA-391E-0ACA-F749-98575E90533B}"/>
              </a:ext>
            </a:extLst>
          </p:cNvPr>
          <p:cNvSpPr/>
          <p:nvPr userDrawn="1"/>
        </p:nvSpPr>
        <p:spPr bwMode="auto">
          <a:xfrm>
            <a:off x="4767943" y="5766318"/>
            <a:ext cx="4777273" cy="81722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3712EF94-AA2F-0028-9F4B-80C3F0B8C730}"/>
              </a:ext>
            </a:extLst>
          </p:cNvPr>
          <p:cNvSpPr/>
          <p:nvPr userDrawn="1"/>
        </p:nvSpPr>
        <p:spPr bwMode="auto">
          <a:xfrm>
            <a:off x="4674637" y="5766318"/>
            <a:ext cx="5001208" cy="81722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104FF39D-55BE-7CB2-C667-DF9F4AD7CB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85943" y="5655905"/>
            <a:ext cx="2596901" cy="91440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cap="all"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49890" name="Picture 2"/>
          <p:cNvPicPr>
            <a:picLocks noChangeAspect="1" noChangeArrowheads="1"/>
          </p:cNvPicPr>
          <p:nvPr/>
        </p:nvPicPr>
        <p:blipFill>
          <a:blip r:embed="rId8" cstate="print"/>
          <a:srcRect/>
          <a:stretch>
            <a:fillRect/>
          </a:stretch>
        </p:blipFill>
        <p:spPr bwMode="auto">
          <a:xfrm>
            <a:off x="1" y="1"/>
            <a:ext cx="6967862" cy="4824248"/>
          </a:xfrm>
          <a:prstGeom prst="rect">
            <a:avLst/>
          </a:prstGeom>
          <a:noFill/>
        </p:spPr>
      </p:pic>
      <p:sp>
        <p:nvSpPr>
          <p:cNvPr id="549891" name="Rectangle 3"/>
          <p:cNvSpPr>
            <a:spLocks noGrp="1" noChangeArrowheads="1"/>
          </p:cNvSpPr>
          <p:nvPr>
            <p:ph type="title"/>
          </p:nvPr>
        </p:nvSpPr>
        <p:spPr bwMode="auto">
          <a:xfrm>
            <a:off x="1968611" y="223962"/>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err="1"/>
              <a:t>Cliquez</a:t>
            </a:r>
            <a:r>
              <a:rPr lang="en-GB" dirty="0"/>
              <a:t> et </a:t>
            </a:r>
            <a:r>
              <a:rPr lang="en-GB" dirty="0" err="1"/>
              <a:t>modifiez</a:t>
            </a:r>
            <a:r>
              <a:rPr lang="en-GB" dirty="0"/>
              <a:t> le titre</a:t>
            </a:r>
          </a:p>
        </p:txBody>
      </p:sp>
      <p:sp>
        <p:nvSpPr>
          <p:cNvPr id="549892" name="Rectangle 4"/>
          <p:cNvSpPr>
            <a:spLocks noGrp="1" noChangeArrowheads="1"/>
          </p:cNvSpPr>
          <p:nvPr>
            <p:ph type="body" idx="1"/>
          </p:nvPr>
        </p:nvSpPr>
        <p:spPr bwMode="auto">
          <a:xfrm>
            <a:off x="2057400" y="1676400"/>
            <a:ext cx="7162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err="1"/>
              <a:t>Cliquez</a:t>
            </a:r>
            <a:r>
              <a:rPr lang="en-GB" dirty="0"/>
              <a:t> pour 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a:p>
            <a:pPr lvl="4"/>
            <a:r>
              <a:rPr lang="en-GB" dirty="0" err="1"/>
              <a:t>Cinquième</a:t>
            </a:r>
            <a:r>
              <a:rPr lang="en-GB" dirty="0"/>
              <a:t> </a:t>
            </a:r>
            <a:r>
              <a:rPr lang="en-GB" dirty="0" err="1"/>
              <a:t>niveau</a:t>
            </a:r>
            <a:endParaRPr lang="en-GB" dirty="0"/>
          </a:p>
        </p:txBody>
      </p:sp>
      <p:sp>
        <p:nvSpPr>
          <p:cNvPr id="549893" name="Text Box 5"/>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a:p>
        </p:txBody>
      </p:sp>
      <p:pic>
        <p:nvPicPr>
          <p:cNvPr id="3" name="Picture 2">
            <a:extLst>
              <a:ext uri="{FF2B5EF4-FFF2-40B4-BE49-F238E27FC236}">
                <a16:creationId xmlns:a16="http://schemas.microsoft.com/office/drawing/2014/main" id="{2505A38C-2FBE-C364-A65D-C4D154BB3489}"/>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3707" y="223962"/>
            <a:ext cx="1773555" cy="640080"/>
          </a:xfrm>
          <a:prstGeom prst="rect">
            <a:avLst/>
          </a:prstGeom>
        </p:spPr>
      </p:pic>
      <p:sp>
        <p:nvSpPr>
          <p:cNvPr id="4" name="Oval 3">
            <a:extLst>
              <a:ext uri="{FF2B5EF4-FFF2-40B4-BE49-F238E27FC236}">
                <a16:creationId xmlns:a16="http://schemas.microsoft.com/office/drawing/2014/main" id="{3BD880DE-2202-4B7D-0858-E60C36AAE1C8}"/>
              </a:ext>
            </a:extLst>
          </p:cNvPr>
          <p:cNvSpPr/>
          <p:nvPr userDrawn="1"/>
        </p:nvSpPr>
        <p:spPr bwMode="auto">
          <a:xfrm>
            <a:off x="1190625" y="157163"/>
            <a:ext cx="71438" cy="66799"/>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Lst>
  <p:txStyles>
    <p:titleStyle>
      <a:lvl1pPr algn="l" rtl="0" eaLnBrk="1" fontAlgn="base" hangingPunct="1">
        <a:spcBef>
          <a:spcPct val="0"/>
        </a:spcBef>
        <a:spcAft>
          <a:spcPct val="0"/>
        </a:spcAft>
        <a:defRPr sz="2800" b="1" cap="all" baseline="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3F00"/>
        </a:buClr>
        <a:buSzPct val="100000"/>
        <a:buFont typeface="Wingdings" pitchFamily="2" charset="2"/>
        <a:buChar char="§"/>
        <a:defRPr>
          <a:solidFill>
            <a:schemeClr val="tx1"/>
          </a:solidFill>
          <a:latin typeface="+mn-lt"/>
        </a:defRPr>
      </a:lvl2pPr>
      <a:lvl3pPr marL="1143000" indent="-228600" algn="l" rtl="0" eaLnBrk="1" fontAlgn="base" hangingPunct="1">
        <a:spcBef>
          <a:spcPct val="20000"/>
        </a:spcBef>
        <a:spcAft>
          <a:spcPct val="0"/>
        </a:spcAft>
        <a:buClrTx/>
        <a:buFont typeface="Arial" pitchFamily="34" charset="0"/>
        <a:buChar char="•"/>
        <a:defRPr sz="1600">
          <a:solidFill>
            <a:schemeClr val="tx1"/>
          </a:solidFill>
          <a:latin typeface="+mn-lt"/>
        </a:defRPr>
      </a:lvl3pPr>
      <a:lvl4pPr marL="1562100" indent="-228600" algn="l" rtl="0" eaLnBrk="1" fontAlgn="base" hangingPunct="1">
        <a:spcBef>
          <a:spcPct val="20000"/>
        </a:spcBef>
        <a:spcAft>
          <a:spcPct val="0"/>
        </a:spcAft>
        <a:buClrTx/>
        <a:buFont typeface="Wingdings" pitchFamily="2" charset="2"/>
        <a:buChar char="§"/>
        <a:defRPr sz="1400">
          <a:solidFill>
            <a:schemeClr val="tx1"/>
          </a:solidFill>
          <a:latin typeface="+mn-lt"/>
        </a:defRPr>
      </a:lvl4pPr>
      <a:lvl5pPr marL="1981200" indent="-228600" algn="l" rtl="0" eaLnBrk="1" fontAlgn="base" hangingPunct="1">
        <a:spcBef>
          <a:spcPct val="20000"/>
        </a:spcBef>
        <a:spcAft>
          <a:spcPct val="0"/>
        </a:spcAft>
        <a:buClrTx/>
        <a:buFont typeface="Arial"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itle 1"/>
          <p:cNvSpPr txBox="1">
            <a:spLocks/>
          </p:cNvSpPr>
          <p:nvPr userDrawn="1"/>
        </p:nvSpPr>
        <p:spPr>
          <a:xfrm>
            <a:off x="1363717" y="302170"/>
            <a:ext cx="7162800" cy="517637"/>
          </a:xfrm>
          <a:prstGeom prst="rect">
            <a:avLst/>
          </a:prstGeom>
        </p:spPr>
        <p:txBody>
          <a:bodyPr/>
          <a:lstStyle>
            <a:lvl1pPr>
              <a:defRPr sz="2800" b="1" cap="all" baseline="0"/>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Arial" pitchFamily="34" charset="0"/>
                <a:ea typeface="+mj-ea"/>
                <a:cs typeface="Arial" pitchFamily="34" charset="0"/>
              </a:rPr>
              <a:t>Click to edit Master title style</a:t>
            </a:r>
          </a:p>
        </p:txBody>
      </p:sp>
      <p:sp>
        <p:nvSpPr>
          <p:cNvPr id="10" name="Text Box 5"/>
          <p:cNvSpPr txBox="1">
            <a:spLocks noChangeArrowheads="1"/>
          </p:cNvSpPr>
          <p:nvPr userDrawn="1"/>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a:p>
        </p:txBody>
      </p:sp>
      <p:sp>
        <p:nvSpPr>
          <p:cNvPr id="15" name="Content Placeholder 2"/>
          <p:cNvSpPr txBox="1">
            <a:spLocks/>
          </p:cNvSpPr>
          <p:nvPr userDrawn="1"/>
        </p:nvSpPr>
        <p:spPr bwMode="auto">
          <a:xfrm>
            <a:off x="550818" y="1351128"/>
            <a:ext cx="8498589" cy="4592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5425" marR="0" lvl="1" indent="-225425" algn="l" defTabSz="914400" rtl="0" eaLnBrk="1" fontAlgn="base" latinLnBrk="0" hangingPunct="1">
              <a:lnSpc>
                <a:spcPct val="100000"/>
              </a:lnSpc>
              <a:spcBef>
                <a:spcPct val="20000"/>
              </a:spcBef>
              <a:spcAft>
                <a:spcPct val="0"/>
              </a:spcAft>
              <a:buClr>
                <a:srgbClr val="003399"/>
              </a:buClr>
              <a:buSzPct val="103000"/>
              <a:buFont typeface="Wingdings" pitchFamily="2" charset="2"/>
              <a:buNone/>
              <a:tabLst/>
              <a:defRPr/>
            </a:pPr>
            <a:r>
              <a:rPr kumimoji="0" lang="en-US" altLang="en-US" sz="2000" b="1" i="0" u="none" strike="noStrike" kern="0" cap="none" spc="0" normalizeH="0" baseline="0" noProof="0" dirty="0">
                <a:ln>
                  <a:noFill/>
                </a:ln>
                <a:solidFill>
                  <a:srgbClr val="FF6600"/>
                </a:solidFill>
                <a:effectLst/>
                <a:uLnTx/>
                <a:uFillTx/>
                <a:latin typeface="+mn-lt"/>
              </a:rPr>
              <a:t>Servo-Hydraulic</a:t>
            </a:r>
          </a:p>
          <a:p>
            <a:pPr marL="342900" lvl="1" indent="-342900" eaLnBrk="1" hangingPunct="1">
              <a:spcBef>
                <a:spcPct val="50000"/>
              </a:spcBef>
              <a:buClr>
                <a:srgbClr val="FF3F00"/>
              </a:buClr>
              <a:buSzPct val="100000"/>
              <a:buFont typeface="Wingdings" pitchFamily="2" charset="2"/>
              <a:buChar char="n"/>
            </a:pPr>
            <a:r>
              <a:rPr lang="en-US" sz="1800" dirty="0">
                <a:latin typeface="+mn-lt"/>
              </a:rPr>
              <a:t>Fatigue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Durability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Block cycle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Tensile &amp; compression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Impact </a:t>
            </a:r>
          </a:p>
          <a:p>
            <a:pPr marL="800100" lvl="2" indent="-342900" eaLnBrk="1" hangingPunct="1">
              <a:spcBef>
                <a:spcPct val="50000"/>
              </a:spcBef>
              <a:buClr>
                <a:srgbClr val="FF3F00"/>
              </a:buClr>
              <a:buSzPct val="100000"/>
              <a:buFont typeface="Calibri" pitchFamily="34" charset="0"/>
              <a:buChar char="‒"/>
            </a:pPr>
            <a:r>
              <a:rPr lang="en-US" sz="1800" dirty="0">
                <a:latin typeface="+mn-lt"/>
              </a:rPr>
              <a:t>Rotary</a:t>
            </a:r>
          </a:p>
          <a:p>
            <a:pPr marL="342900" lvl="1" indent="-342900" eaLnBrk="1" hangingPunct="1">
              <a:spcBef>
                <a:spcPct val="50000"/>
              </a:spcBef>
              <a:buClr>
                <a:srgbClr val="FF3F00"/>
              </a:buClr>
              <a:buSzPct val="100000"/>
              <a:buFont typeface="Wingdings" pitchFamily="2" charset="2"/>
              <a:buChar char="n"/>
            </a:pPr>
            <a:r>
              <a:rPr lang="en-US" sz="1800" dirty="0">
                <a:latin typeface="+mn-lt"/>
              </a:rPr>
              <a:t>Static bending and torsion</a:t>
            </a:r>
          </a:p>
          <a:p>
            <a:pPr marL="342900" lvl="1" indent="-342900" eaLnBrk="1" hangingPunct="1">
              <a:spcBef>
                <a:spcPct val="50000"/>
              </a:spcBef>
              <a:buClr>
                <a:srgbClr val="FF3F00"/>
              </a:buClr>
              <a:buSzPct val="100000"/>
              <a:buFont typeface="Wingdings" pitchFamily="2" charset="2"/>
              <a:buChar char="n"/>
            </a:pPr>
            <a:r>
              <a:rPr lang="en-US" sz="1800" dirty="0">
                <a:latin typeface="+mn-lt"/>
              </a:rPr>
              <a:t>Testing combined with thermal cycling</a:t>
            </a:r>
            <a:endParaRPr lang="en-US" altLang="en-US" sz="1800" dirty="0">
              <a:latin typeface="+mn-lt"/>
            </a:endParaRPr>
          </a:p>
          <a:p>
            <a:pPr marL="342900" marR="0" lvl="1" indent="-342900" defTabSz="914400" eaLnBrk="1" latinLnBrk="0" hangingPunct="1">
              <a:lnSpc>
                <a:spcPct val="100000"/>
              </a:lnSpc>
              <a:spcBef>
                <a:spcPct val="50000"/>
              </a:spcBef>
              <a:buClr>
                <a:srgbClr val="FF3F00"/>
              </a:buClr>
              <a:buSzPct val="100000"/>
              <a:buFont typeface="Wingdings" pitchFamily="2" charset="2"/>
              <a:buChar char="n"/>
              <a:tabLst/>
              <a:defRPr/>
            </a:pPr>
            <a:endParaRPr lang="en-US" dirty="0">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altLang="en-US" sz="1100" b="0" i="0" u="none" strike="noStrike" kern="0" cap="none" spc="0" normalizeH="0" baseline="0" noProof="0" dirty="0">
              <a:ln>
                <a:noFill/>
              </a:ln>
              <a:solidFill>
                <a:srgbClr val="003399"/>
              </a:solidFill>
              <a:effectLst/>
              <a:uLnTx/>
              <a:uFillTx/>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sz="1400" b="0" i="0" u="none" strike="noStrike" kern="0" cap="none" spc="0" normalizeH="0" baseline="0" noProof="0" dirty="0">
              <a:ln>
                <a:noFill/>
              </a:ln>
              <a:solidFill>
                <a:schemeClr val="tx1"/>
              </a:solidFill>
              <a:effectLst/>
              <a:uLnTx/>
              <a:uFillTx/>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FF3F00"/>
              </a:buClr>
              <a:buSzPct val="100000"/>
              <a:buFont typeface="Wingdings" pitchFamily="2" charset="2"/>
              <a:buChar char="§"/>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FF3F00"/>
              </a:buClr>
              <a:buSzPct val="100000"/>
              <a:buFont typeface="Wingdings" pitchFamily="2" charset="2"/>
              <a:buChar char="§"/>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1" fontAlgn="base" latinLnBrk="0" hangingPunct="1">
              <a:lnSpc>
                <a:spcPct val="100000"/>
              </a:lnSpc>
              <a:spcBef>
                <a:spcPct val="50000"/>
              </a:spcBef>
              <a:spcAft>
                <a:spcPct val="0"/>
              </a:spcAft>
              <a:buClr>
                <a:srgbClr val="FF3F00"/>
              </a:buClr>
              <a:buSzTx/>
              <a:buFont typeface="Wingdings" pitchFamily="2" charset="2"/>
              <a:buChar char="n"/>
              <a:tabLst/>
              <a:defRPr/>
            </a:pP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pic>
        <p:nvPicPr>
          <p:cNvPr id="17" name="Picture 16" descr="SGS_RGB_30mm_scaleable.jpg"/>
          <p:cNvPicPr>
            <a:picLocks noChangeAspect="1"/>
          </p:cNvPicPr>
          <p:nvPr userDrawn="1"/>
        </p:nvPicPr>
        <p:blipFill>
          <a:blip r:embed="rId2" cstate="print"/>
          <a:stretch>
            <a:fillRect/>
          </a:stretch>
        </p:blipFill>
        <p:spPr>
          <a:xfrm>
            <a:off x="259776" y="286605"/>
            <a:ext cx="1122628" cy="530130"/>
          </a:xfrm>
          <a:prstGeom prst="rect">
            <a:avLst/>
          </a:prstGeom>
        </p:spPr>
      </p:pic>
    </p:spTree>
  </p:cSld>
  <p:clrMap bg1="lt1" tx1="dk1" bg2="lt2" tx2="dk2" accent1="accent1" accent2="accent2" accent3="accent3" accent4="accent4" accent5="accent5" accent6="accent6" hlink="hlink" folHlink="folHlink"/>
  <p:txStyles>
    <p:titleStyle>
      <a:lvl1pPr algn="l" defTabSz="914400" rtl="0" eaLnBrk="1" fontAlgn="base" latinLnBrk="0" hangingPunct="1">
        <a:spcBef>
          <a:spcPct val="0"/>
        </a:spcBef>
        <a:spcAft>
          <a:spcPct val="0"/>
        </a:spcAft>
        <a:buNone/>
        <a:defRPr lang="en-GB" sz="2800" b="1" kern="1200" cap="all" baseline="0" dirty="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9679" y="1438265"/>
            <a:ext cx="7582776" cy="1516117"/>
          </a:xfrm>
        </p:spPr>
        <p:txBody>
          <a:bodyPr/>
          <a:lstStyle/>
          <a:p>
            <a:r>
              <a:rPr lang="en-US" sz="6000" b="1" dirty="0">
                <a:solidFill>
                  <a:srgbClr val="2805BB"/>
                </a:solidFill>
                <a:latin typeface="Arial Narrow" pitchFamily="34" charset="0"/>
              </a:rPr>
              <a:t>TRP Laboraties</a:t>
            </a:r>
            <a:br>
              <a:rPr lang="en-US" sz="6000" b="1" dirty="0">
                <a:solidFill>
                  <a:schemeClr val="bg1">
                    <a:lumMod val="50000"/>
                  </a:schemeClr>
                </a:solidFill>
                <a:latin typeface="Arial Narrow" pitchFamily="34" charset="0"/>
              </a:rPr>
            </a:br>
            <a:br>
              <a:rPr lang="en-US" sz="6000" b="1" dirty="0">
                <a:solidFill>
                  <a:schemeClr val="bg1">
                    <a:lumMod val="50000"/>
                  </a:schemeClr>
                </a:solidFill>
                <a:latin typeface="Arial Narrow" pitchFamily="34" charset="0"/>
              </a:rPr>
            </a:br>
            <a:r>
              <a:rPr lang="en-US" sz="4000" b="1" dirty="0">
                <a:solidFill>
                  <a:schemeClr val="bg1">
                    <a:lumMod val="50000"/>
                  </a:schemeClr>
                </a:solidFill>
                <a:latin typeface="Arial Narrow" pitchFamily="34" charset="0"/>
              </a:rPr>
              <a:t>Separating Critical &amp; Non-CRITICAL ERRORS in CYFLEX</a:t>
            </a:r>
            <a:endParaRPr lang="en-US" sz="6000" b="1" dirty="0">
              <a:solidFill>
                <a:schemeClr val="bg1">
                  <a:lumMod val="50000"/>
                </a:schemeClr>
              </a:solidFill>
              <a:latin typeface="Arial Narrow" pitchFamily="34" charset="0"/>
            </a:endParaRPr>
          </a:p>
        </p:txBody>
      </p:sp>
      <p:sp>
        <p:nvSpPr>
          <p:cNvPr id="3" name="Subtitle 2"/>
          <p:cNvSpPr>
            <a:spLocks noGrp="1"/>
          </p:cNvSpPr>
          <p:nvPr>
            <p:ph type="subTitle" idx="1"/>
          </p:nvPr>
        </p:nvSpPr>
        <p:spPr>
          <a:xfrm>
            <a:off x="1580004" y="3389586"/>
            <a:ext cx="7833961" cy="1560786"/>
          </a:xfrm>
        </p:spPr>
        <p:txBody>
          <a:bodyPr/>
          <a:lstStyle/>
          <a:p>
            <a:pPr algn="ctr"/>
            <a:endParaRPr lang="en-US" sz="2800" b="1" dirty="0"/>
          </a:p>
          <a:p>
            <a:pPr algn="ctr"/>
            <a:endParaRPr lang="en-US" sz="2800" b="1" dirty="0"/>
          </a:p>
          <a:p>
            <a:pPr algn="ctr"/>
            <a:r>
              <a:rPr lang="en-US" sz="2800" b="1" dirty="0"/>
              <a:t>				September 18, 2018</a:t>
            </a:r>
          </a:p>
          <a:p>
            <a:endParaRPr lang="en-US" sz="2800" b="1" dirty="0"/>
          </a:p>
        </p:txBody>
      </p:sp>
    </p:spTree>
    <p:extLst>
      <p:ext uri="{BB962C8B-B14F-4D97-AF65-F5344CB8AC3E}">
        <p14:creationId xmlns:p14="http://schemas.microsoft.com/office/powerpoint/2010/main" val="250379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Background</a:t>
            </a:r>
          </a:p>
          <a:p>
            <a:r>
              <a:rPr lang="en-US" dirty="0"/>
              <a:t>“Really critical” Errors</a:t>
            </a:r>
          </a:p>
          <a:p>
            <a:r>
              <a:rPr lang="en-US" dirty="0"/>
              <a:t>Difficulty in Defining Critical Errors</a:t>
            </a:r>
          </a:p>
          <a:p>
            <a:r>
              <a:rPr lang="en-US" dirty="0"/>
              <a:t>Improvement Ideas</a:t>
            </a:r>
          </a:p>
          <a:p>
            <a:r>
              <a:rPr lang="en-US" dirty="0"/>
              <a:t>Questions &amp; Answers</a:t>
            </a:r>
          </a:p>
          <a:p>
            <a:endParaRPr lang="en-US" dirty="0"/>
          </a:p>
        </p:txBody>
      </p:sp>
    </p:spTree>
    <p:extLst>
      <p:ext uri="{BB962C8B-B14F-4D97-AF65-F5344CB8AC3E}">
        <p14:creationId xmlns:p14="http://schemas.microsoft.com/office/powerpoint/2010/main" val="305837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6127" y="78830"/>
            <a:ext cx="7162801" cy="914400"/>
          </a:xfrm>
        </p:spPr>
        <p:txBody>
          <a:bodyPr/>
          <a:lstStyle/>
          <a:p>
            <a:r>
              <a:rPr lang="en-US" dirty="0"/>
              <a:t>Background</a:t>
            </a:r>
          </a:p>
        </p:txBody>
      </p:sp>
      <p:sp>
        <p:nvSpPr>
          <p:cNvPr id="5" name="Content Placeholder 2">
            <a:extLst>
              <a:ext uri="{FF2B5EF4-FFF2-40B4-BE49-F238E27FC236}">
                <a16:creationId xmlns:a16="http://schemas.microsoft.com/office/drawing/2014/main" id="{714F60DD-3A50-4C7E-A3E0-27F512C08ACA}"/>
              </a:ext>
            </a:extLst>
          </p:cNvPr>
          <p:cNvSpPr>
            <a:spLocks noGrp="1"/>
          </p:cNvSpPr>
          <p:nvPr>
            <p:ph idx="1"/>
          </p:nvPr>
        </p:nvSpPr>
        <p:spPr>
          <a:xfrm>
            <a:off x="2057400" y="1676400"/>
            <a:ext cx="7162800" cy="4648200"/>
          </a:xfrm>
        </p:spPr>
        <p:txBody>
          <a:bodyPr/>
          <a:lstStyle/>
          <a:p>
            <a:r>
              <a:rPr lang="en-US" dirty="0"/>
              <a:t>When we started on ASSET back in the early ‘90s we said critical errors would have a negative values such as -256 and positive numbers would be non-critical.</a:t>
            </a:r>
          </a:p>
          <a:p>
            <a:endParaRPr lang="en-US" dirty="0"/>
          </a:p>
          <a:p>
            <a:r>
              <a:rPr lang="en-US" dirty="0"/>
              <a:t>Unfortunately, we didn’t really define what was a critical error and what was not ….</a:t>
            </a:r>
          </a:p>
          <a:p>
            <a:endParaRPr lang="en-US" dirty="0"/>
          </a:p>
          <a:p>
            <a:r>
              <a:rPr lang="en-US" dirty="0"/>
              <a:t>so that difference doesn’t really mean anything.</a:t>
            </a:r>
          </a:p>
          <a:p>
            <a:endParaRPr lang="en-US" dirty="0"/>
          </a:p>
        </p:txBody>
      </p:sp>
    </p:spTree>
    <p:extLst>
      <p:ext uri="{BB962C8B-B14F-4D97-AF65-F5344CB8AC3E}">
        <p14:creationId xmlns:p14="http://schemas.microsoft.com/office/powerpoint/2010/main" val="16730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“Really critical” Errors</a:t>
            </a:r>
          </a:p>
        </p:txBody>
      </p:sp>
      <p:sp>
        <p:nvSpPr>
          <p:cNvPr id="5" name="Content Placeholder 2">
            <a:extLst>
              <a:ext uri="{FF2B5EF4-FFF2-40B4-BE49-F238E27FC236}">
                <a16:creationId xmlns:a16="http://schemas.microsoft.com/office/drawing/2014/main" id="{6EEE06B2-27FD-4209-91BE-F9901241CCC1}"/>
              </a:ext>
            </a:extLst>
          </p:cNvPr>
          <p:cNvSpPr>
            <a:spLocks noGrp="1"/>
          </p:cNvSpPr>
          <p:nvPr>
            <p:ph idx="1"/>
          </p:nvPr>
        </p:nvSpPr>
        <p:spPr>
          <a:xfrm>
            <a:off x="1961606" y="1345475"/>
            <a:ext cx="7162800" cy="4648200"/>
          </a:xfrm>
        </p:spPr>
        <p:txBody>
          <a:bodyPr/>
          <a:lstStyle/>
          <a:p>
            <a:r>
              <a:rPr lang="en-US" dirty="0"/>
              <a:t>There is one programming method that we have used for “really critical” errors. </a:t>
            </a:r>
          </a:p>
          <a:p>
            <a:r>
              <a:rPr lang="en-US" dirty="0"/>
              <a:t>When logging an error we can also specify that the error message be sent to one or more user definable email address.  </a:t>
            </a:r>
          </a:p>
          <a:p>
            <a:r>
              <a:rPr lang="en-US" dirty="0"/>
              <a:t>They are “</a:t>
            </a:r>
            <a:r>
              <a:rPr lang="en-US" dirty="0" err="1"/>
              <a:t>Sysop_email</a:t>
            </a:r>
            <a:r>
              <a:rPr lang="en-US" dirty="0"/>
              <a:t>”, “</a:t>
            </a:r>
            <a:r>
              <a:rPr lang="en-US" dirty="0" err="1"/>
              <a:t>quality_email</a:t>
            </a:r>
            <a:r>
              <a:rPr lang="en-US" dirty="0"/>
              <a:t>”, “</a:t>
            </a:r>
            <a:r>
              <a:rPr lang="en-US" dirty="0" err="1"/>
              <a:t>instr_mgr_email</a:t>
            </a:r>
            <a:r>
              <a:rPr lang="en-US" dirty="0"/>
              <a:t>”.  </a:t>
            </a:r>
          </a:p>
          <a:p>
            <a:r>
              <a:rPr lang="en-US" dirty="0"/>
              <a:t>These 3 are defined in /cell/</a:t>
            </a:r>
            <a:r>
              <a:rPr lang="en-US" dirty="0" err="1"/>
              <a:t>site_special</a:t>
            </a:r>
            <a:r>
              <a:rPr lang="en-US" dirty="0"/>
              <a:t>.  </a:t>
            </a:r>
          </a:p>
          <a:p>
            <a:r>
              <a:rPr lang="en-US" dirty="0"/>
              <a:t>In addition, there is the “</a:t>
            </a:r>
            <a:r>
              <a:rPr lang="en-US" dirty="0" err="1"/>
              <a:t>user_email</a:t>
            </a:r>
            <a:r>
              <a:rPr lang="en-US" dirty="0"/>
              <a:t>” address defined in the </a:t>
            </a:r>
            <a:r>
              <a:rPr lang="en-US" dirty="0" err="1"/>
              <a:t>engine_specs</a:t>
            </a:r>
            <a:r>
              <a:rPr lang="en-US" dirty="0"/>
              <a:t> file.  </a:t>
            </a:r>
          </a:p>
          <a:p>
            <a:r>
              <a:rPr lang="en-US" dirty="0"/>
              <a:t>Most cells have “</a:t>
            </a:r>
            <a:r>
              <a:rPr lang="en-US" dirty="0" err="1"/>
              <a:t>user_email</a:t>
            </a:r>
            <a:r>
              <a:rPr lang="en-US" dirty="0"/>
              <a:t>” nulled out so they won’t be annoyed by error messages.</a:t>
            </a:r>
          </a:p>
        </p:txBody>
      </p:sp>
    </p:spTree>
    <p:extLst>
      <p:ext uri="{BB962C8B-B14F-4D97-AF65-F5344CB8AC3E}">
        <p14:creationId xmlns:p14="http://schemas.microsoft.com/office/powerpoint/2010/main" val="1779266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Difficulty in Defining Critical Errors</a:t>
            </a:r>
          </a:p>
        </p:txBody>
      </p:sp>
      <p:sp>
        <p:nvSpPr>
          <p:cNvPr id="7" name="Content Placeholder 2">
            <a:extLst>
              <a:ext uri="{FF2B5EF4-FFF2-40B4-BE49-F238E27FC236}">
                <a16:creationId xmlns:a16="http://schemas.microsoft.com/office/drawing/2014/main" id="{99F3B240-E7F4-41B7-BA15-D6080D0C500B}"/>
              </a:ext>
            </a:extLst>
          </p:cNvPr>
          <p:cNvSpPr>
            <a:spLocks noGrp="1"/>
          </p:cNvSpPr>
          <p:nvPr>
            <p:ph idx="1"/>
          </p:nvPr>
        </p:nvSpPr>
        <p:spPr>
          <a:xfrm>
            <a:off x="1474081" y="1449978"/>
            <a:ext cx="7162800" cy="4648200"/>
          </a:xfrm>
        </p:spPr>
        <p:txBody>
          <a:bodyPr/>
          <a:lstStyle/>
          <a:p>
            <a:r>
              <a:rPr lang="en-US" dirty="0"/>
              <a:t>So, what is a “critical” error.  We would need some help with this.  </a:t>
            </a:r>
          </a:p>
          <a:p>
            <a:pPr lvl="1"/>
            <a:r>
              <a:rPr lang="en-US" sz="1400" dirty="0"/>
              <a:t>In some cases, you may have specified a variable label that doesn’t exist (43).  If that is a variable needed to compute air flow rate, the application can’t do its job.  You would get a 43 error (can’t locate variable) and then you would get a -84 error (task initialization failure) and then the application would exit.  </a:t>
            </a:r>
            <a:br>
              <a:rPr lang="en-US" sz="1400" dirty="0"/>
            </a:br>
            <a:endParaRPr lang="en-US" sz="1400" dirty="0"/>
          </a:p>
          <a:p>
            <a:pPr lvl="1"/>
            <a:r>
              <a:rPr lang="en-US" sz="1400" dirty="0"/>
              <a:t>If it was launched with a +c argument, you would get a watchdog shutdown.  You would also get a message from the ‘scheduler’ app to tell you that the application has died and whether or not the watchdog was shut off.</a:t>
            </a:r>
            <a:endParaRPr lang="en-US" dirty="0"/>
          </a:p>
          <a:p>
            <a:r>
              <a:rPr lang="en-US" dirty="0"/>
              <a:t>We often see many missing variable errors that users ignore.  For example, there may be variables in </a:t>
            </a:r>
            <a:r>
              <a:rPr lang="en-US" dirty="0" err="1"/>
              <a:t>pam_specs</a:t>
            </a:r>
            <a:r>
              <a:rPr lang="en-US" dirty="0"/>
              <a:t> that don’t exist or variables for operator display that don’t exist and therefore won’t show up on the display, but the user doesn’t care.</a:t>
            </a:r>
          </a:p>
        </p:txBody>
      </p:sp>
    </p:spTree>
    <p:extLst>
      <p:ext uri="{BB962C8B-B14F-4D97-AF65-F5344CB8AC3E}">
        <p14:creationId xmlns:p14="http://schemas.microsoft.com/office/powerpoint/2010/main" val="293341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 Ideas</a:t>
            </a:r>
          </a:p>
        </p:txBody>
      </p:sp>
      <p:sp>
        <p:nvSpPr>
          <p:cNvPr id="4" name="Content Placeholder 2">
            <a:extLst>
              <a:ext uri="{FF2B5EF4-FFF2-40B4-BE49-F238E27FC236}">
                <a16:creationId xmlns:a16="http://schemas.microsoft.com/office/drawing/2014/main" id="{7BC7222B-45FB-480B-88A0-2188B24D4C61}"/>
              </a:ext>
            </a:extLst>
          </p:cNvPr>
          <p:cNvSpPr>
            <a:spLocks noGrp="1"/>
          </p:cNvSpPr>
          <p:nvPr>
            <p:ph idx="1"/>
          </p:nvPr>
        </p:nvSpPr>
        <p:spPr>
          <a:xfrm>
            <a:off x="1474081" y="1449978"/>
            <a:ext cx="7162800" cy="4648200"/>
          </a:xfrm>
        </p:spPr>
        <p:txBody>
          <a:bodyPr/>
          <a:lstStyle/>
          <a:p>
            <a:r>
              <a:rPr lang="en-US" sz="1600" dirty="0"/>
              <a:t>A clear separation between “critical” and “</a:t>
            </a:r>
            <a:r>
              <a:rPr lang="en-US" sz="1600" dirty="0" err="1"/>
              <a:t>non_critical</a:t>
            </a:r>
            <a:r>
              <a:rPr lang="en-US" sz="1600" dirty="0"/>
              <a:t>” errors may be difficult, but there are some things we can do to improve the situation and we have talked about these, but need user input to move forward:</a:t>
            </a:r>
          </a:p>
          <a:p>
            <a:endParaRPr lang="en-US" sz="1400" dirty="0"/>
          </a:p>
          <a:p>
            <a:pPr lvl="1">
              <a:buFont typeface="+mj-lt"/>
              <a:buAutoNum type="arabicPeriod"/>
            </a:pPr>
            <a:r>
              <a:rPr lang="en-US" sz="1200" dirty="0"/>
              <a:t>Placing the error descriptions into a database.  These are the descriptions that you get if you type “</a:t>
            </a:r>
            <a:r>
              <a:rPr lang="en-US" sz="1200" dirty="0" err="1"/>
              <a:t>errc</a:t>
            </a:r>
            <a:r>
              <a:rPr lang="en-US" sz="1200" dirty="0"/>
              <a:t> &lt;code&gt; where the code is the error number reported in the error message.</a:t>
            </a:r>
            <a:br>
              <a:rPr lang="en-US" sz="1200" dirty="0"/>
            </a:br>
            <a:endParaRPr lang="en-US" sz="1200" dirty="0"/>
          </a:p>
          <a:p>
            <a:pPr lvl="1">
              <a:buFont typeface="+mj-lt"/>
              <a:buAutoNum type="arabicPeriod"/>
            </a:pPr>
            <a:r>
              <a:rPr lang="en-US" sz="1200" dirty="0"/>
              <a:t>Develop an error viewer interface that would have a hot link into the database so all you had to do is click on the error message to see the more detailed error description.  Or maybe as you scroll through the errors, the detailed description would automatically appear in another pop-up window.</a:t>
            </a:r>
            <a:br>
              <a:rPr lang="en-US" sz="1200" dirty="0"/>
            </a:br>
            <a:endParaRPr lang="en-US" sz="1200" dirty="0"/>
          </a:p>
          <a:p>
            <a:pPr lvl="1">
              <a:buFont typeface="+mj-lt"/>
              <a:buAutoNum type="arabicPeriod"/>
            </a:pPr>
            <a:r>
              <a:rPr lang="en-US" sz="1200" dirty="0"/>
              <a:t>Improve the error descriptions which an emphasis on what action the operator should take when getting this error, and links to user documentation where helpful information can be found.</a:t>
            </a:r>
          </a:p>
          <a:p>
            <a:endParaRPr lang="en-US" sz="1400" dirty="0"/>
          </a:p>
          <a:p>
            <a:r>
              <a:rPr lang="en-US" sz="1600" dirty="0"/>
              <a:t>Can you help provide guidance as to how we could classify and handle critical vs. non-critical errors?</a:t>
            </a:r>
          </a:p>
        </p:txBody>
      </p:sp>
    </p:spTree>
    <p:extLst>
      <p:ext uri="{BB962C8B-B14F-4D97-AF65-F5344CB8AC3E}">
        <p14:creationId xmlns:p14="http://schemas.microsoft.com/office/powerpoint/2010/main" val="313753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pic>
        <p:nvPicPr>
          <p:cNvPr id="6" name="Picture 5">
            <a:extLst>
              <a:ext uri="{FF2B5EF4-FFF2-40B4-BE49-F238E27FC236}">
                <a16:creationId xmlns:a16="http://schemas.microsoft.com/office/drawing/2014/main" id="{4C0ACF2A-BCC9-4EDC-B519-9028649DA03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PlasticWrap/>
                    </a14:imgEffect>
                    <a14:imgEffect>
                      <a14:sharpenSoften amount="50000"/>
                    </a14:imgEffect>
                    <a14:imgEffect>
                      <a14:saturation sat="400000"/>
                    </a14:imgEffect>
                  </a14:imgLayer>
                </a14:imgProps>
              </a:ext>
            </a:extLst>
          </a:blip>
          <a:stretch>
            <a:fillRect/>
          </a:stretch>
        </p:blipFill>
        <p:spPr>
          <a:xfrm>
            <a:off x="1257300" y="1466850"/>
            <a:ext cx="7143750" cy="4572000"/>
          </a:xfrm>
          <a:prstGeom prst="rect">
            <a:avLst/>
          </a:prstGeom>
        </p:spPr>
      </p:pic>
    </p:spTree>
    <p:extLst>
      <p:ext uri="{BB962C8B-B14F-4D97-AF65-F5344CB8AC3E}">
        <p14:creationId xmlns:p14="http://schemas.microsoft.com/office/powerpoint/2010/main" val="3156633334"/>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0BF7C3FD6B2D4297C22662694E51C9" ma:contentTypeVersion="2" ma:contentTypeDescription="Create a new document." ma:contentTypeScope="" ma:versionID="62c44e1c4b3aabcc5cf56c479eda79ce">
  <xsd:schema xmlns:xsd="http://www.w3.org/2001/XMLSchema" xmlns:xs="http://www.w3.org/2001/XMLSchema" xmlns:p="http://schemas.microsoft.com/office/2006/metadata/properties" xmlns:ns2="8fe22f38-1a6a-489b-98b2-10d39f0fc428" targetNamespace="http://schemas.microsoft.com/office/2006/metadata/properties" ma:root="true" ma:fieldsID="35c1bef07ffa7c8111916a560e6b19f5" ns2:_="">
    <xsd:import namespace="8fe22f38-1a6a-489b-98b2-10d39f0fc42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2f38-1a6a-489b-98b2-10d39f0fc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7A841E-6AA7-4CA8-ABEB-8EDDB96465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2f38-1a6a-489b-98b2-10d39f0fc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0E86E3-1AA2-44AE-A7A1-E1616ECBF42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EB7C34D-D2D0-42DC-9322-4D15AAD3DA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84421</TotalTime>
  <Words>584</Words>
  <Application>Microsoft Office PowerPoint</Application>
  <PresentationFormat>A4 Paper (210x297 mm)</PresentationFormat>
  <Paragraphs>38</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 Narrow</vt:lpstr>
      <vt:lpstr>Calibri</vt:lpstr>
      <vt:lpstr>Times New Roman</vt:lpstr>
      <vt:lpstr>Wingdings</vt:lpstr>
      <vt:lpstr>DEFAULT THEME</vt:lpstr>
      <vt:lpstr>Custom Design</vt:lpstr>
      <vt:lpstr>TRP Laboraties  Separating Critical &amp; Non-CRITICAL ERRORS in CYFLEX</vt:lpstr>
      <vt:lpstr>OVERVIEW</vt:lpstr>
      <vt:lpstr>Background</vt:lpstr>
      <vt:lpstr>“Really critical” Errors</vt:lpstr>
      <vt:lpstr>Difficulty in Defining Critical Errors</vt:lpstr>
      <vt:lpstr>Improvement Ideas</vt:lpstr>
      <vt:lpstr>Closing</vt:lpstr>
    </vt:vector>
  </TitlesOfParts>
  <Company>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SGS Transportation</dc:title>
  <dc:subject>Testing Services</dc:subject>
  <dc:creator>None</dc:creator>
  <cp:keywords>Testing</cp:keywords>
  <cp:lastModifiedBy>Ketchoyian, Michael (Columbus)</cp:lastModifiedBy>
  <cp:revision>539</cp:revision>
  <cp:lastPrinted>2017-08-02T16:45:25Z</cp:lastPrinted>
  <dcterms:created xsi:type="dcterms:W3CDTF">2015-02-04T20:01:53Z</dcterms:created>
  <dcterms:modified xsi:type="dcterms:W3CDTF">2024-01-15T19:02:28Z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0x010100CA0BF7C3FD6B2D4297C22662694E51C9</vt:lpwstr>
  </property>
</Properties>
</file>