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96" r:id="rId4"/>
    <p:sldMasterId id="2147483704" r:id="rId5"/>
  </p:sldMasterIdLst>
  <p:notesMasterIdLst>
    <p:notesMasterId r:id="rId27"/>
  </p:notesMasterIdLst>
  <p:handoutMasterIdLst>
    <p:handoutMasterId r:id="rId28"/>
  </p:handoutMasterIdLst>
  <p:sldIdLst>
    <p:sldId id="258" r:id="rId6"/>
    <p:sldId id="313" r:id="rId7"/>
    <p:sldId id="360" r:id="rId8"/>
    <p:sldId id="333" r:id="rId9"/>
    <p:sldId id="377" r:id="rId10"/>
    <p:sldId id="376" r:id="rId11"/>
    <p:sldId id="362" r:id="rId12"/>
    <p:sldId id="378" r:id="rId13"/>
    <p:sldId id="338" r:id="rId14"/>
    <p:sldId id="339" r:id="rId15"/>
    <p:sldId id="347" r:id="rId16"/>
    <p:sldId id="348" r:id="rId17"/>
    <p:sldId id="349" r:id="rId18"/>
    <p:sldId id="350" r:id="rId19"/>
    <p:sldId id="351" r:id="rId20"/>
    <p:sldId id="352" r:id="rId21"/>
    <p:sldId id="353" r:id="rId22"/>
    <p:sldId id="354" r:id="rId23"/>
    <p:sldId id="355" r:id="rId24"/>
    <p:sldId id="380" r:id="rId25"/>
    <p:sldId id="358" r:id="rId26"/>
  </p:sldIdLst>
  <p:sldSz cx="9906000" cy="6858000" type="A4"/>
  <p:notesSz cx="7099300" cy="102346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0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72" autoAdjust="0"/>
    <p:restoredTop sz="86380" autoAdjust="0"/>
  </p:normalViewPr>
  <p:slideViewPr>
    <p:cSldViewPr snapToGrid="0">
      <p:cViewPr varScale="1">
        <p:scale>
          <a:sx n="90" d="100"/>
          <a:sy n="90" d="100"/>
        </p:scale>
        <p:origin x="510" y="96"/>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47" d="100"/>
          <a:sy n="47" d="100"/>
        </p:scale>
        <p:origin x="-2958" y="-96"/>
      </p:cViewPr>
      <p:guideLst>
        <p:guide orient="horz" pos="3224"/>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76575" cy="511176"/>
          </a:xfrm>
          <a:prstGeom prst="rect">
            <a:avLst/>
          </a:prstGeom>
        </p:spPr>
        <p:txBody>
          <a:bodyPr vert="horz" lIns="93683" tIns="46842" rIns="93683" bIns="46842" rtlCol="0"/>
          <a:lstStyle>
            <a:lvl1pPr algn="l">
              <a:defRPr sz="1300"/>
            </a:lvl1pPr>
          </a:lstStyle>
          <a:p>
            <a:endParaRPr lang="en-US"/>
          </a:p>
        </p:txBody>
      </p:sp>
      <p:sp>
        <p:nvSpPr>
          <p:cNvPr id="3" name="Date Placeholder 2"/>
          <p:cNvSpPr>
            <a:spLocks noGrp="1"/>
          </p:cNvSpPr>
          <p:nvPr>
            <p:ph type="dt" sz="quarter" idx="1"/>
          </p:nvPr>
        </p:nvSpPr>
        <p:spPr>
          <a:xfrm>
            <a:off x="4021139" y="0"/>
            <a:ext cx="3076575" cy="511176"/>
          </a:xfrm>
          <a:prstGeom prst="rect">
            <a:avLst/>
          </a:prstGeom>
        </p:spPr>
        <p:txBody>
          <a:bodyPr vert="horz" lIns="93683" tIns="46842" rIns="93683" bIns="46842" rtlCol="0"/>
          <a:lstStyle>
            <a:lvl1pPr algn="r">
              <a:defRPr sz="1300"/>
            </a:lvl1pPr>
          </a:lstStyle>
          <a:p>
            <a:fld id="{8DB6F140-324B-4A9F-9180-248F9B08CA81}" type="datetimeFigureOut">
              <a:rPr lang="en-US" smtClean="0"/>
              <a:pPr/>
              <a:t>1/11/2024</a:t>
            </a:fld>
            <a:endParaRPr lang="en-US"/>
          </a:p>
        </p:txBody>
      </p:sp>
      <p:sp>
        <p:nvSpPr>
          <p:cNvPr id="4" name="Footer Placeholder 3"/>
          <p:cNvSpPr>
            <a:spLocks noGrp="1"/>
          </p:cNvSpPr>
          <p:nvPr>
            <p:ph type="ftr" sz="quarter" idx="2"/>
          </p:nvPr>
        </p:nvSpPr>
        <p:spPr>
          <a:xfrm>
            <a:off x="2" y="9721851"/>
            <a:ext cx="3076575" cy="511176"/>
          </a:xfrm>
          <a:prstGeom prst="rect">
            <a:avLst/>
          </a:prstGeom>
        </p:spPr>
        <p:txBody>
          <a:bodyPr vert="horz" lIns="93683" tIns="46842" rIns="93683" bIns="46842" rtlCol="0" anchor="b"/>
          <a:lstStyle>
            <a:lvl1pPr algn="l">
              <a:defRPr sz="1300"/>
            </a:lvl1pPr>
          </a:lstStyle>
          <a:p>
            <a:endParaRPr lang="en-US"/>
          </a:p>
        </p:txBody>
      </p:sp>
      <p:sp>
        <p:nvSpPr>
          <p:cNvPr id="5" name="Slide Number Placeholder 4"/>
          <p:cNvSpPr>
            <a:spLocks noGrp="1"/>
          </p:cNvSpPr>
          <p:nvPr>
            <p:ph type="sldNum" sz="quarter" idx="3"/>
          </p:nvPr>
        </p:nvSpPr>
        <p:spPr>
          <a:xfrm>
            <a:off x="4021139" y="9721851"/>
            <a:ext cx="3076575" cy="511176"/>
          </a:xfrm>
          <a:prstGeom prst="rect">
            <a:avLst/>
          </a:prstGeom>
        </p:spPr>
        <p:txBody>
          <a:bodyPr vert="horz" lIns="93683" tIns="46842" rIns="93683" bIns="46842" rtlCol="0" anchor="b"/>
          <a:lstStyle>
            <a:lvl1pPr algn="r">
              <a:defRPr sz="1300"/>
            </a:lvl1pPr>
          </a:lstStyle>
          <a:p>
            <a:fld id="{C36408EA-3FB0-4795-86AD-252177776B4F}" type="slidenum">
              <a:rPr lang="en-US" smtClean="0"/>
              <a:pPr/>
              <a:t>‹#›</a:t>
            </a:fld>
            <a:endParaRPr lang="en-US"/>
          </a:p>
        </p:txBody>
      </p:sp>
    </p:spTree>
    <p:extLst>
      <p:ext uri="{BB962C8B-B14F-4D97-AF65-F5344CB8AC3E}">
        <p14:creationId xmlns:p14="http://schemas.microsoft.com/office/powerpoint/2010/main" val="22861539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137" cy="512222"/>
          </a:xfrm>
          <a:prstGeom prst="rect">
            <a:avLst/>
          </a:prstGeom>
        </p:spPr>
        <p:txBody>
          <a:bodyPr vert="horz" lIns="97083" tIns="48543" rIns="97083" bIns="48543" rtlCol="0"/>
          <a:lstStyle>
            <a:lvl1pPr algn="l">
              <a:defRPr sz="1300"/>
            </a:lvl1pPr>
          </a:lstStyle>
          <a:p>
            <a:endParaRPr lang="en-US"/>
          </a:p>
        </p:txBody>
      </p:sp>
      <p:sp>
        <p:nvSpPr>
          <p:cNvPr id="3" name="Date Placeholder 2"/>
          <p:cNvSpPr>
            <a:spLocks noGrp="1"/>
          </p:cNvSpPr>
          <p:nvPr>
            <p:ph type="dt" idx="1"/>
          </p:nvPr>
        </p:nvSpPr>
        <p:spPr>
          <a:xfrm>
            <a:off x="4020507" y="1"/>
            <a:ext cx="3077137" cy="512222"/>
          </a:xfrm>
          <a:prstGeom prst="rect">
            <a:avLst/>
          </a:prstGeom>
        </p:spPr>
        <p:txBody>
          <a:bodyPr vert="horz" lIns="97083" tIns="48543" rIns="97083" bIns="48543" rtlCol="0"/>
          <a:lstStyle>
            <a:lvl1pPr algn="r">
              <a:defRPr sz="1300"/>
            </a:lvl1pPr>
          </a:lstStyle>
          <a:p>
            <a:fld id="{6AE9B4F5-CBE8-43B0-9193-7E9ACBB6B11B}" type="datetimeFigureOut">
              <a:rPr lang="en-US" smtClean="0"/>
              <a:pPr/>
              <a:t>1/11/2024</a:t>
            </a:fld>
            <a:endParaRPr lang="en-US"/>
          </a:p>
        </p:txBody>
      </p:sp>
      <p:sp>
        <p:nvSpPr>
          <p:cNvPr id="4" name="Slide Image Placeholder 3"/>
          <p:cNvSpPr>
            <a:spLocks noGrp="1" noRot="1" noChangeAspect="1"/>
          </p:cNvSpPr>
          <p:nvPr>
            <p:ph type="sldImg" idx="2"/>
          </p:nvPr>
        </p:nvSpPr>
        <p:spPr>
          <a:xfrm>
            <a:off x="777875" y="766763"/>
            <a:ext cx="5543550" cy="3838575"/>
          </a:xfrm>
          <a:prstGeom prst="rect">
            <a:avLst/>
          </a:prstGeom>
          <a:noFill/>
          <a:ln w="12700">
            <a:solidFill>
              <a:prstClr val="black"/>
            </a:solidFill>
          </a:ln>
        </p:spPr>
        <p:txBody>
          <a:bodyPr vert="horz" lIns="97083" tIns="48543" rIns="97083" bIns="48543" rtlCol="0" anchor="ctr"/>
          <a:lstStyle/>
          <a:p>
            <a:endParaRPr lang="en-US"/>
          </a:p>
        </p:txBody>
      </p:sp>
      <p:sp>
        <p:nvSpPr>
          <p:cNvPr id="5" name="Notes Placeholder 4"/>
          <p:cNvSpPr>
            <a:spLocks noGrp="1"/>
          </p:cNvSpPr>
          <p:nvPr>
            <p:ph type="body" sz="quarter" idx="3"/>
          </p:nvPr>
        </p:nvSpPr>
        <p:spPr>
          <a:xfrm>
            <a:off x="709601" y="4862016"/>
            <a:ext cx="5680103" cy="4605086"/>
          </a:xfrm>
          <a:prstGeom prst="rect">
            <a:avLst/>
          </a:prstGeom>
        </p:spPr>
        <p:txBody>
          <a:bodyPr vert="horz" lIns="97083" tIns="48543" rIns="97083" bIns="4854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720755"/>
            <a:ext cx="3077137" cy="512222"/>
          </a:xfrm>
          <a:prstGeom prst="rect">
            <a:avLst/>
          </a:prstGeom>
        </p:spPr>
        <p:txBody>
          <a:bodyPr vert="horz" lIns="97083" tIns="48543" rIns="97083" bIns="48543" rtlCol="0" anchor="b"/>
          <a:lstStyle>
            <a:lvl1pPr algn="l">
              <a:defRPr sz="1300"/>
            </a:lvl1pPr>
          </a:lstStyle>
          <a:p>
            <a:endParaRPr lang="en-US"/>
          </a:p>
        </p:txBody>
      </p:sp>
      <p:sp>
        <p:nvSpPr>
          <p:cNvPr id="7" name="Slide Number Placeholder 6"/>
          <p:cNvSpPr>
            <a:spLocks noGrp="1"/>
          </p:cNvSpPr>
          <p:nvPr>
            <p:ph type="sldNum" sz="quarter" idx="5"/>
          </p:nvPr>
        </p:nvSpPr>
        <p:spPr>
          <a:xfrm>
            <a:off x="4020507" y="9720755"/>
            <a:ext cx="3077137" cy="512222"/>
          </a:xfrm>
          <a:prstGeom prst="rect">
            <a:avLst/>
          </a:prstGeom>
        </p:spPr>
        <p:txBody>
          <a:bodyPr vert="horz" lIns="97083" tIns="48543" rIns="97083" bIns="48543" rtlCol="0" anchor="b"/>
          <a:lstStyle>
            <a:lvl1pPr algn="r">
              <a:defRPr sz="1300"/>
            </a:lvl1pPr>
          </a:lstStyle>
          <a:p>
            <a:fld id="{952679DD-03FC-469D-BE8A-C23CC3F071FA}" type="slidenum">
              <a:rPr lang="en-US" smtClean="0"/>
              <a:pPr/>
              <a:t>‹#›</a:t>
            </a:fld>
            <a:endParaRPr lang="en-US"/>
          </a:p>
        </p:txBody>
      </p:sp>
    </p:spTree>
    <p:extLst>
      <p:ext uri="{BB962C8B-B14F-4D97-AF65-F5344CB8AC3E}">
        <p14:creationId xmlns:p14="http://schemas.microsoft.com/office/powerpoint/2010/main" val="2840655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
            </a:r>
            <a:r>
              <a:rPr lang="en-US" dirty="0" err="1"/>
              <a:t>CyFlex</a:t>
            </a:r>
            <a:r>
              <a:rPr lang="en-US" dirty="0"/>
              <a:t> Global M&amp;U Program is much like the CTC program scaled up to more participation from most </a:t>
            </a:r>
            <a:r>
              <a:rPr lang="en-US" dirty="0" err="1"/>
              <a:t>CyFlex</a:t>
            </a:r>
            <a:r>
              <a:rPr lang="en-US" dirty="0"/>
              <a:t> using sites.  There are, however, some changes in scope, priorities, and processes.  This presentation covers most of those differences. </a:t>
            </a:r>
          </a:p>
        </p:txBody>
      </p:sp>
      <p:sp>
        <p:nvSpPr>
          <p:cNvPr id="4" name="Slide Number Placeholder 3"/>
          <p:cNvSpPr>
            <a:spLocks noGrp="1"/>
          </p:cNvSpPr>
          <p:nvPr>
            <p:ph type="sldNum" sz="quarter" idx="10"/>
          </p:nvPr>
        </p:nvSpPr>
        <p:spPr/>
        <p:txBody>
          <a:bodyPr/>
          <a:lstStyle/>
          <a:p>
            <a:fld id="{952679DD-03FC-469D-BE8A-C23CC3F071FA}" type="slidenum">
              <a:rPr lang="en-US" smtClean="0"/>
              <a:pPr/>
              <a:t>1</a:t>
            </a:fld>
            <a:endParaRPr lang="en-US"/>
          </a:p>
        </p:txBody>
      </p:sp>
    </p:spTree>
    <p:extLst>
      <p:ext uri="{BB962C8B-B14F-4D97-AF65-F5344CB8AC3E}">
        <p14:creationId xmlns:p14="http://schemas.microsoft.com/office/powerpoint/2010/main" val="6669437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some preliminary 2018 site review goals and assessment areas.</a:t>
            </a:r>
          </a:p>
          <a:p>
            <a:endParaRPr lang="en-US" dirty="0"/>
          </a:p>
          <a:p>
            <a:r>
              <a:rPr lang="en-US" dirty="0"/>
              <a:t>The site reviews may also result in finding site-specific needs that are either issues under M&amp;U or separate site or centrally funded projects.  </a:t>
            </a:r>
          </a:p>
        </p:txBody>
      </p:sp>
      <p:sp>
        <p:nvSpPr>
          <p:cNvPr id="4" name="Slide Number Placeholder 3"/>
          <p:cNvSpPr>
            <a:spLocks noGrp="1"/>
          </p:cNvSpPr>
          <p:nvPr>
            <p:ph type="sldNum" sz="quarter" idx="10"/>
          </p:nvPr>
        </p:nvSpPr>
        <p:spPr/>
        <p:txBody>
          <a:bodyPr/>
          <a:lstStyle/>
          <a:p>
            <a:fld id="{952679DD-03FC-469D-BE8A-C23CC3F071FA}" type="slidenum">
              <a:rPr lang="en-US" smtClean="0"/>
              <a:pPr/>
              <a:t>10</a:t>
            </a:fld>
            <a:endParaRPr lang="en-US"/>
          </a:p>
        </p:txBody>
      </p:sp>
    </p:spTree>
    <p:extLst>
      <p:ext uri="{BB962C8B-B14F-4D97-AF65-F5344CB8AC3E}">
        <p14:creationId xmlns:p14="http://schemas.microsoft.com/office/powerpoint/2010/main" val="25647238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series of slides is intended to clarify whether and how specific scenarios are included (or not) in the global M&amp;U arrangement.  They are pretty self-explanatory.  The customer has been given this list to help them understand intended scope… the highlighting is added for emphasis and your attention and is not on the customer copy.</a:t>
            </a:r>
          </a:p>
        </p:txBody>
      </p:sp>
      <p:sp>
        <p:nvSpPr>
          <p:cNvPr id="4" name="Slide Number Placeholder 3"/>
          <p:cNvSpPr>
            <a:spLocks noGrp="1"/>
          </p:cNvSpPr>
          <p:nvPr>
            <p:ph type="sldNum" sz="quarter" idx="10"/>
          </p:nvPr>
        </p:nvSpPr>
        <p:spPr/>
        <p:txBody>
          <a:bodyPr/>
          <a:lstStyle/>
          <a:p>
            <a:fld id="{952679DD-03FC-469D-BE8A-C23CC3F071FA}" type="slidenum">
              <a:rPr lang="en-US" smtClean="0"/>
              <a:pPr/>
              <a:t>11</a:t>
            </a:fld>
            <a:endParaRPr lang="en-US"/>
          </a:p>
        </p:txBody>
      </p:sp>
    </p:spTree>
    <p:extLst>
      <p:ext uri="{BB962C8B-B14F-4D97-AF65-F5344CB8AC3E}">
        <p14:creationId xmlns:p14="http://schemas.microsoft.com/office/powerpoint/2010/main" val="2020542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scenarios.</a:t>
            </a:r>
          </a:p>
        </p:txBody>
      </p:sp>
      <p:sp>
        <p:nvSpPr>
          <p:cNvPr id="4" name="Slide Number Placeholder 3"/>
          <p:cNvSpPr>
            <a:spLocks noGrp="1"/>
          </p:cNvSpPr>
          <p:nvPr>
            <p:ph type="sldNum" sz="quarter" idx="10"/>
          </p:nvPr>
        </p:nvSpPr>
        <p:spPr/>
        <p:txBody>
          <a:bodyPr/>
          <a:lstStyle/>
          <a:p>
            <a:fld id="{952679DD-03FC-469D-BE8A-C23CC3F071FA}" type="slidenum">
              <a:rPr lang="en-US" smtClean="0"/>
              <a:pPr/>
              <a:t>12</a:t>
            </a:fld>
            <a:endParaRPr lang="en-US"/>
          </a:p>
        </p:txBody>
      </p:sp>
    </p:spTree>
    <p:extLst>
      <p:ext uri="{BB962C8B-B14F-4D97-AF65-F5344CB8AC3E}">
        <p14:creationId xmlns:p14="http://schemas.microsoft.com/office/powerpoint/2010/main" val="14573696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scenarios.</a:t>
            </a:r>
          </a:p>
        </p:txBody>
      </p:sp>
      <p:sp>
        <p:nvSpPr>
          <p:cNvPr id="4" name="Slide Number Placeholder 3"/>
          <p:cNvSpPr>
            <a:spLocks noGrp="1"/>
          </p:cNvSpPr>
          <p:nvPr>
            <p:ph type="sldNum" sz="quarter" idx="10"/>
          </p:nvPr>
        </p:nvSpPr>
        <p:spPr/>
        <p:txBody>
          <a:bodyPr/>
          <a:lstStyle/>
          <a:p>
            <a:fld id="{952679DD-03FC-469D-BE8A-C23CC3F071FA}" type="slidenum">
              <a:rPr lang="en-US" smtClean="0"/>
              <a:pPr/>
              <a:t>13</a:t>
            </a:fld>
            <a:endParaRPr lang="en-US"/>
          </a:p>
        </p:txBody>
      </p:sp>
    </p:spTree>
    <p:extLst>
      <p:ext uri="{BB962C8B-B14F-4D97-AF65-F5344CB8AC3E}">
        <p14:creationId xmlns:p14="http://schemas.microsoft.com/office/powerpoint/2010/main" val="7092509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scenarios.</a:t>
            </a:r>
          </a:p>
        </p:txBody>
      </p:sp>
      <p:sp>
        <p:nvSpPr>
          <p:cNvPr id="4" name="Slide Number Placeholder 3"/>
          <p:cNvSpPr>
            <a:spLocks noGrp="1"/>
          </p:cNvSpPr>
          <p:nvPr>
            <p:ph type="sldNum" sz="quarter" idx="10"/>
          </p:nvPr>
        </p:nvSpPr>
        <p:spPr/>
        <p:txBody>
          <a:bodyPr/>
          <a:lstStyle/>
          <a:p>
            <a:fld id="{952679DD-03FC-469D-BE8A-C23CC3F071FA}" type="slidenum">
              <a:rPr lang="en-US" smtClean="0"/>
              <a:pPr/>
              <a:t>14</a:t>
            </a:fld>
            <a:endParaRPr lang="en-US"/>
          </a:p>
        </p:txBody>
      </p:sp>
    </p:spTree>
    <p:extLst>
      <p:ext uri="{BB962C8B-B14F-4D97-AF65-F5344CB8AC3E}">
        <p14:creationId xmlns:p14="http://schemas.microsoft.com/office/powerpoint/2010/main" val="40553199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scenarios.</a:t>
            </a:r>
          </a:p>
        </p:txBody>
      </p:sp>
      <p:sp>
        <p:nvSpPr>
          <p:cNvPr id="4" name="Slide Number Placeholder 3"/>
          <p:cNvSpPr>
            <a:spLocks noGrp="1"/>
          </p:cNvSpPr>
          <p:nvPr>
            <p:ph type="sldNum" sz="quarter" idx="10"/>
          </p:nvPr>
        </p:nvSpPr>
        <p:spPr/>
        <p:txBody>
          <a:bodyPr/>
          <a:lstStyle/>
          <a:p>
            <a:fld id="{952679DD-03FC-469D-BE8A-C23CC3F071FA}" type="slidenum">
              <a:rPr lang="en-US" smtClean="0"/>
              <a:pPr/>
              <a:t>15</a:t>
            </a:fld>
            <a:endParaRPr lang="en-US"/>
          </a:p>
        </p:txBody>
      </p:sp>
    </p:spTree>
    <p:extLst>
      <p:ext uri="{BB962C8B-B14F-4D97-AF65-F5344CB8AC3E}">
        <p14:creationId xmlns:p14="http://schemas.microsoft.com/office/powerpoint/2010/main" val="4510873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scenarios.</a:t>
            </a:r>
          </a:p>
        </p:txBody>
      </p:sp>
      <p:sp>
        <p:nvSpPr>
          <p:cNvPr id="4" name="Slide Number Placeholder 3"/>
          <p:cNvSpPr>
            <a:spLocks noGrp="1"/>
          </p:cNvSpPr>
          <p:nvPr>
            <p:ph type="sldNum" sz="quarter" idx="10"/>
          </p:nvPr>
        </p:nvSpPr>
        <p:spPr/>
        <p:txBody>
          <a:bodyPr/>
          <a:lstStyle/>
          <a:p>
            <a:fld id="{952679DD-03FC-469D-BE8A-C23CC3F071FA}" type="slidenum">
              <a:rPr lang="en-US" smtClean="0"/>
              <a:pPr/>
              <a:t>16</a:t>
            </a:fld>
            <a:endParaRPr lang="en-US"/>
          </a:p>
        </p:txBody>
      </p:sp>
    </p:spTree>
    <p:extLst>
      <p:ext uri="{BB962C8B-B14F-4D97-AF65-F5344CB8AC3E}">
        <p14:creationId xmlns:p14="http://schemas.microsoft.com/office/powerpoint/2010/main" val="40666294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scenarios.</a:t>
            </a:r>
          </a:p>
        </p:txBody>
      </p:sp>
      <p:sp>
        <p:nvSpPr>
          <p:cNvPr id="4" name="Slide Number Placeholder 3"/>
          <p:cNvSpPr>
            <a:spLocks noGrp="1"/>
          </p:cNvSpPr>
          <p:nvPr>
            <p:ph type="sldNum" sz="quarter" idx="10"/>
          </p:nvPr>
        </p:nvSpPr>
        <p:spPr/>
        <p:txBody>
          <a:bodyPr/>
          <a:lstStyle/>
          <a:p>
            <a:fld id="{952679DD-03FC-469D-BE8A-C23CC3F071FA}" type="slidenum">
              <a:rPr lang="en-US" smtClean="0"/>
              <a:pPr/>
              <a:t>17</a:t>
            </a:fld>
            <a:endParaRPr lang="en-US"/>
          </a:p>
        </p:txBody>
      </p:sp>
    </p:spTree>
    <p:extLst>
      <p:ext uri="{BB962C8B-B14F-4D97-AF65-F5344CB8AC3E}">
        <p14:creationId xmlns:p14="http://schemas.microsoft.com/office/powerpoint/2010/main" val="33451245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scenarios.</a:t>
            </a:r>
          </a:p>
        </p:txBody>
      </p:sp>
      <p:sp>
        <p:nvSpPr>
          <p:cNvPr id="4" name="Slide Number Placeholder 3"/>
          <p:cNvSpPr>
            <a:spLocks noGrp="1"/>
          </p:cNvSpPr>
          <p:nvPr>
            <p:ph type="sldNum" sz="quarter" idx="10"/>
          </p:nvPr>
        </p:nvSpPr>
        <p:spPr/>
        <p:txBody>
          <a:bodyPr/>
          <a:lstStyle/>
          <a:p>
            <a:fld id="{952679DD-03FC-469D-BE8A-C23CC3F071FA}" type="slidenum">
              <a:rPr lang="en-US" smtClean="0"/>
              <a:pPr/>
              <a:t>18</a:t>
            </a:fld>
            <a:endParaRPr lang="en-US"/>
          </a:p>
        </p:txBody>
      </p:sp>
    </p:spTree>
    <p:extLst>
      <p:ext uri="{BB962C8B-B14F-4D97-AF65-F5344CB8AC3E}">
        <p14:creationId xmlns:p14="http://schemas.microsoft.com/office/powerpoint/2010/main" val="12671021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scenarios.</a:t>
            </a:r>
          </a:p>
        </p:txBody>
      </p:sp>
      <p:sp>
        <p:nvSpPr>
          <p:cNvPr id="4" name="Slide Number Placeholder 3"/>
          <p:cNvSpPr>
            <a:spLocks noGrp="1"/>
          </p:cNvSpPr>
          <p:nvPr>
            <p:ph type="sldNum" sz="quarter" idx="10"/>
          </p:nvPr>
        </p:nvSpPr>
        <p:spPr/>
        <p:txBody>
          <a:bodyPr/>
          <a:lstStyle/>
          <a:p>
            <a:fld id="{952679DD-03FC-469D-BE8A-C23CC3F071FA}" type="slidenum">
              <a:rPr lang="en-US" smtClean="0"/>
              <a:pPr/>
              <a:t>19</a:t>
            </a:fld>
            <a:endParaRPr lang="en-US"/>
          </a:p>
        </p:txBody>
      </p:sp>
    </p:spTree>
    <p:extLst>
      <p:ext uri="{BB962C8B-B14F-4D97-AF65-F5344CB8AC3E}">
        <p14:creationId xmlns:p14="http://schemas.microsoft.com/office/powerpoint/2010/main" val="3010568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goals of the program are focused on sustainability, quality, and efficiency for both TRP and Cummins.  The scope has room to grow into not just historic services, but also “upping the game” in areas like training, managing the standardized application of </a:t>
            </a:r>
            <a:r>
              <a:rPr lang="en-US" dirty="0" err="1"/>
              <a:t>CyFlex</a:t>
            </a:r>
            <a:r>
              <a:rPr lang="en-US" dirty="0"/>
              <a:t> at a higher level, and evaluating operational issues for using sites.</a:t>
            </a:r>
          </a:p>
        </p:txBody>
      </p:sp>
      <p:sp>
        <p:nvSpPr>
          <p:cNvPr id="4" name="Slide Number Placeholder 3"/>
          <p:cNvSpPr>
            <a:spLocks noGrp="1"/>
          </p:cNvSpPr>
          <p:nvPr>
            <p:ph type="sldNum" sz="quarter" idx="10"/>
          </p:nvPr>
        </p:nvSpPr>
        <p:spPr/>
        <p:txBody>
          <a:bodyPr/>
          <a:lstStyle/>
          <a:p>
            <a:fld id="{952679DD-03FC-469D-BE8A-C23CC3F071FA}" type="slidenum">
              <a:rPr lang="en-US" smtClean="0"/>
              <a:pPr/>
              <a:t>2</a:t>
            </a:fld>
            <a:endParaRPr lang="en-US"/>
          </a:p>
        </p:txBody>
      </p:sp>
    </p:spTree>
    <p:extLst>
      <p:ext uri="{BB962C8B-B14F-4D97-AF65-F5344CB8AC3E}">
        <p14:creationId xmlns:p14="http://schemas.microsoft.com/office/powerpoint/2010/main" val="17547704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some preliminary 2018 site review goals and assessment areas.</a:t>
            </a:r>
          </a:p>
          <a:p>
            <a:endParaRPr lang="en-US" dirty="0"/>
          </a:p>
          <a:p>
            <a:r>
              <a:rPr lang="en-US" dirty="0"/>
              <a:t>The site reviews may also result in finding site-specific needs that are either issues under M&amp;U or separate site or centrally funded projects.  </a:t>
            </a:r>
          </a:p>
        </p:txBody>
      </p:sp>
      <p:sp>
        <p:nvSpPr>
          <p:cNvPr id="4" name="Slide Number Placeholder 3"/>
          <p:cNvSpPr>
            <a:spLocks noGrp="1"/>
          </p:cNvSpPr>
          <p:nvPr>
            <p:ph type="sldNum" sz="quarter" idx="10"/>
          </p:nvPr>
        </p:nvSpPr>
        <p:spPr/>
        <p:txBody>
          <a:bodyPr/>
          <a:lstStyle/>
          <a:p>
            <a:fld id="{952679DD-03FC-469D-BE8A-C23CC3F071FA}" type="slidenum">
              <a:rPr lang="en-US" smtClean="0"/>
              <a:pPr/>
              <a:t>20</a:t>
            </a:fld>
            <a:endParaRPr lang="en-US"/>
          </a:p>
        </p:txBody>
      </p:sp>
    </p:spTree>
    <p:extLst>
      <p:ext uri="{BB962C8B-B14F-4D97-AF65-F5344CB8AC3E}">
        <p14:creationId xmlns:p14="http://schemas.microsoft.com/office/powerpoint/2010/main" val="14583873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 bring your questions, suggestions, etc.</a:t>
            </a:r>
          </a:p>
          <a:p>
            <a:r>
              <a:rPr lang="en-US" dirty="0"/>
              <a:t>There will be some work required to get tools and processes in place to help support this … mostly in Jira, but also in knowledge capture and distribution, training frameworks, and other areas… some of our work this year will focus on those.</a:t>
            </a:r>
          </a:p>
        </p:txBody>
      </p:sp>
      <p:sp>
        <p:nvSpPr>
          <p:cNvPr id="4" name="Slide Number Placeholder 3"/>
          <p:cNvSpPr>
            <a:spLocks noGrp="1"/>
          </p:cNvSpPr>
          <p:nvPr>
            <p:ph type="sldNum" sz="quarter" idx="10"/>
          </p:nvPr>
        </p:nvSpPr>
        <p:spPr/>
        <p:txBody>
          <a:bodyPr/>
          <a:lstStyle/>
          <a:p>
            <a:fld id="{952679DD-03FC-469D-BE8A-C23CC3F071FA}" type="slidenum">
              <a:rPr lang="en-US" smtClean="0"/>
              <a:pPr/>
              <a:t>21</a:t>
            </a:fld>
            <a:endParaRPr lang="en-US"/>
          </a:p>
        </p:txBody>
      </p:sp>
    </p:spTree>
    <p:extLst>
      <p:ext uri="{BB962C8B-B14F-4D97-AF65-F5344CB8AC3E}">
        <p14:creationId xmlns:p14="http://schemas.microsoft.com/office/powerpoint/2010/main" val="1436096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global M&amp;U arrangement recognizes software has a lifecycle … while it does not go into as much detail as these next two slides show, it does recognize that releases are to be validated and retired.  The terminology presented here is mostly for our internal use, but we want to be consistent with use of that vocabulary with the customers as well.</a:t>
            </a:r>
          </a:p>
        </p:txBody>
      </p:sp>
      <p:sp>
        <p:nvSpPr>
          <p:cNvPr id="4" name="Slide Number Placeholder 3"/>
          <p:cNvSpPr>
            <a:spLocks noGrp="1"/>
          </p:cNvSpPr>
          <p:nvPr>
            <p:ph type="sldNum" sz="quarter" idx="10"/>
          </p:nvPr>
        </p:nvSpPr>
        <p:spPr/>
        <p:txBody>
          <a:bodyPr/>
          <a:lstStyle/>
          <a:p>
            <a:fld id="{952679DD-03FC-469D-BE8A-C23CC3F071FA}" type="slidenum">
              <a:rPr lang="en-US" smtClean="0"/>
              <a:pPr/>
              <a:t>3</a:t>
            </a:fld>
            <a:endParaRPr lang="en-US"/>
          </a:p>
        </p:txBody>
      </p:sp>
    </p:spTree>
    <p:extLst>
      <p:ext uri="{BB962C8B-B14F-4D97-AF65-F5344CB8AC3E}">
        <p14:creationId xmlns:p14="http://schemas.microsoft.com/office/powerpoint/2010/main" val="1403837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global M&amp;U is very specific about priorities … the contract is a maintenance and update contract with some support … it is not intended to be the primary mechanism for major developments, which will continue to have their own separate projects and </a:t>
            </a:r>
            <a:r>
              <a:rPr lang="en-US" dirty="0" err="1"/>
              <a:t>POs.</a:t>
            </a:r>
            <a:r>
              <a:rPr lang="en-US" dirty="0"/>
              <a:t>  We need to be (and will be!) highly disciplined in applying these priorities.</a:t>
            </a:r>
          </a:p>
        </p:txBody>
      </p:sp>
      <p:sp>
        <p:nvSpPr>
          <p:cNvPr id="4" name="Slide Number Placeholder 3"/>
          <p:cNvSpPr>
            <a:spLocks noGrp="1"/>
          </p:cNvSpPr>
          <p:nvPr>
            <p:ph type="sldNum" sz="quarter" idx="10"/>
          </p:nvPr>
        </p:nvSpPr>
        <p:spPr/>
        <p:txBody>
          <a:bodyPr/>
          <a:lstStyle/>
          <a:p>
            <a:fld id="{952679DD-03FC-469D-BE8A-C23CC3F071FA}" type="slidenum">
              <a:rPr lang="en-US" smtClean="0"/>
              <a:pPr/>
              <a:t>4</a:t>
            </a:fld>
            <a:endParaRPr lang="en-US"/>
          </a:p>
        </p:txBody>
      </p:sp>
    </p:spTree>
    <p:extLst>
      <p:ext uri="{BB962C8B-B14F-4D97-AF65-F5344CB8AC3E}">
        <p14:creationId xmlns:p14="http://schemas.microsoft.com/office/powerpoint/2010/main" val="2503653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global M&amp;U arrangement recognizes software has a lifecycle … while it does not go into as much detail as these next two slides show, it does recognize that releases are to be validated and retired.  The terminology presented here is mostly for our internal use, but we want to be consistent with use of that vocabulary with the customers as well.</a:t>
            </a:r>
          </a:p>
        </p:txBody>
      </p:sp>
      <p:sp>
        <p:nvSpPr>
          <p:cNvPr id="4" name="Slide Number Placeholder 3"/>
          <p:cNvSpPr>
            <a:spLocks noGrp="1"/>
          </p:cNvSpPr>
          <p:nvPr>
            <p:ph type="sldNum" sz="quarter" idx="10"/>
          </p:nvPr>
        </p:nvSpPr>
        <p:spPr/>
        <p:txBody>
          <a:bodyPr/>
          <a:lstStyle/>
          <a:p>
            <a:fld id="{952679DD-03FC-469D-BE8A-C23CC3F071FA}" type="slidenum">
              <a:rPr lang="en-US" smtClean="0"/>
              <a:pPr/>
              <a:t>5</a:t>
            </a:fld>
            <a:endParaRPr lang="en-US"/>
          </a:p>
        </p:txBody>
      </p:sp>
    </p:spTree>
    <p:extLst>
      <p:ext uri="{BB962C8B-B14F-4D97-AF65-F5344CB8AC3E}">
        <p14:creationId xmlns:p14="http://schemas.microsoft.com/office/powerpoint/2010/main" val="40275594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terminology related to life cycle phases.</a:t>
            </a:r>
          </a:p>
        </p:txBody>
      </p:sp>
      <p:sp>
        <p:nvSpPr>
          <p:cNvPr id="4" name="Slide Number Placeholder 3"/>
          <p:cNvSpPr>
            <a:spLocks noGrp="1"/>
          </p:cNvSpPr>
          <p:nvPr>
            <p:ph type="sldNum" sz="quarter" idx="10"/>
          </p:nvPr>
        </p:nvSpPr>
        <p:spPr/>
        <p:txBody>
          <a:bodyPr/>
          <a:lstStyle/>
          <a:p>
            <a:fld id="{952679DD-03FC-469D-BE8A-C23CC3F071FA}" type="slidenum">
              <a:rPr lang="en-US" smtClean="0"/>
              <a:pPr/>
              <a:t>6</a:t>
            </a:fld>
            <a:endParaRPr lang="en-US"/>
          </a:p>
        </p:txBody>
      </p:sp>
    </p:spTree>
    <p:extLst>
      <p:ext uri="{BB962C8B-B14F-4D97-AF65-F5344CB8AC3E}">
        <p14:creationId xmlns:p14="http://schemas.microsoft.com/office/powerpoint/2010/main" val="27099533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of the KPIs include “time to resolve” here are some pathways to resolution to consider to reduce time to resolve.</a:t>
            </a:r>
          </a:p>
        </p:txBody>
      </p:sp>
      <p:sp>
        <p:nvSpPr>
          <p:cNvPr id="4" name="Slide Number Placeholder 3"/>
          <p:cNvSpPr>
            <a:spLocks noGrp="1"/>
          </p:cNvSpPr>
          <p:nvPr>
            <p:ph type="sldNum" sz="quarter" idx="10"/>
          </p:nvPr>
        </p:nvSpPr>
        <p:spPr/>
        <p:txBody>
          <a:bodyPr/>
          <a:lstStyle/>
          <a:p>
            <a:fld id="{952679DD-03FC-469D-BE8A-C23CC3F071FA}" type="slidenum">
              <a:rPr lang="en-US" smtClean="0"/>
              <a:pPr/>
              <a:t>7</a:t>
            </a:fld>
            <a:endParaRPr lang="en-US"/>
          </a:p>
        </p:txBody>
      </p:sp>
    </p:spTree>
    <p:extLst>
      <p:ext uri="{BB962C8B-B14F-4D97-AF65-F5344CB8AC3E}">
        <p14:creationId xmlns:p14="http://schemas.microsoft.com/office/powerpoint/2010/main" val="9834404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of the KPIs include “time to resolve” here are some pathways to resolution to consider to reduce time to resolve.</a:t>
            </a:r>
          </a:p>
        </p:txBody>
      </p:sp>
      <p:sp>
        <p:nvSpPr>
          <p:cNvPr id="4" name="Slide Number Placeholder 3"/>
          <p:cNvSpPr>
            <a:spLocks noGrp="1"/>
          </p:cNvSpPr>
          <p:nvPr>
            <p:ph type="sldNum" sz="quarter" idx="10"/>
          </p:nvPr>
        </p:nvSpPr>
        <p:spPr/>
        <p:txBody>
          <a:bodyPr/>
          <a:lstStyle/>
          <a:p>
            <a:fld id="{952679DD-03FC-469D-BE8A-C23CC3F071FA}" type="slidenum">
              <a:rPr lang="en-US" smtClean="0"/>
              <a:pPr/>
              <a:t>8</a:t>
            </a:fld>
            <a:endParaRPr lang="en-US"/>
          </a:p>
        </p:txBody>
      </p:sp>
    </p:spTree>
    <p:extLst>
      <p:ext uri="{BB962C8B-B14F-4D97-AF65-F5344CB8AC3E}">
        <p14:creationId xmlns:p14="http://schemas.microsoft.com/office/powerpoint/2010/main" val="5139098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site review process is outlined here.  The intent is to have a consistent set of site review goals for each cycle of reviews and to help sites close gaps and up their game on </a:t>
            </a:r>
            <a:r>
              <a:rPr lang="en-US" dirty="0" err="1"/>
              <a:t>CyFlex</a:t>
            </a:r>
            <a:r>
              <a:rPr lang="en-US" dirty="0"/>
              <a:t> operation and use.</a:t>
            </a:r>
          </a:p>
        </p:txBody>
      </p:sp>
      <p:sp>
        <p:nvSpPr>
          <p:cNvPr id="4" name="Slide Number Placeholder 3"/>
          <p:cNvSpPr>
            <a:spLocks noGrp="1"/>
          </p:cNvSpPr>
          <p:nvPr>
            <p:ph type="sldNum" sz="quarter" idx="10"/>
          </p:nvPr>
        </p:nvSpPr>
        <p:spPr/>
        <p:txBody>
          <a:bodyPr/>
          <a:lstStyle/>
          <a:p>
            <a:fld id="{952679DD-03FC-469D-BE8A-C23CC3F071FA}" type="slidenum">
              <a:rPr lang="en-US" smtClean="0"/>
              <a:pPr/>
              <a:t>9</a:t>
            </a:fld>
            <a:endParaRPr lang="en-US"/>
          </a:p>
        </p:txBody>
      </p:sp>
    </p:spTree>
    <p:extLst>
      <p:ext uri="{BB962C8B-B14F-4D97-AF65-F5344CB8AC3E}">
        <p14:creationId xmlns:p14="http://schemas.microsoft.com/office/powerpoint/2010/main" val="24599931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50916" name="Rectangle 4"/>
          <p:cNvSpPr>
            <a:spLocks noGrp="1" noChangeArrowheads="1"/>
          </p:cNvSpPr>
          <p:nvPr>
            <p:ph type="subTitle" idx="1"/>
          </p:nvPr>
        </p:nvSpPr>
        <p:spPr>
          <a:xfrm>
            <a:off x="1981200" y="3733800"/>
            <a:ext cx="7086600" cy="1752600"/>
          </a:xfrm>
        </p:spPr>
        <p:txBody>
          <a:bodyPr/>
          <a:lstStyle>
            <a:lvl1pPr marL="0" indent="0">
              <a:buFont typeface="Wingdings" pitchFamily="2" charset="2"/>
              <a:buNone/>
              <a:defRPr sz="1800"/>
            </a:lvl1pPr>
          </a:lstStyle>
          <a:p>
            <a:r>
              <a:rPr lang="en-US"/>
              <a:t>Click to edit Master subtitle style</a:t>
            </a:r>
            <a:endParaRPr lang="en-GB"/>
          </a:p>
        </p:txBody>
      </p:sp>
      <p:sp>
        <p:nvSpPr>
          <p:cNvPr id="2" name="Title 1">
            <a:extLst>
              <a:ext uri="{FF2B5EF4-FFF2-40B4-BE49-F238E27FC236}">
                <a16:creationId xmlns:a16="http://schemas.microsoft.com/office/drawing/2014/main" id="{0DFC4BF5-F654-FFF8-C28B-465C7E1F083A}"/>
              </a:ext>
            </a:extLst>
          </p:cNvPr>
          <p:cNvSpPr>
            <a:spLocks noGrp="1"/>
          </p:cNvSpPr>
          <p:nvPr>
            <p:ph type="title"/>
          </p:nvPr>
        </p:nvSpPr>
        <p:spPr/>
        <p:txBody>
          <a:bodyPr/>
          <a:lstStyle/>
          <a:p>
            <a:r>
              <a:rPr lang="en-US"/>
              <a:t>Click to edit Master title style</a:t>
            </a:r>
          </a:p>
        </p:txBody>
      </p:sp>
      <p:pic>
        <p:nvPicPr>
          <p:cNvPr id="4" name="Picture 3" descr="A blue and black logo&#10;&#10;Description automatically generated">
            <a:extLst>
              <a:ext uri="{FF2B5EF4-FFF2-40B4-BE49-F238E27FC236}">
                <a16:creationId xmlns:a16="http://schemas.microsoft.com/office/drawing/2014/main" id="{E41C3BFD-01FC-4317-C7FC-0C7EE613CB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60439" y="5877962"/>
            <a:ext cx="2207361" cy="77724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b="1" cap="all" baseline="0"/>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baseline="0"/>
            </a:lvl1pPr>
          </a:lstStyle>
          <a:p>
            <a:r>
              <a:rPr lang="en-US"/>
              <a:t>Click to edit Master title style</a:t>
            </a:r>
            <a:endParaRPr lang="en-US" dirty="0"/>
          </a:p>
        </p:txBody>
      </p:sp>
      <p:sp>
        <p:nvSpPr>
          <p:cNvPr id="3" name="Content Placeholder 2"/>
          <p:cNvSpPr>
            <a:spLocks noGrp="1"/>
          </p:cNvSpPr>
          <p:nvPr>
            <p:ph sz="half" idx="1"/>
          </p:nvPr>
        </p:nvSpPr>
        <p:spPr>
          <a:xfrm>
            <a:off x="2057400" y="1676400"/>
            <a:ext cx="3505200" cy="46482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676400"/>
            <a:ext cx="3505200" cy="46482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9A04275-8909-F412-1587-9CA955E3F2D3}"/>
              </a:ext>
            </a:extLst>
          </p:cNvPr>
          <p:cNvSpPr>
            <a:spLocks noGrp="1"/>
          </p:cNvSpPr>
          <p:nvPr>
            <p:ph type="title"/>
          </p:nvPr>
        </p:nvSpPr>
        <p:spPr>
          <a:xfrm>
            <a:off x="1908190" y="207844"/>
            <a:ext cx="7162800" cy="914400"/>
          </a:xfrm>
        </p:spPr>
        <p:txBody>
          <a:bodyPr/>
          <a:lstStyle>
            <a:lvl1pPr algn="r">
              <a:defRPr/>
            </a:lvl1pPr>
          </a:lstStyle>
          <a:p>
            <a:r>
              <a:rPr lang="en-US" dirty="0"/>
              <a:t>Click to edit Master title style</a:t>
            </a:r>
          </a:p>
        </p:txBody>
      </p:sp>
      <p:pic>
        <p:nvPicPr>
          <p:cNvPr id="4" name="Picture 3">
            <a:extLst>
              <a:ext uri="{FF2B5EF4-FFF2-40B4-BE49-F238E27FC236}">
                <a16:creationId xmlns:a16="http://schemas.microsoft.com/office/drawing/2014/main" id="{3B53161C-99C9-11A1-47E7-CA0BDB6F0D0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3522" y="207844"/>
            <a:ext cx="1646872" cy="594360"/>
          </a:xfrm>
          <a:prstGeom prst="rect">
            <a:avLst/>
          </a:prstGeom>
        </p:spPr>
      </p:pic>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21B4B-1CFF-4B32-8FDD-1ADD6AFE1E4E}"/>
              </a:ext>
            </a:extLst>
          </p:cNvPr>
          <p:cNvSpPr>
            <a:spLocks noGrp="1"/>
          </p:cNvSpPr>
          <p:nvPr>
            <p:ph type="ctrTitle"/>
          </p:nvPr>
        </p:nvSpPr>
        <p:spPr>
          <a:xfrm>
            <a:off x="1238250" y="1122363"/>
            <a:ext cx="74295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56E7D09-7A8A-49FA-915B-6A700596C9AD}"/>
              </a:ext>
            </a:extLst>
          </p:cNvPr>
          <p:cNvSpPr>
            <a:spLocks noGrp="1"/>
          </p:cNvSpPr>
          <p:nvPr>
            <p:ph type="subTitle" idx="1"/>
          </p:nvPr>
        </p:nvSpPr>
        <p:spPr>
          <a:xfrm>
            <a:off x="1238250" y="3602038"/>
            <a:ext cx="74295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898900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49890" name="Picture 2"/>
          <p:cNvPicPr>
            <a:picLocks noChangeAspect="1" noChangeArrowheads="1"/>
          </p:cNvPicPr>
          <p:nvPr/>
        </p:nvPicPr>
        <p:blipFill>
          <a:blip r:embed="rId9" cstate="print"/>
          <a:srcRect/>
          <a:stretch>
            <a:fillRect/>
          </a:stretch>
        </p:blipFill>
        <p:spPr bwMode="auto">
          <a:xfrm>
            <a:off x="1" y="1"/>
            <a:ext cx="6967862" cy="4824248"/>
          </a:xfrm>
          <a:prstGeom prst="rect">
            <a:avLst/>
          </a:prstGeom>
          <a:noFill/>
        </p:spPr>
      </p:pic>
      <p:sp>
        <p:nvSpPr>
          <p:cNvPr id="549891" name="Rectangle 3"/>
          <p:cNvSpPr>
            <a:spLocks noGrp="1" noChangeArrowheads="1"/>
          </p:cNvSpPr>
          <p:nvPr>
            <p:ph type="title"/>
          </p:nvPr>
        </p:nvSpPr>
        <p:spPr bwMode="auto">
          <a:xfrm>
            <a:off x="1474081" y="78830"/>
            <a:ext cx="71628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dirty="0" err="1"/>
              <a:t>Cliquez</a:t>
            </a:r>
            <a:r>
              <a:rPr lang="en-GB" dirty="0"/>
              <a:t> et </a:t>
            </a:r>
            <a:r>
              <a:rPr lang="en-GB" dirty="0" err="1"/>
              <a:t>modifiez</a:t>
            </a:r>
            <a:r>
              <a:rPr lang="en-GB" dirty="0"/>
              <a:t> le titre</a:t>
            </a:r>
          </a:p>
        </p:txBody>
      </p:sp>
      <p:sp>
        <p:nvSpPr>
          <p:cNvPr id="549892" name="Rectangle 4"/>
          <p:cNvSpPr>
            <a:spLocks noGrp="1" noChangeArrowheads="1"/>
          </p:cNvSpPr>
          <p:nvPr>
            <p:ph type="body" idx="1"/>
          </p:nvPr>
        </p:nvSpPr>
        <p:spPr bwMode="auto">
          <a:xfrm>
            <a:off x="2057400" y="1676400"/>
            <a:ext cx="7162800" cy="464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dirty="0" err="1"/>
              <a:t>Cliquez</a:t>
            </a:r>
            <a:r>
              <a:rPr lang="en-GB" dirty="0"/>
              <a:t> pour modifier les styles du </a:t>
            </a:r>
            <a:r>
              <a:rPr lang="en-GB" dirty="0" err="1"/>
              <a:t>texte</a:t>
            </a:r>
            <a:r>
              <a:rPr lang="en-GB" dirty="0"/>
              <a:t> du masque</a:t>
            </a:r>
          </a:p>
          <a:p>
            <a:pPr lvl="1"/>
            <a:r>
              <a:rPr lang="en-GB" dirty="0" err="1"/>
              <a:t>Deuxième</a:t>
            </a:r>
            <a:r>
              <a:rPr lang="en-GB" dirty="0"/>
              <a:t> </a:t>
            </a:r>
            <a:r>
              <a:rPr lang="en-GB" dirty="0" err="1"/>
              <a:t>niveau</a:t>
            </a:r>
            <a:endParaRPr lang="en-GB" dirty="0"/>
          </a:p>
          <a:p>
            <a:pPr lvl="2"/>
            <a:r>
              <a:rPr lang="en-GB" dirty="0" err="1"/>
              <a:t>Troisième</a:t>
            </a:r>
            <a:r>
              <a:rPr lang="en-GB" dirty="0"/>
              <a:t> </a:t>
            </a:r>
            <a:r>
              <a:rPr lang="en-GB" dirty="0" err="1"/>
              <a:t>niveau</a:t>
            </a:r>
            <a:endParaRPr lang="en-GB" dirty="0"/>
          </a:p>
          <a:p>
            <a:pPr lvl="3"/>
            <a:r>
              <a:rPr lang="en-GB" dirty="0" err="1"/>
              <a:t>Quatrième</a:t>
            </a:r>
            <a:r>
              <a:rPr lang="en-GB" dirty="0"/>
              <a:t> </a:t>
            </a:r>
            <a:r>
              <a:rPr lang="en-GB" dirty="0" err="1"/>
              <a:t>niveau</a:t>
            </a:r>
            <a:endParaRPr lang="en-GB" dirty="0"/>
          </a:p>
          <a:p>
            <a:pPr lvl="4"/>
            <a:r>
              <a:rPr lang="en-GB" dirty="0" err="1"/>
              <a:t>Cinquième</a:t>
            </a:r>
            <a:r>
              <a:rPr lang="en-GB" dirty="0"/>
              <a:t> </a:t>
            </a:r>
            <a:r>
              <a:rPr lang="en-GB" dirty="0" err="1"/>
              <a:t>niveau</a:t>
            </a:r>
            <a:endParaRPr lang="en-GB" dirty="0"/>
          </a:p>
        </p:txBody>
      </p:sp>
      <p:sp>
        <p:nvSpPr>
          <p:cNvPr id="549893" name="Text Box 5"/>
          <p:cNvSpPr txBox="1">
            <a:spLocks noChangeArrowheads="1"/>
          </p:cNvSpPr>
          <p:nvPr/>
        </p:nvSpPr>
        <p:spPr bwMode="auto">
          <a:xfrm>
            <a:off x="9369425" y="6477000"/>
            <a:ext cx="307975" cy="214313"/>
          </a:xfrm>
          <a:prstGeom prst="rect">
            <a:avLst/>
          </a:prstGeom>
          <a:noFill/>
          <a:ln w="9525">
            <a:noFill/>
            <a:miter lim="800000"/>
            <a:headEnd/>
            <a:tailEnd/>
          </a:ln>
          <a:effectLst/>
        </p:spPr>
        <p:txBody>
          <a:bodyPr wrap="none">
            <a:spAutoFit/>
          </a:bodyPr>
          <a:lstStyle/>
          <a:p>
            <a:fld id="{E8B1ABED-CB97-46AA-87F2-0A7A4F37B42E}" type="slidenum">
              <a:rPr lang="en-GB" sz="800">
                <a:latin typeface="Arial" charset="0"/>
              </a:rPr>
              <a:pPr/>
              <a:t>‹#›</a:t>
            </a:fld>
            <a:endParaRPr lang="en-GB" sz="140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Lst>
  <p:txStyles>
    <p:titleStyle>
      <a:lvl1pPr algn="l" rtl="0" eaLnBrk="1" fontAlgn="base" hangingPunct="1">
        <a:spcBef>
          <a:spcPct val="0"/>
        </a:spcBef>
        <a:spcAft>
          <a:spcPct val="0"/>
        </a:spcAft>
        <a:defRPr sz="2800" b="1" cap="all" baseline="0">
          <a:solidFill>
            <a:schemeClr val="tx2"/>
          </a:solidFill>
          <a:latin typeface="+mj-lt"/>
          <a:ea typeface="+mj-ea"/>
          <a:cs typeface="+mj-cs"/>
        </a:defRPr>
      </a:lvl1pPr>
      <a:lvl2pPr algn="l" rtl="0" eaLnBrk="1" fontAlgn="base" hangingPunct="1">
        <a:spcBef>
          <a:spcPct val="0"/>
        </a:spcBef>
        <a:spcAft>
          <a:spcPct val="0"/>
        </a:spcAft>
        <a:defRPr sz="2400">
          <a:solidFill>
            <a:schemeClr val="tx2"/>
          </a:solidFill>
          <a:latin typeface="Arial" charset="0"/>
        </a:defRPr>
      </a:lvl2pPr>
      <a:lvl3pPr algn="l" rtl="0" eaLnBrk="1" fontAlgn="base" hangingPunct="1">
        <a:spcBef>
          <a:spcPct val="0"/>
        </a:spcBef>
        <a:spcAft>
          <a:spcPct val="0"/>
        </a:spcAft>
        <a:defRPr sz="2400">
          <a:solidFill>
            <a:schemeClr val="tx2"/>
          </a:solidFill>
          <a:latin typeface="Arial" charset="0"/>
        </a:defRPr>
      </a:lvl3pPr>
      <a:lvl4pPr algn="l" rtl="0" eaLnBrk="1" fontAlgn="base" hangingPunct="1">
        <a:spcBef>
          <a:spcPct val="0"/>
        </a:spcBef>
        <a:spcAft>
          <a:spcPct val="0"/>
        </a:spcAft>
        <a:defRPr sz="2400">
          <a:solidFill>
            <a:schemeClr val="tx2"/>
          </a:solidFill>
          <a:latin typeface="Arial" charset="0"/>
        </a:defRPr>
      </a:lvl4pPr>
      <a:lvl5pPr algn="l" rtl="0" eaLnBrk="1" fontAlgn="base" hangingPunct="1">
        <a:spcBef>
          <a:spcPct val="0"/>
        </a:spcBef>
        <a:spcAft>
          <a:spcPct val="0"/>
        </a:spcAft>
        <a:defRPr sz="2400">
          <a:solidFill>
            <a:schemeClr val="tx2"/>
          </a:solidFill>
          <a:latin typeface="Arial" charset="0"/>
        </a:defRPr>
      </a:lvl5pPr>
      <a:lvl6pPr marL="457200" algn="l" rtl="0" eaLnBrk="1" fontAlgn="base" hangingPunct="1">
        <a:spcBef>
          <a:spcPct val="0"/>
        </a:spcBef>
        <a:spcAft>
          <a:spcPct val="0"/>
        </a:spcAft>
        <a:defRPr sz="2400">
          <a:solidFill>
            <a:schemeClr val="tx2"/>
          </a:solidFill>
          <a:latin typeface="Arial" charset="0"/>
        </a:defRPr>
      </a:lvl6pPr>
      <a:lvl7pPr marL="914400" algn="l" rtl="0" eaLnBrk="1" fontAlgn="base" hangingPunct="1">
        <a:spcBef>
          <a:spcPct val="0"/>
        </a:spcBef>
        <a:spcAft>
          <a:spcPct val="0"/>
        </a:spcAft>
        <a:defRPr sz="2400">
          <a:solidFill>
            <a:schemeClr val="tx2"/>
          </a:solidFill>
          <a:latin typeface="Arial" charset="0"/>
        </a:defRPr>
      </a:lvl7pPr>
      <a:lvl8pPr marL="1371600" algn="l" rtl="0" eaLnBrk="1" fontAlgn="base" hangingPunct="1">
        <a:spcBef>
          <a:spcPct val="0"/>
        </a:spcBef>
        <a:spcAft>
          <a:spcPct val="0"/>
        </a:spcAft>
        <a:defRPr sz="2400">
          <a:solidFill>
            <a:schemeClr val="tx2"/>
          </a:solidFill>
          <a:latin typeface="Arial" charset="0"/>
        </a:defRPr>
      </a:lvl8pPr>
      <a:lvl9pPr marL="1828800" algn="l" rtl="0" eaLnBrk="1" fontAlgn="base" hangingPunct="1">
        <a:spcBef>
          <a:spcPct val="0"/>
        </a:spcBef>
        <a:spcAft>
          <a:spcPct val="0"/>
        </a:spcAft>
        <a:defRPr sz="2400">
          <a:solidFill>
            <a:schemeClr val="tx2"/>
          </a:solidFill>
          <a:latin typeface="Arial" charset="0"/>
        </a:defRPr>
      </a:lvl9pPr>
    </p:titleStyle>
    <p:bodyStyle>
      <a:lvl1pPr marL="342900" indent="-342900" algn="l" rtl="0" eaLnBrk="1" fontAlgn="base" hangingPunct="1">
        <a:spcBef>
          <a:spcPct val="50000"/>
        </a:spcBef>
        <a:spcAft>
          <a:spcPct val="0"/>
        </a:spcAft>
        <a:buClr>
          <a:srgbClr val="FF3F00"/>
        </a:buClr>
        <a:buFont typeface="Wingdings" pitchFamily="2" charset="2"/>
        <a:buChar char="n"/>
        <a:defRPr sz="2000">
          <a:solidFill>
            <a:schemeClr val="tx1"/>
          </a:solidFill>
          <a:latin typeface="+mn-lt"/>
          <a:ea typeface="+mn-ea"/>
          <a:cs typeface="+mn-cs"/>
        </a:defRPr>
      </a:lvl1pPr>
      <a:lvl2pPr marL="742950" indent="-285750" algn="l" rtl="0" eaLnBrk="1" fontAlgn="base" hangingPunct="1">
        <a:spcBef>
          <a:spcPct val="20000"/>
        </a:spcBef>
        <a:spcAft>
          <a:spcPct val="0"/>
        </a:spcAft>
        <a:buClr>
          <a:srgbClr val="FF3F00"/>
        </a:buClr>
        <a:buSzPct val="100000"/>
        <a:buFont typeface="Wingdings" pitchFamily="2" charset="2"/>
        <a:buChar char="§"/>
        <a:defRPr>
          <a:solidFill>
            <a:schemeClr val="tx1"/>
          </a:solidFill>
          <a:latin typeface="+mn-lt"/>
        </a:defRPr>
      </a:lvl2pPr>
      <a:lvl3pPr marL="1143000" indent="-228600" algn="l" rtl="0" eaLnBrk="1" fontAlgn="base" hangingPunct="1">
        <a:spcBef>
          <a:spcPct val="20000"/>
        </a:spcBef>
        <a:spcAft>
          <a:spcPct val="0"/>
        </a:spcAft>
        <a:buClrTx/>
        <a:buFont typeface="Arial" pitchFamily="34" charset="0"/>
        <a:buChar char="•"/>
        <a:defRPr sz="1600">
          <a:solidFill>
            <a:schemeClr val="tx1"/>
          </a:solidFill>
          <a:latin typeface="+mn-lt"/>
        </a:defRPr>
      </a:lvl3pPr>
      <a:lvl4pPr marL="1562100" indent="-228600" algn="l" rtl="0" eaLnBrk="1" fontAlgn="base" hangingPunct="1">
        <a:spcBef>
          <a:spcPct val="20000"/>
        </a:spcBef>
        <a:spcAft>
          <a:spcPct val="0"/>
        </a:spcAft>
        <a:buClrTx/>
        <a:buFont typeface="Wingdings" pitchFamily="2" charset="2"/>
        <a:buChar char="§"/>
        <a:defRPr sz="1400">
          <a:solidFill>
            <a:schemeClr val="tx1"/>
          </a:solidFill>
          <a:latin typeface="+mn-lt"/>
        </a:defRPr>
      </a:lvl4pPr>
      <a:lvl5pPr marL="1981200" indent="-228600" algn="l" rtl="0" eaLnBrk="1" fontAlgn="base" hangingPunct="1">
        <a:spcBef>
          <a:spcPct val="20000"/>
        </a:spcBef>
        <a:spcAft>
          <a:spcPct val="0"/>
        </a:spcAft>
        <a:buClrTx/>
        <a:buFont typeface="Arial" pitchFamily="34" charset="0"/>
        <a:buChar char="-"/>
        <a:defRPr sz="1400">
          <a:solidFill>
            <a:schemeClr val="tx1"/>
          </a:solidFill>
          <a:latin typeface="+mn-lt"/>
        </a:defRPr>
      </a:lvl5pPr>
      <a:lvl6pPr marL="2438400" indent="-228600" algn="l" rtl="0" eaLnBrk="1" fontAlgn="base" hangingPunct="1">
        <a:spcBef>
          <a:spcPct val="20000"/>
        </a:spcBef>
        <a:spcAft>
          <a:spcPct val="0"/>
        </a:spcAft>
        <a:buClr>
          <a:srgbClr val="FF3F00"/>
        </a:buClr>
        <a:defRPr sz="1400">
          <a:solidFill>
            <a:schemeClr val="tx1"/>
          </a:solidFill>
          <a:latin typeface="+mn-lt"/>
        </a:defRPr>
      </a:lvl6pPr>
      <a:lvl7pPr marL="2895600" indent="-228600" algn="l" rtl="0" eaLnBrk="1" fontAlgn="base" hangingPunct="1">
        <a:spcBef>
          <a:spcPct val="20000"/>
        </a:spcBef>
        <a:spcAft>
          <a:spcPct val="0"/>
        </a:spcAft>
        <a:buClr>
          <a:srgbClr val="FF3F00"/>
        </a:buClr>
        <a:defRPr sz="1400">
          <a:solidFill>
            <a:schemeClr val="tx1"/>
          </a:solidFill>
          <a:latin typeface="+mn-lt"/>
        </a:defRPr>
      </a:lvl7pPr>
      <a:lvl8pPr marL="3352800" indent="-228600" algn="l" rtl="0" eaLnBrk="1" fontAlgn="base" hangingPunct="1">
        <a:spcBef>
          <a:spcPct val="20000"/>
        </a:spcBef>
        <a:spcAft>
          <a:spcPct val="0"/>
        </a:spcAft>
        <a:buClr>
          <a:srgbClr val="FF3F00"/>
        </a:buClr>
        <a:defRPr sz="1400">
          <a:solidFill>
            <a:schemeClr val="tx1"/>
          </a:solidFill>
          <a:latin typeface="+mn-lt"/>
        </a:defRPr>
      </a:lvl8pPr>
      <a:lvl9pPr marL="3810000" indent="-228600" algn="l" rtl="0" eaLnBrk="1" fontAlgn="base" hangingPunct="1">
        <a:spcBef>
          <a:spcPct val="20000"/>
        </a:spcBef>
        <a:spcAft>
          <a:spcPct val="0"/>
        </a:spcAft>
        <a:buClr>
          <a:srgbClr val="FF3F00"/>
        </a:buCl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Title 1"/>
          <p:cNvSpPr txBox="1">
            <a:spLocks/>
          </p:cNvSpPr>
          <p:nvPr userDrawn="1"/>
        </p:nvSpPr>
        <p:spPr>
          <a:xfrm>
            <a:off x="1363717" y="302170"/>
            <a:ext cx="7162800" cy="517637"/>
          </a:xfrm>
          <a:prstGeom prst="rect">
            <a:avLst/>
          </a:prstGeom>
        </p:spPr>
        <p:txBody>
          <a:bodyPr/>
          <a:lstStyle>
            <a:lvl1pPr>
              <a:defRPr sz="2800" b="1" cap="all" baseline="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all" spc="0" normalizeH="0" baseline="0" noProof="0" dirty="0">
                <a:ln>
                  <a:noFill/>
                </a:ln>
                <a:solidFill>
                  <a:schemeClr val="tx1"/>
                </a:solidFill>
                <a:effectLst/>
                <a:uLnTx/>
                <a:uFillTx/>
                <a:latin typeface="Arial" pitchFamily="34" charset="0"/>
                <a:ea typeface="+mj-ea"/>
                <a:cs typeface="Arial" pitchFamily="34" charset="0"/>
              </a:rPr>
              <a:t>Click to edit Master title style</a:t>
            </a:r>
          </a:p>
        </p:txBody>
      </p:sp>
      <p:sp>
        <p:nvSpPr>
          <p:cNvPr id="10" name="Text Box 5"/>
          <p:cNvSpPr txBox="1">
            <a:spLocks noChangeArrowheads="1"/>
          </p:cNvSpPr>
          <p:nvPr userDrawn="1"/>
        </p:nvSpPr>
        <p:spPr bwMode="auto">
          <a:xfrm>
            <a:off x="9369425" y="6477000"/>
            <a:ext cx="307975" cy="214313"/>
          </a:xfrm>
          <a:prstGeom prst="rect">
            <a:avLst/>
          </a:prstGeom>
          <a:noFill/>
          <a:ln w="9525">
            <a:noFill/>
            <a:miter lim="800000"/>
            <a:headEnd/>
            <a:tailEnd/>
          </a:ln>
          <a:effectLst/>
        </p:spPr>
        <p:txBody>
          <a:bodyPr wrap="none">
            <a:spAutoFit/>
          </a:bodyPr>
          <a:lstStyle/>
          <a:p>
            <a:fld id="{E8B1ABED-CB97-46AA-87F2-0A7A4F37B42E}" type="slidenum">
              <a:rPr lang="en-GB" sz="800">
                <a:latin typeface="Arial" charset="0"/>
              </a:rPr>
              <a:pPr/>
              <a:t>‹#›</a:t>
            </a:fld>
            <a:endParaRPr lang="en-GB" sz="1400"/>
          </a:p>
        </p:txBody>
      </p:sp>
      <p:sp>
        <p:nvSpPr>
          <p:cNvPr id="15" name="Content Placeholder 2"/>
          <p:cNvSpPr txBox="1">
            <a:spLocks/>
          </p:cNvSpPr>
          <p:nvPr userDrawn="1"/>
        </p:nvSpPr>
        <p:spPr bwMode="auto">
          <a:xfrm>
            <a:off x="550818" y="1351128"/>
            <a:ext cx="8498589" cy="45924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225425" marR="0" lvl="1" indent="-225425" algn="l" defTabSz="914400" rtl="0" eaLnBrk="1" fontAlgn="base" latinLnBrk="0" hangingPunct="1">
              <a:lnSpc>
                <a:spcPct val="100000"/>
              </a:lnSpc>
              <a:spcBef>
                <a:spcPct val="20000"/>
              </a:spcBef>
              <a:spcAft>
                <a:spcPct val="0"/>
              </a:spcAft>
              <a:buClr>
                <a:srgbClr val="003399"/>
              </a:buClr>
              <a:buSzPct val="103000"/>
              <a:buFont typeface="Wingdings" pitchFamily="2" charset="2"/>
              <a:buNone/>
              <a:tabLst/>
              <a:defRPr/>
            </a:pPr>
            <a:r>
              <a:rPr kumimoji="0" lang="en-US" altLang="en-US" sz="2000" b="1" i="0" u="none" strike="noStrike" kern="0" cap="none" spc="0" normalizeH="0" baseline="0" noProof="0" dirty="0">
                <a:ln>
                  <a:noFill/>
                </a:ln>
                <a:solidFill>
                  <a:srgbClr val="FF6600"/>
                </a:solidFill>
                <a:effectLst/>
                <a:uLnTx/>
                <a:uFillTx/>
                <a:latin typeface="+mn-lt"/>
              </a:rPr>
              <a:t>Servo-Hydraulic</a:t>
            </a:r>
          </a:p>
          <a:p>
            <a:pPr marL="342900" lvl="1" indent="-342900" eaLnBrk="1" hangingPunct="1">
              <a:spcBef>
                <a:spcPct val="50000"/>
              </a:spcBef>
              <a:buClr>
                <a:srgbClr val="FF3F00"/>
              </a:buClr>
              <a:buSzPct val="100000"/>
              <a:buFont typeface="Wingdings" pitchFamily="2" charset="2"/>
              <a:buChar char="n"/>
            </a:pPr>
            <a:r>
              <a:rPr lang="en-US" sz="1800" dirty="0">
                <a:latin typeface="+mn-lt"/>
              </a:rPr>
              <a:t>Fatigue testing</a:t>
            </a:r>
          </a:p>
          <a:p>
            <a:pPr marL="800100" lvl="2" indent="-342900" eaLnBrk="1" hangingPunct="1">
              <a:spcBef>
                <a:spcPct val="50000"/>
              </a:spcBef>
              <a:buClr>
                <a:srgbClr val="FF3F00"/>
              </a:buClr>
              <a:buSzPct val="100000"/>
              <a:buFont typeface="Calibri" pitchFamily="34" charset="0"/>
              <a:buChar char="‒"/>
            </a:pPr>
            <a:r>
              <a:rPr lang="en-US" sz="1800" dirty="0">
                <a:latin typeface="+mn-lt"/>
              </a:rPr>
              <a:t>Durability testing</a:t>
            </a:r>
          </a:p>
          <a:p>
            <a:pPr marL="800100" lvl="2" indent="-342900" eaLnBrk="1" hangingPunct="1">
              <a:spcBef>
                <a:spcPct val="50000"/>
              </a:spcBef>
              <a:buClr>
                <a:srgbClr val="FF3F00"/>
              </a:buClr>
              <a:buSzPct val="100000"/>
              <a:buFont typeface="Calibri" pitchFamily="34" charset="0"/>
              <a:buChar char="‒"/>
            </a:pPr>
            <a:r>
              <a:rPr lang="en-US" sz="1800" dirty="0">
                <a:latin typeface="+mn-lt"/>
              </a:rPr>
              <a:t>Block cycle testing</a:t>
            </a:r>
          </a:p>
          <a:p>
            <a:pPr marL="800100" lvl="2" indent="-342900" eaLnBrk="1" hangingPunct="1">
              <a:spcBef>
                <a:spcPct val="50000"/>
              </a:spcBef>
              <a:buClr>
                <a:srgbClr val="FF3F00"/>
              </a:buClr>
              <a:buSzPct val="100000"/>
              <a:buFont typeface="Calibri" pitchFamily="34" charset="0"/>
              <a:buChar char="‒"/>
            </a:pPr>
            <a:r>
              <a:rPr lang="en-US" sz="1800" dirty="0">
                <a:latin typeface="+mn-lt"/>
              </a:rPr>
              <a:t>Tensile &amp; compression testing</a:t>
            </a:r>
          </a:p>
          <a:p>
            <a:pPr marL="800100" lvl="2" indent="-342900" eaLnBrk="1" hangingPunct="1">
              <a:spcBef>
                <a:spcPct val="50000"/>
              </a:spcBef>
              <a:buClr>
                <a:srgbClr val="FF3F00"/>
              </a:buClr>
              <a:buSzPct val="100000"/>
              <a:buFont typeface="Calibri" pitchFamily="34" charset="0"/>
              <a:buChar char="‒"/>
            </a:pPr>
            <a:r>
              <a:rPr lang="en-US" sz="1800" dirty="0">
                <a:latin typeface="+mn-lt"/>
              </a:rPr>
              <a:t>Impact </a:t>
            </a:r>
          </a:p>
          <a:p>
            <a:pPr marL="800100" lvl="2" indent="-342900" eaLnBrk="1" hangingPunct="1">
              <a:spcBef>
                <a:spcPct val="50000"/>
              </a:spcBef>
              <a:buClr>
                <a:srgbClr val="FF3F00"/>
              </a:buClr>
              <a:buSzPct val="100000"/>
              <a:buFont typeface="Calibri" pitchFamily="34" charset="0"/>
              <a:buChar char="‒"/>
            </a:pPr>
            <a:r>
              <a:rPr lang="en-US" sz="1800" dirty="0">
                <a:latin typeface="+mn-lt"/>
              </a:rPr>
              <a:t>Rotary</a:t>
            </a:r>
          </a:p>
          <a:p>
            <a:pPr marL="342900" lvl="1" indent="-342900" eaLnBrk="1" hangingPunct="1">
              <a:spcBef>
                <a:spcPct val="50000"/>
              </a:spcBef>
              <a:buClr>
                <a:srgbClr val="FF3F00"/>
              </a:buClr>
              <a:buSzPct val="100000"/>
              <a:buFont typeface="Wingdings" pitchFamily="2" charset="2"/>
              <a:buChar char="n"/>
            </a:pPr>
            <a:r>
              <a:rPr lang="en-US" sz="1800" dirty="0">
                <a:latin typeface="+mn-lt"/>
              </a:rPr>
              <a:t>Static bending and torsion</a:t>
            </a:r>
          </a:p>
          <a:p>
            <a:pPr marL="342900" lvl="1" indent="-342900" eaLnBrk="1" hangingPunct="1">
              <a:spcBef>
                <a:spcPct val="50000"/>
              </a:spcBef>
              <a:buClr>
                <a:srgbClr val="FF3F00"/>
              </a:buClr>
              <a:buSzPct val="100000"/>
              <a:buFont typeface="Wingdings" pitchFamily="2" charset="2"/>
              <a:buChar char="n"/>
            </a:pPr>
            <a:r>
              <a:rPr lang="en-US" sz="1800" dirty="0">
                <a:latin typeface="+mn-lt"/>
              </a:rPr>
              <a:t>Testing combined with thermal cycling</a:t>
            </a:r>
            <a:endParaRPr lang="en-US" altLang="en-US" sz="1800" dirty="0">
              <a:latin typeface="+mn-lt"/>
            </a:endParaRPr>
          </a:p>
          <a:p>
            <a:pPr marL="342900" marR="0" lvl="1" indent="-342900" defTabSz="914400" eaLnBrk="1" latinLnBrk="0" hangingPunct="1">
              <a:lnSpc>
                <a:spcPct val="100000"/>
              </a:lnSpc>
              <a:spcBef>
                <a:spcPct val="50000"/>
              </a:spcBef>
              <a:buClr>
                <a:srgbClr val="FF3F00"/>
              </a:buClr>
              <a:buSzPct val="100000"/>
              <a:buFont typeface="Wingdings" pitchFamily="2" charset="2"/>
              <a:buChar char="n"/>
              <a:tabLst/>
              <a:defRPr/>
            </a:pPr>
            <a:endParaRPr lang="en-US" dirty="0">
              <a:latin typeface="+mn-lt"/>
            </a:endParaRPr>
          </a:p>
          <a:p>
            <a:pPr marL="457200" marR="0" lvl="1" indent="0" algn="l" defTabSz="914400" rtl="0" eaLnBrk="1" fontAlgn="base" latinLnBrk="0" hangingPunct="1">
              <a:lnSpc>
                <a:spcPct val="100000"/>
              </a:lnSpc>
              <a:spcBef>
                <a:spcPct val="20000"/>
              </a:spcBef>
              <a:spcAft>
                <a:spcPct val="0"/>
              </a:spcAft>
              <a:buClr>
                <a:srgbClr val="FF3F00"/>
              </a:buClr>
              <a:buSzPct val="100000"/>
              <a:buFont typeface="Wingdings" pitchFamily="2" charset="2"/>
              <a:buNone/>
              <a:tabLst/>
              <a:defRPr/>
            </a:pPr>
            <a:endParaRPr kumimoji="0" lang="en-US" altLang="en-US" sz="1100" b="0" i="0" u="none" strike="noStrike" kern="0" cap="none" spc="0" normalizeH="0" baseline="0" noProof="0" dirty="0">
              <a:ln>
                <a:noFill/>
              </a:ln>
              <a:solidFill>
                <a:srgbClr val="003399"/>
              </a:solidFill>
              <a:effectLst/>
              <a:uLnTx/>
              <a:uFillTx/>
              <a:latin typeface="+mn-lt"/>
            </a:endParaRPr>
          </a:p>
          <a:p>
            <a:pPr marL="457200" marR="0" lvl="1" indent="0" algn="l" defTabSz="914400" rtl="0" eaLnBrk="1" fontAlgn="base" latinLnBrk="0" hangingPunct="1">
              <a:lnSpc>
                <a:spcPct val="100000"/>
              </a:lnSpc>
              <a:spcBef>
                <a:spcPct val="20000"/>
              </a:spcBef>
              <a:spcAft>
                <a:spcPct val="0"/>
              </a:spcAft>
              <a:buClr>
                <a:srgbClr val="FF3F00"/>
              </a:buClr>
              <a:buSzPct val="100000"/>
              <a:buFont typeface="Wingdings" pitchFamily="2" charset="2"/>
              <a:buNone/>
              <a:tabLst/>
              <a:defRPr/>
            </a:pPr>
            <a:endParaRPr kumimoji="0" lang="en-US" sz="1400" b="0" i="0" u="none" strike="noStrike" kern="0" cap="none" spc="0" normalizeH="0" baseline="0" noProof="0" dirty="0">
              <a:ln>
                <a:noFill/>
              </a:ln>
              <a:solidFill>
                <a:schemeClr val="tx1"/>
              </a:solidFill>
              <a:effectLst/>
              <a:uLnTx/>
              <a:uFillTx/>
              <a:latin typeface="+mn-lt"/>
            </a:endParaRPr>
          </a:p>
          <a:p>
            <a:pPr marL="457200" marR="0" lvl="1" indent="0" algn="l" defTabSz="914400" rtl="0" eaLnBrk="1" fontAlgn="base" latinLnBrk="0" hangingPunct="1">
              <a:lnSpc>
                <a:spcPct val="100000"/>
              </a:lnSpc>
              <a:spcBef>
                <a:spcPct val="20000"/>
              </a:spcBef>
              <a:spcAft>
                <a:spcPct val="0"/>
              </a:spcAft>
              <a:buClr>
                <a:srgbClr val="FF3F00"/>
              </a:buClr>
              <a:buSzPct val="100000"/>
              <a:buFont typeface="Wingdings" pitchFamily="2" charset="2"/>
              <a:buNone/>
              <a:tabLst/>
              <a:defRPr/>
            </a:pPr>
            <a:endParaRPr kumimoji="0" lang="en-US" altLang="en-US" sz="1500" b="0" i="0" u="none" strike="noStrike" kern="0" cap="none" spc="0" normalizeH="0" baseline="0" noProof="0" dirty="0">
              <a:ln>
                <a:noFill/>
              </a:ln>
              <a:solidFill>
                <a:schemeClr val="tx1"/>
              </a:solidFill>
              <a:effectLst/>
              <a:uLnTx/>
              <a:uFillTx/>
              <a:latin typeface="+mn-lt"/>
            </a:endParaRPr>
          </a:p>
          <a:p>
            <a:pPr marL="742950" marR="0" lvl="1" indent="-285750" algn="l" defTabSz="914400" rtl="0" eaLnBrk="1" fontAlgn="base" latinLnBrk="0" hangingPunct="1">
              <a:lnSpc>
                <a:spcPct val="100000"/>
              </a:lnSpc>
              <a:spcBef>
                <a:spcPct val="20000"/>
              </a:spcBef>
              <a:spcAft>
                <a:spcPct val="0"/>
              </a:spcAft>
              <a:buClr>
                <a:srgbClr val="FF3F00"/>
              </a:buClr>
              <a:buSzPct val="100000"/>
              <a:buFont typeface="Wingdings" pitchFamily="2" charset="2"/>
              <a:buChar char="§"/>
              <a:tabLst/>
              <a:defRPr/>
            </a:pPr>
            <a:endParaRPr kumimoji="0" lang="en-US" altLang="en-US" sz="1500" b="0" i="0" u="none" strike="noStrike" kern="0" cap="none" spc="0" normalizeH="0" baseline="0" noProof="0" dirty="0">
              <a:ln>
                <a:noFill/>
              </a:ln>
              <a:solidFill>
                <a:schemeClr val="tx1"/>
              </a:solidFill>
              <a:effectLst/>
              <a:uLnTx/>
              <a:uFillTx/>
              <a:latin typeface="+mn-lt"/>
            </a:endParaRPr>
          </a:p>
          <a:p>
            <a:pPr marL="742950" marR="0" lvl="1" indent="-285750" algn="l" defTabSz="914400" rtl="0" eaLnBrk="1" fontAlgn="base" latinLnBrk="0" hangingPunct="1">
              <a:lnSpc>
                <a:spcPct val="100000"/>
              </a:lnSpc>
              <a:spcBef>
                <a:spcPct val="20000"/>
              </a:spcBef>
              <a:spcAft>
                <a:spcPct val="0"/>
              </a:spcAft>
              <a:buClr>
                <a:srgbClr val="FF3F00"/>
              </a:buClr>
              <a:buSzPct val="100000"/>
              <a:buFont typeface="Wingdings" pitchFamily="2" charset="2"/>
              <a:buChar char="§"/>
              <a:tabLst/>
              <a:defRPr/>
            </a:pPr>
            <a:endParaRPr kumimoji="0" lang="en-US" altLang="en-US" sz="1500" b="0" i="0" u="none" strike="noStrike" kern="0" cap="none" spc="0" normalizeH="0" baseline="0" noProof="0" dirty="0">
              <a:ln>
                <a:noFill/>
              </a:ln>
              <a:solidFill>
                <a:schemeClr val="tx1"/>
              </a:solidFill>
              <a:effectLst/>
              <a:uLnTx/>
              <a:uFillTx/>
              <a:latin typeface="+mn-lt"/>
            </a:endParaRPr>
          </a:p>
          <a:p>
            <a:pPr marL="342900" marR="0" lvl="0" indent="-342900" algn="l" defTabSz="914400" rtl="0" eaLnBrk="1" fontAlgn="base" latinLnBrk="0" hangingPunct="1">
              <a:lnSpc>
                <a:spcPct val="100000"/>
              </a:lnSpc>
              <a:spcBef>
                <a:spcPct val="50000"/>
              </a:spcBef>
              <a:spcAft>
                <a:spcPct val="0"/>
              </a:spcAft>
              <a:buClr>
                <a:srgbClr val="FF3F00"/>
              </a:buClr>
              <a:buSzTx/>
              <a:buFont typeface="Wingdings" pitchFamily="2" charset="2"/>
              <a:buChar char="n"/>
              <a:tabLst/>
              <a:defRPr/>
            </a:pPr>
            <a:endParaRPr kumimoji="0" lang="en-US" sz="1500" b="0" i="0" u="none" strike="noStrike" kern="0" cap="none" spc="0" normalizeH="0" baseline="0" noProof="0" dirty="0">
              <a:ln>
                <a:noFill/>
              </a:ln>
              <a:solidFill>
                <a:schemeClr val="tx1"/>
              </a:solidFill>
              <a:effectLst/>
              <a:uLnTx/>
              <a:uFillTx/>
              <a:latin typeface="+mn-lt"/>
              <a:ea typeface="+mn-ea"/>
              <a:cs typeface="+mn-cs"/>
            </a:endParaRPr>
          </a:p>
        </p:txBody>
      </p:sp>
      <p:pic>
        <p:nvPicPr>
          <p:cNvPr id="2" name="Picture 1">
            <a:extLst>
              <a:ext uri="{FF2B5EF4-FFF2-40B4-BE49-F238E27FC236}">
                <a16:creationId xmlns:a16="http://schemas.microsoft.com/office/drawing/2014/main" id="{CF4EECA6-F5E6-6F28-293C-61D81CDDC2E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374" y="238850"/>
            <a:ext cx="1463040" cy="528015"/>
          </a:xfrm>
          <a:prstGeom prst="rect">
            <a:avLst/>
          </a:prstGeom>
        </p:spPr>
      </p:pic>
    </p:spTree>
  </p:cSld>
  <p:clrMap bg1="lt1" tx1="dk1" bg2="lt2" tx2="dk2" accent1="accent1" accent2="accent2" accent3="accent3" accent4="accent4" accent5="accent5" accent6="accent6" hlink="hlink" folHlink="folHlink"/>
  <p:sldLayoutIdLst>
    <p:sldLayoutId id="2147483705" r:id="rId1"/>
  </p:sldLayoutIdLst>
  <p:txStyles>
    <p:titleStyle>
      <a:lvl1pPr algn="l" defTabSz="914400" rtl="0" eaLnBrk="1" fontAlgn="base" latinLnBrk="0" hangingPunct="1">
        <a:spcBef>
          <a:spcPct val="0"/>
        </a:spcBef>
        <a:spcAft>
          <a:spcPct val="0"/>
        </a:spcAft>
        <a:buNone/>
        <a:defRPr lang="en-GB" sz="2800" b="1" kern="1200" cap="all" baseline="0" dirty="0" smtClean="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s://max.cybermetrix.com/jira"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2438400"/>
            <a:ext cx="7099300" cy="1143000"/>
          </a:xfrm>
        </p:spPr>
        <p:txBody>
          <a:bodyPr/>
          <a:lstStyle/>
          <a:p>
            <a:r>
              <a:rPr lang="en-US" sz="6000" b="1" dirty="0">
                <a:solidFill>
                  <a:srgbClr val="2805BB"/>
                </a:solidFill>
                <a:latin typeface="Arial Narrow" pitchFamily="34" charset="0"/>
              </a:rPr>
              <a:t>TrP Laboratories</a:t>
            </a:r>
          </a:p>
        </p:txBody>
      </p:sp>
      <p:sp>
        <p:nvSpPr>
          <p:cNvPr id="3" name="Subtitle 2"/>
          <p:cNvSpPr>
            <a:spLocks noGrp="1"/>
          </p:cNvSpPr>
          <p:nvPr>
            <p:ph type="subTitle" idx="1"/>
          </p:nvPr>
        </p:nvSpPr>
        <p:spPr/>
        <p:txBody>
          <a:bodyPr/>
          <a:lstStyle/>
          <a:p>
            <a:r>
              <a:rPr lang="en-US" sz="2800" dirty="0" err="1"/>
              <a:t>CyFlex</a:t>
            </a:r>
            <a:r>
              <a:rPr lang="en-US" sz="2800" dirty="0"/>
              <a:t> Global M&amp;U For Cummins</a:t>
            </a:r>
          </a:p>
          <a:p>
            <a:r>
              <a:rPr lang="en-US" sz="2800" b="1" dirty="0"/>
              <a:t>Site Briefing</a:t>
            </a:r>
          </a:p>
        </p:txBody>
      </p:sp>
      <p:sp>
        <p:nvSpPr>
          <p:cNvPr id="4" name="Rectangle 3"/>
          <p:cNvSpPr/>
          <p:nvPr/>
        </p:nvSpPr>
        <p:spPr>
          <a:xfrm>
            <a:off x="467672" y="231427"/>
            <a:ext cx="1999265" cy="400110"/>
          </a:xfrm>
          <a:prstGeom prst="rect">
            <a:avLst/>
          </a:prstGeom>
        </p:spPr>
        <p:txBody>
          <a:bodyPr wrap="none">
            <a:spAutoFit/>
          </a:bodyPr>
          <a:lstStyle/>
          <a:p>
            <a:pPr marL="342900" indent="-342900" eaLnBrk="1" hangingPunct="1">
              <a:spcBef>
                <a:spcPct val="50000"/>
              </a:spcBef>
              <a:buClr>
                <a:srgbClr val="FF3F00"/>
              </a:buClr>
              <a:buFont typeface="Wingdings" pitchFamily="2" charset="2"/>
              <a:buChar char="n"/>
            </a:pPr>
            <a:r>
              <a:rPr lang="en-US" sz="2000" dirty="0">
                <a:latin typeface="+mn-lt"/>
              </a:rPr>
              <a:t>Maintenance</a:t>
            </a:r>
          </a:p>
        </p:txBody>
      </p:sp>
      <p:sp>
        <p:nvSpPr>
          <p:cNvPr id="5" name="Rectangle 4"/>
          <p:cNvSpPr/>
          <p:nvPr/>
        </p:nvSpPr>
        <p:spPr>
          <a:xfrm>
            <a:off x="2767669" y="231427"/>
            <a:ext cx="1672253" cy="400110"/>
          </a:xfrm>
          <a:prstGeom prst="rect">
            <a:avLst/>
          </a:prstGeom>
        </p:spPr>
        <p:txBody>
          <a:bodyPr wrap="none">
            <a:spAutoFit/>
          </a:bodyPr>
          <a:lstStyle/>
          <a:p>
            <a:pPr marL="342900" indent="-342900" eaLnBrk="1" hangingPunct="1">
              <a:spcBef>
                <a:spcPct val="50000"/>
              </a:spcBef>
              <a:buClr>
                <a:srgbClr val="FF3F00"/>
              </a:buClr>
              <a:buFont typeface="Wingdings" pitchFamily="2" charset="2"/>
              <a:buChar char="n"/>
            </a:pPr>
            <a:r>
              <a:rPr lang="en-US" sz="2000" dirty="0">
                <a:latin typeface="+mn-lt"/>
              </a:rPr>
              <a:t>Education</a:t>
            </a:r>
          </a:p>
        </p:txBody>
      </p:sp>
      <p:sp>
        <p:nvSpPr>
          <p:cNvPr id="6" name="Rectangle 5"/>
          <p:cNvSpPr/>
          <p:nvPr/>
        </p:nvSpPr>
        <p:spPr>
          <a:xfrm>
            <a:off x="5295292" y="231427"/>
            <a:ext cx="1428596" cy="400110"/>
          </a:xfrm>
          <a:prstGeom prst="rect">
            <a:avLst/>
          </a:prstGeom>
        </p:spPr>
        <p:txBody>
          <a:bodyPr wrap="none">
            <a:spAutoFit/>
          </a:bodyPr>
          <a:lstStyle/>
          <a:p>
            <a:pPr marL="342900" indent="-342900" eaLnBrk="1" hangingPunct="1">
              <a:spcBef>
                <a:spcPct val="50000"/>
              </a:spcBef>
              <a:buClr>
                <a:srgbClr val="FF3F00"/>
              </a:buClr>
              <a:buFont typeface="Wingdings" pitchFamily="2" charset="2"/>
              <a:buChar char="n"/>
            </a:pPr>
            <a:r>
              <a:rPr lang="en-US" sz="2000" dirty="0">
                <a:latin typeface="+mn-lt"/>
              </a:rPr>
              <a:t>Support</a:t>
            </a:r>
          </a:p>
        </p:txBody>
      </p:sp>
      <p:sp>
        <p:nvSpPr>
          <p:cNvPr id="7" name="Rectangle 6"/>
          <p:cNvSpPr/>
          <p:nvPr/>
        </p:nvSpPr>
        <p:spPr>
          <a:xfrm>
            <a:off x="7609459" y="231427"/>
            <a:ext cx="1329210" cy="400110"/>
          </a:xfrm>
          <a:prstGeom prst="rect">
            <a:avLst/>
          </a:prstGeom>
        </p:spPr>
        <p:txBody>
          <a:bodyPr wrap="none">
            <a:spAutoFit/>
          </a:bodyPr>
          <a:lstStyle/>
          <a:p>
            <a:pPr marL="342900" indent="-342900" eaLnBrk="1" hangingPunct="1">
              <a:spcBef>
                <a:spcPct val="50000"/>
              </a:spcBef>
              <a:buClr>
                <a:srgbClr val="FF3F00"/>
              </a:buClr>
              <a:buFont typeface="Wingdings" pitchFamily="2" charset="2"/>
              <a:buChar char="n"/>
            </a:pPr>
            <a:r>
              <a:rPr lang="en-US" sz="2000" dirty="0">
                <a:latin typeface="+mn-lt"/>
              </a:rPr>
              <a:t>Quality</a:t>
            </a:r>
          </a:p>
        </p:txBody>
      </p:sp>
    </p:spTree>
    <p:extLst>
      <p:ext uri="{BB962C8B-B14F-4D97-AF65-F5344CB8AC3E}">
        <p14:creationId xmlns:p14="http://schemas.microsoft.com/office/powerpoint/2010/main" val="2503797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920648" y="0"/>
            <a:ext cx="7162800" cy="914400"/>
          </a:xfrm>
        </p:spPr>
        <p:txBody>
          <a:bodyPr/>
          <a:lstStyle/>
          <a:p>
            <a:r>
              <a:rPr lang="en-US" dirty="0" err="1"/>
              <a:t>CyFlex</a:t>
            </a:r>
            <a:r>
              <a:rPr lang="en-US" dirty="0"/>
              <a:t> Global M&amp;U – Site Briefing</a:t>
            </a:r>
          </a:p>
        </p:txBody>
      </p:sp>
      <p:sp>
        <p:nvSpPr>
          <p:cNvPr id="8" name="Text Placeholder 2"/>
          <p:cNvSpPr txBox="1">
            <a:spLocks/>
          </p:cNvSpPr>
          <p:nvPr/>
        </p:nvSpPr>
        <p:spPr bwMode="auto">
          <a:xfrm>
            <a:off x="207574" y="1583148"/>
            <a:ext cx="9161894" cy="418021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Clr>
                <a:srgbClr val="FF3F00"/>
              </a:buClr>
              <a:buFont typeface="Wingdings" pitchFamily="2" charset="2"/>
              <a:buChar char="n"/>
              <a:defRPr sz="2000">
                <a:solidFill>
                  <a:schemeClr val="tx1"/>
                </a:solidFill>
                <a:latin typeface="+mn-lt"/>
                <a:ea typeface="+mn-ea"/>
                <a:cs typeface="+mn-cs"/>
              </a:defRPr>
            </a:lvl1pPr>
            <a:lvl2pPr marL="742950" indent="-285750" algn="l" rtl="0" eaLnBrk="0" fontAlgn="base" hangingPunct="0">
              <a:spcBef>
                <a:spcPct val="20000"/>
              </a:spcBef>
              <a:spcAft>
                <a:spcPct val="0"/>
              </a:spcAft>
              <a:buClr>
                <a:srgbClr val="FF3F00"/>
              </a:buClr>
              <a:buSzPct val="100000"/>
              <a:buFont typeface="Symbol" pitchFamily="18" charset="2"/>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lr>
                <a:srgbClr val="FF3F00"/>
              </a:buClr>
              <a:buChar char="–"/>
              <a:defRPr sz="1600">
                <a:solidFill>
                  <a:schemeClr val="tx1"/>
                </a:solidFill>
                <a:latin typeface="+mn-lt"/>
                <a:ea typeface="+mn-ea"/>
                <a:cs typeface="+mn-cs"/>
              </a:defRPr>
            </a:lvl3pPr>
            <a:lvl4pPr marL="1562100" indent="-228600" algn="l" rtl="0" eaLnBrk="0" fontAlgn="base" hangingPunct="0">
              <a:spcBef>
                <a:spcPct val="20000"/>
              </a:spcBef>
              <a:spcAft>
                <a:spcPct val="0"/>
              </a:spcAft>
              <a:buClr>
                <a:srgbClr val="FF3F00"/>
              </a:buClr>
              <a:buChar char="»"/>
              <a:defRPr sz="1400">
                <a:solidFill>
                  <a:schemeClr val="tx1"/>
                </a:solidFill>
                <a:latin typeface="+mn-lt"/>
                <a:ea typeface="+mn-ea"/>
                <a:cs typeface="+mn-cs"/>
              </a:defRPr>
            </a:lvl4pPr>
            <a:lvl5pPr marL="1981200" indent="-228600" algn="l" rtl="0" eaLnBrk="0" fontAlgn="base" hangingPunct="0">
              <a:spcBef>
                <a:spcPct val="20000"/>
              </a:spcBef>
              <a:spcAft>
                <a:spcPct val="0"/>
              </a:spcAft>
              <a:buClr>
                <a:srgbClr val="FF3F00"/>
              </a:buClr>
              <a:buChar char="»"/>
              <a:defRPr sz="1400">
                <a:solidFill>
                  <a:schemeClr val="tx1"/>
                </a:solidFill>
                <a:latin typeface="+mn-lt"/>
                <a:ea typeface="+mn-ea"/>
                <a:cs typeface="+mn-cs"/>
              </a:defRPr>
            </a:lvl5pPr>
            <a:lvl6pPr marL="2438400" indent="-228600" algn="l" rtl="0" eaLnBrk="0" fontAlgn="base" hangingPunct="0">
              <a:spcBef>
                <a:spcPct val="20000"/>
              </a:spcBef>
              <a:spcAft>
                <a:spcPct val="0"/>
              </a:spcAft>
              <a:buClr>
                <a:srgbClr val="FF3F00"/>
              </a:buClr>
              <a:defRPr sz="1400">
                <a:solidFill>
                  <a:schemeClr val="tx1"/>
                </a:solidFill>
                <a:latin typeface="+mn-lt"/>
                <a:ea typeface="+mn-ea"/>
                <a:cs typeface="+mn-cs"/>
              </a:defRPr>
            </a:lvl6pPr>
            <a:lvl7pPr marL="2895600" indent="-228600" algn="l" rtl="0" eaLnBrk="0" fontAlgn="base" hangingPunct="0">
              <a:spcBef>
                <a:spcPct val="20000"/>
              </a:spcBef>
              <a:spcAft>
                <a:spcPct val="0"/>
              </a:spcAft>
              <a:buClr>
                <a:srgbClr val="FF3F00"/>
              </a:buClr>
              <a:defRPr sz="1400">
                <a:solidFill>
                  <a:schemeClr val="tx1"/>
                </a:solidFill>
                <a:latin typeface="+mn-lt"/>
                <a:ea typeface="+mn-ea"/>
                <a:cs typeface="+mn-cs"/>
              </a:defRPr>
            </a:lvl7pPr>
            <a:lvl8pPr marL="3352800" indent="-228600" algn="l" rtl="0" eaLnBrk="0" fontAlgn="base" hangingPunct="0">
              <a:spcBef>
                <a:spcPct val="20000"/>
              </a:spcBef>
              <a:spcAft>
                <a:spcPct val="0"/>
              </a:spcAft>
              <a:buClr>
                <a:srgbClr val="FF3F00"/>
              </a:buClr>
              <a:defRPr sz="1400">
                <a:solidFill>
                  <a:schemeClr val="tx1"/>
                </a:solidFill>
                <a:latin typeface="+mn-lt"/>
                <a:ea typeface="+mn-ea"/>
                <a:cs typeface="+mn-cs"/>
              </a:defRPr>
            </a:lvl8pPr>
            <a:lvl9pPr marL="3810000" indent="-228600" algn="l" rtl="0" eaLnBrk="0" fontAlgn="base" hangingPunct="0">
              <a:spcBef>
                <a:spcPct val="20000"/>
              </a:spcBef>
              <a:spcAft>
                <a:spcPct val="0"/>
              </a:spcAft>
              <a:buClr>
                <a:srgbClr val="FF3F00"/>
              </a:buClr>
              <a:defRPr sz="1400">
                <a:solidFill>
                  <a:schemeClr val="tx1"/>
                </a:solidFill>
                <a:latin typeface="+mn-lt"/>
                <a:ea typeface="+mn-ea"/>
                <a:cs typeface="+mn-cs"/>
              </a:defRPr>
            </a:lvl9pPr>
          </a:lstStyle>
          <a:p>
            <a:pPr lvl="1"/>
            <a:r>
              <a:rPr lang="en-US" sz="3200" dirty="0"/>
              <a:t>Goals:</a:t>
            </a:r>
          </a:p>
          <a:p>
            <a:pPr lvl="2"/>
            <a:r>
              <a:rPr lang="en-US" sz="1800" dirty="0"/>
              <a:t>Demonstrated value to help with buy-in</a:t>
            </a:r>
          </a:p>
          <a:p>
            <a:pPr lvl="2"/>
            <a:r>
              <a:rPr lang="en-US" sz="1800" dirty="0"/>
              <a:t>Specific &amp; actionable assessment &amp; findings</a:t>
            </a:r>
          </a:p>
          <a:p>
            <a:pPr lvl="2"/>
            <a:r>
              <a:rPr lang="en-US" sz="1800" dirty="0"/>
              <a:t>Solid inventory</a:t>
            </a:r>
          </a:p>
          <a:p>
            <a:pPr lvl="1"/>
            <a:r>
              <a:rPr lang="en-US" sz="3200" dirty="0"/>
              <a:t>Assessment areas:</a:t>
            </a:r>
          </a:p>
          <a:p>
            <a:pPr lvl="2"/>
            <a:r>
              <a:rPr lang="en-US" sz="1800" dirty="0"/>
              <a:t>Top 5 </a:t>
            </a:r>
            <a:r>
              <a:rPr lang="en-US" sz="1800" dirty="0" err="1"/>
              <a:t>CyFlex</a:t>
            </a:r>
            <a:r>
              <a:rPr lang="en-US" sz="1800" dirty="0"/>
              <a:t> related challenges and opportunities for site</a:t>
            </a:r>
          </a:p>
          <a:p>
            <a:pPr lvl="2"/>
            <a:r>
              <a:rPr lang="en-US" sz="1800" dirty="0"/>
              <a:t>Site inventory: </a:t>
            </a:r>
          </a:p>
          <a:p>
            <a:pPr lvl="3"/>
            <a:r>
              <a:rPr lang="en-US" sz="1600" dirty="0"/>
              <a:t>Platforms: nodes, IP/hostname/cell, version, CPU features, major test equipment</a:t>
            </a:r>
          </a:p>
          <a:p>
            <a:pPr lvl="3"/>
            <a:r>
              <a:rPr lang="en-US" sz="1600" dirty="0"/>
              <a:t>Site inventory: staff breadth and depth – self assessed</a:t>
            </a:r>
          </a:p>
          <a:p>
            <a:pPr lvl="2"/>
            <a:r>
              <a:rPr lang="en-US" sz="1800" dirty="0"/>
              <a:t>Risk mitigation: Backups, version control use, UPS use, spare CPU/IO, training needs</a:t>
            </a:r>
          </a:p>
          <a:p>
            <a:pPr marL="914400" lvl="2" indent="0">
              <a:buNone/>
            </a:pPr>
            <a:endParaRPr lang="en-US" sz="1800" dirty="0">
              <a:highlight>
                <a:srgbClr val="FFFF00"/>
              </a:highlight>
            </a:endParaRPr>
          </a:p>
          <a:p>
            <a:pPr lvl="3"/>
            <a:endParaRPr lang="en-US" dirty="0"/>
          </a:p>
          <a:p>
            <a:pPr lvl="2"/>
            <a:endParaRPr lang="en-US" dirty="0"/>
          </a:p>
          <a:p>
            <a:pPr lvl="3"/>
            <a:endParaRPr lang="en-US" dirty="0"/>
          </a:p>
          <a:p>
            <a:pPr lvl="2"/>
            <a:endParaRPr lang="en-US" sz="2400" dirty="0"/>
          </a:p>
          <a:p>
            <a:endParaRPr lang="en-US" sz="1500" dirty="0"/>
          </a:p>
          <a:p>
            <a:pPr>
              <a:buNone/>
            </a:pPr>
            <a:endParaRPr lang="en-US" sz="1500" dirty="0"/>
          </a:p>
          <a:p>
            <a:endParaRPr lang="en-US" sz="1500" dirty="0"/>
          </a:p>
        </p:txBody>
      </p:sp>
      <p:sp>
        <p:nvSpPr>
          <p:cNvPr id="7" name="Rectangle 6"/>
          <p:cNvSpPr/>
          <p:nvPr/>
        </p:nvSpPr>
        <p:spPr>
          <a:xfrm>
            <a:off x="131374" y="1146245"/>
            <a:ext cx="9144000" cy="369332"/>
          </a:xfrm>
          <a:prstGeom prst="rect">
            <a:avLst/>
          </a:prstGeom>
        </p:spPr>
        <p:txBody>
          <a:bodyPr wrap="square">
            <a:spAutoFit/>
          </a:bodyPr>
          <a:lstStyle/>
          <a:p>
            <a:pPr>
              <a:spcBef>
                <a:spcPts val="800"/>
              </a:spcBef>
            </a:pPr>
            <a:r>
              <a:rPr lang="en-US" sz="1800" b="1" dirty="0">
                <a:solidFill>
                  <a:schemeClr val="accent3"/>
                </a:solidFill>
                <a:latin typeface="+mn-lt"/>
              </a:rPr>
              <a:t>Site Review Process: 2018</a:t>
            </a:r>
            <a:endParaRPr lang="en-US" sz="1800" b="1" dirty="0">
              <a:solidFill>
                <a:schemeClr val="tx1">
                  <a:lumMod val="50000"/>
                  <a:lumOff val="50000"/>
                </a:schemeClr>
              </a:solidFill>
              <a:latin typeface="Broadway" panose="04040905080B02020502" pitchFamily="82" charset="0"/>
            </a:endParaRPr>
          </a:p>
        </p:txBody>
      </p:sp>
    </p:spTree>
    <p:extLst>
      <p:ext uri="{BB962C8B-B14F-4D97-AF65-F5344CB8AC3E}">
        <p14:creationId xmlns:p14="http://schemas.microsoft.com/office/powerpoint/2010/main" val="3373937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953053" y="90245"/>
            <a:ext cx="7162800" cy="914400"/>
          </a:xfrm>
        </p:spPr>
        <p:txBody>
          <a:bodyPr/>
          <a:lstStyle/>
          <a:p>
            <a:r>
              <a:rPr lang="en-US" dirty="0" err="1"/>
              <a:t>CyFlex</a:t>
            </a:r>
            <a:r>
              <a:rPr lang="en-US" dirty="0"/>
              <a:t> Global M&amp;U – Site Briefing</a:t>
            </a:r>
          </a:p>
        </p:txBody>
      </p:sp>
      <p:sp>
        <p:nvSpPr>
          <p:cNvPr id="3" name="Rectangle 1">
            <a:extLst>
              <a:ext uri="{FF2B5EF4-FFF2-40B4-BE49-F238E27FC236}">
                <a16:creationId xmlns:a16="http://schemas.microsoft.com/office/drawing/2014/main" id="{73B618F7-97E2-4E07-B2C8-A651338D73D2}"/>
              </a:ext>
            </a:extLst>
          </p:cNvPr>
          <p:cNvSpPr>
            <a:spLocks noChangeArrowheads="1"/>
          </p:cNvSpPr>
          <p:nvPr/>
        </p:nvSpPr>
        <p:spPr bwMode="auto">
          <a:xfrm>
            <a:off x="4589463" y="950913"/>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2" name="Table 1">
            <a:extLst>
              <a:ext uri="{FF2B5EF4-FFF2-40B4-BE49-F238E27FC236}">
                <a16:creationId xmlns:a16="http://schemas.microsoft.com/office/drawing/2014/main" id="{80AED46E-3F3C-48EE-8E36-D6934E82BD2A}"/>
              </a:ext>
            </a:extLst>
          </p:cNvPr>
          <p:cNvGraphicFramePr>
            <a:graphicFrameLocks noGrp="1"/>
          </p:cNvGraphicFramePr>
          <p:nvPr>
            <p:extLst>
              <p:ext uri="{D42A27DB-BD31-4B8C-83A1-F6EECF244321}">
                <p14:modId xmlns:p14="http://schemas.microsoft.com/office/powerpoint/2010/main" val="164958258"/>
              </p:ext>
            </p:extLst>
          </p:nvPr>
        </p:nvGraphicFramePr>
        <p:xfrm>
          <a:off x="338964" y="1994209"/>
          <a:ext cx="9203499" cy="4397756"/>
        </p:xfrm>
        <a:graphic>
          <a:graphicData uri="http://schemas.openxmlformats.org/drawingml/2006/table">
            <a:tbl>
              <a:tblPr firstRow="1" firstCol="1" bandRow="1"/>
              <a:tblGrid>
                <a:gridCol w="3538019">
                  <a:extLst>
                    <a:ext uri="{9D8B030D-6E8A-4147-A177-3AD203B41FA5}">
                      <a16:colId xmlns:a16="http://schemas.microsoft.com/office/drawing/2014/main" val="28060758"/>
                    </a:ext>
                  </a:extLst>
                </a:gridCol>
                <a:gridCol w="1076355">
                  <a:extLst>
                    <a:ext uri="{9D8B030D-6E8A-4147-A177-3AD203B41FA5}">
                      <a16:colId xmlns:a16="http://schemas.microsoft.com/office/drawing/2014/main" val="548502379"/>
                    </a:ext>
                  </a:extLst>
                </a:gridCol>
                <a:gridCol w="4589125">
                  <a:extLst>
                    <a:ext uri="{9D8B030D-6E8A-4147-A177-3AD203B41FA5}">
                      <a16:colId xmlns:a16="http://schemas.microsoft.com/office/drawing/2014/main" val="2899603479"/>
                    </a:ext>
                  </a:extLst>
                </a:gridCol>
              </a:tblGrid>
              <a:tr h="313980">
                <a:tc>
                  <a:txBody>
                    <a:bodyPr/>
                    <a:lstStyle/>
                    <a:p>
                      <a:pPr marL="0" marR="0" algn="l">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Situation</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Included in this SOW</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Notes / SOW Provisions</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2880759"/>
                  </a:ext>
                </a:extLst>
              </a:tr>
              <a:tr h="156990">
                <a:tc>
                  <a:txBody>
                    <a:bodyPr/>
                    <a:lstStyle/>
                    <a:p>
                      <a:pPr marL="0" marR="0" algn="l">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flogger task needs a new output date format</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Minor feature additions are covered in M&amp;U scope.</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0897651"/>
                  </a:ext>
                </a:extLst>
              </a:tr>
              <a:tr h="313980">
                <a:tc>
                  <a:txBody>
                    <a:bodyPr/>
                    <a:lstStyle/>
                    <a:p>
                      <a:pPr marL="0" marR="0" algn="l">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site X wants to evaluate a new particle number instrument and needs a </a:t>
                      </a:r>
                      <a:r>
                        <a:rPr lang="en-US" sz="16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CyFlex</a:t>
                      </a: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communications driver</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if new instrument is expected to be useful to many sites and the driver is a derivative of an existing functionality, then it would be covered</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3317128"/>
                  </a:ext>
                </a:extLst>
              </a:tr>
              <a:tr h="470970">
                <a:tc>
                  <a:txBody>
                    <a:bodyPr/>
                    <a:lstStyle/>
                    <a:p>
                      <a:pPr marL="0" marR="0" algn="l">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site Y is installing and commissioning a new test cell and wants TRP support in complete setup of all spec files and to perform commissioning</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This is an example of a site specific project.</a:t>
                      </a:r>
                      <a:endParaRPr lang="en-US" sz="1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9956180"/>
                  </a:ext>
                </a:extLst>
              </a:tr>
              <a:tr h="627960">
                <a:tc>
                  <a:txBody>
                    <a:bodyPr/>
                    <a:lstStyle/>
                    <a:p>
                      <a:pPr marL="0" marR="0" algn="l">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site Y is installing and commissioning a new test cell using internal resources and runs into a challenge with getting IO attributes set up to handle two different hardware families</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This can typically be handled as remote phone/email support and such issue resolution and </a:t>
                      </a:r>
                      <a:r>
                        <a:rPr lang="en-US" sz="1600"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consultative assistance </a:t>
                      </a: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would be covered under M&amp;U</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6958739"/>
                  </a:ext>
                </a:extLst>
              </a:tr>
            </a:tbl>
          </a:graphicData>
        </a:graphic>
      </p:graphicFrame>
      <p:sp>
        <p:nvSpPr>
          <p:cNvPr id="5" name="Rectangle 4">
            <a:extLst>
              <a:ext uri="{FF2B5EF4-FFF2-40B4-BE49-F238E27FC236}">
                <a16:creationId xmlns:a16="http://schemas.microsoft.com/office/drawing/2014/main" id="{C38EE7D6-04AF-4FB0-A7B6-CDDE66B76950}"/>
              </a:ext>
            </a:extLst>
          </p:cNvPr>
          <p:cNvSpPr/>
          <p:nvPr/>
        </p:nvSpPr>
        <p:spPr>
          <a:xfrm>
            <a:off x="131374" y="1146245"/>
            <a:ext cx="9144000" cy="369332"/>
          </a:xfrm>
          <a:prstGeom prst="rect">
            <a:avLst/>
          </a:prstGeom>
        </p:spPr>
        <p:txBody>
          <a:bodyPr wrap="square">
            <a:spAutoFit/>
          </a:bodyPr>
          <a:lstStyle/>
          <a:p>
            <a:pPr>
              <a:spcBef>
                <a:spcPts val="800"/>
              </a:spcBef>
            </a:pPr>
            <a:r>
              <a:rPr lang="en-US" sz="1800" b="1" dirty="0">
                <a:solidFill>
                  <a:schemeClr val="accent3"/>
                </a:solidFill>
                <a:latin typeface="+mn-lt"/>
              </a:rPr>
              <a:t>Scenarios vs. support inclusion</a:t>
            </a:r>
            <a:endParaRPr lang="en-US" sz="1800" b="1" dirty="0">
              <a:solidFill>
                <a:schemeClr val="tx1">
                  <a:lumMod val="50000"/>
                  <a:lumOff val="50000"/>
                </a:schemeClr>
              </a:solidFill>
              <a:latin typeface="Broadway" panose="04040905080B02020502" pitchFamily="82" charset="0"/>
            </a:endParaRPr>
          </a:p>
        </p:txBody>
      </p:sp>
    </p:spTree>
    <p:extLst>
      <p:ext uri="{BB962C8B-B14F-4D97-AF65-F5344CB8AC3E}">
        <p14:creationId xmlns:p14="http://schemas.microsoft.com/office/powerpoint/2010/main" val="2928085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474081" y="78830"/>
            <a:ext cx="7162800" cy="914400"/>
          </a:xfrm>
        </p:spPr>
        <p:txBody>
          <a:bodyPr/>
          <a:lstStyle/>
          <a:p>
            <a:r>
              <a:rPr lang="en-US" dirty="0"/>
              <a:t>Scenarios</a:t>
            </a:r>
          </a:p>
        </p:txBody>
      </p:sp>
      <p:sp>
        <p:nvSpPr>
          <p:cNvPr id="3" name="Rectangle 1">
            <a:extLst>
              <a:ext uri="{FF2B5EF4-FFF2-40B4-BE49-F238E27FC236}">
                <a16:creationId xmlns:a16="http://schemas.microsoft.com/office/drawing/2014/main" id="{73B618F7-97E2-4E07-B2C8-A651338D73D2}"/>
              </a:ext>
            </a:extLst>
          </p:cNvPr>
          <p:cNvSpPr>
            <a:spLocks noChangeArrowheads="1"/>
          </p:cNvSpPr>
          <p:nvPr/>
        </p:nvSpPr>
        <p:spPr bwMode="auto">
          <a:xfrm>
            <a:off x="4589463" y="950913"/>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2" name="Table 1">
            <a:extLst>
              <a:ext uri="{FF2B5EF4-FFF2-40B4-BE49-F238E27FC236}">
                <a16:creationId xmlns:a16="http://schemas.microsoft.com/office/drawing/2014/main" id="{2D4ACAC9-1D01-4AD6-86F4-A42525723027}"/>
              </a:ext>
            </a:extLst>
          </p:cNvPr>
          <p:cNvGraphicFramePr>
            <a:graphicFrameLocks noGrp="1"/>
          </p:cNvGraphicFramePr>
          <p:nvPr>
            <p:extLst>
              <p:ext uri="{D42A27DB-BD31-4B8C-83A1-F6EECF244321}">
                <p14:modId xmlns:p14="http://schemas.microsoft.com/office/powerpoint/2010/main" val="4110576374"/>
              </p:ext>
            </p:extLst>
          </p:nvPr>
        </p:nvGraphicFramePr>
        <p:xfrm>
          <a:off x="438933" y="1203452"/>
          <a:ext cx="9028134" cy="5043496"/>
        </p:xfrm>
        <a:graphic>
          <a:graphicData uri="http://schemas.openxmlformats.org/drawingml/2006/table">
            <a:tbl>
              <a:tblPr firstRow="1" firstCol="1" bandRow="1"/>
              <a:tblGrid>
                <a:gridCol w="3470604">
                  <a:extLst>
                    <a:ext uri="{9D8B030D-6E8A-4147-A177-3AD203B41FA5}">
                      <a16:colId xmlns:a16="http://schemas.microsoft.com/office/drawing/2014/main" val="4259916565"/>
                    </a:ext>
                  </a:extLst>
                </a:gridCol>
                <a:gridCol w="1055846">
                  <a:extLst>
                    <a:ext uri="{9D8B030D-6E8A-4147-A177-3AD203B41FA5}">
                      <a16:colId xmlns:a16="http://schemas.microsoft.com/office/drawing/2014/main" val="4111480577"/>
                    </a:ext>
                  </a:extLst>
                </a:gridCol>
                <a:gridCol w="4501684">
                  <a:extLst>
                    <a:ext uri="{9D8B030D-6E8A-4147-A177-3AD203B41FA5}">
                      <a16:colId xmlns:a16="http://schemas.microsoft.com/office/drawing/2014/main" val="3680120596"/>
                    </a:ext>
                  </a:extLst>
                </a:gridCol>
              </a:tblGrid>
              <a:tr h="627960">
                <a:tc>
                  <a:txBody>
                    <a:bodyPr/>
                    <a:lstStyle/>
                    <a:p>
                      <a:pPr marL="0" marR="0" algn="l">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Situation</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Included in this SOW</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Notes / SOW Provisions</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4799313"/>
                  </a:ext>
                </a:extLst>
              </a:tr>
              <a:tr h="627960">
                <a:tc>
                  <a:txBody>
                    <a:bodyPr/>
                    <a:lstStyle/>
                    <a:p>
                      <a:pPr marL="0" marR="0" algn="l">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site Z has the only internal instance of a 20 year old instrument (that can no longer be purchased) and wants a communications driver for this instrument for </a:t>
                      </a:r>
                      <a:r>
                        <a:rPr lang="en-US" sz="16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CyFlex</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 this case there is not a general/multi-site benefit so it’s not a great candidate … if the need were critical and/or the consensus view was that the capability is higher priority than other project work, it could be covered by M&amp;U, but this is relatively unlikely</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4162811"/>
                  </a:ext>
                </a:extLst>
              </a:tr>
              <a:tr h="313980">
                <a:tc>
                  <a:txBody>
                    <a:bodyPr/>
                    <a:lstStyle/>
                    <a:p>
                      <a:pPr marL="0" marR="0" algn="l">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site W wants to upgrade software from CyFlex 6.1 to 6.2 on their own</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Access to the new software version and associated upgrade notes and consultative assistance are all covered in M&amp;U  funding.</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8293468"/>
                  </a:ext>
                </a:extLst>
              </a:tr>
              <a:tr h="313980">
                <a:tc>
                  <a:txBody>
                    <a:bodyPr/>
                    <a:lstStyle/>
                    <a:p>
                      <a:pPr marL="0" marR="0" algn="l">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site W wants TRP to upgrade software from CyFlex 6.1 to 6.2 and recommission test cell</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completing a software upgrade is </a:t>
                      </a:r>
                      <a:r>
                        <a:rPr lang="en-US" sz="1600"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an available option </a:t>
                      </a: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from TRP (</a:t>
                      </a:r>
                      <a:r>
                        <a:rPr lang="en-US" sz="1600"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with additional site support funding</a:t>
                      </a: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4189445"/>
                  </a:ext>
                </a:extLst>
              </a:tr>
              <a:tr h="470970">
                <a:tc>
                  <a:txBody>
                    <a:bodyPr/>
                    <a:lstStyle/>
                    <a:p>
                      <a:pPr marL="0" marR="0" algn="l">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Scientific Linux OS release is changed from 6.X to 7.X, a migration process and new </a:t>
                      </a:r>
                      <a:r>
                        <a:rPr lang="en-US" sz="16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CyFlex</a:t>
                      </a: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version are needed to support this change</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CyFlex</a:t>
                      </a: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updates, including for new operating systems, are part of on-going maintenance</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7916974"/>
                  </a:ext>
                </a:extLst>
              </a:tr>
            </a:tbl>
          </a:graphicData>
        </a:graphic>
      </p:graphicFrame>
    </p:spTree>
    <p:extLst>
      <p:ext uri="{BB962C8B-B14F-4D97-AF65-F5344CB8AC3E}">
        <p14:creationId xmlns:p14="http://schemas.microsoft.com/office/powerpoint/2010/main" val="2527763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474081" y="78830"/>
            <a:ext cx="7162800" cy="914400"/>
          </a:xfrm>
        </p:spPr>
        <p:txBody>
          <a:bodyPr/>
          <a:lstStyle/>
          <a:p>
            <a:r>
              <a:rPr lang="en-US" dirty="0" err="1"/>
              <a:t>CyFlex</a:t>
            </a:r>
            <a:r>
              <a:rPr lang="en-US" dirty="0"/>
              <a:t> Global M&amp;U</a:t>
            </a:r>
          </a:p>
        </p:txBody>
      </p:sp>
      <p:sp>
        <p:nvSpPr>
          <p:cNvPr id="3" name="Rectangle 1">
            <a:extLst>
              <a:ext uri="{FF2B5EF4-FFF2-40B4-BE49-F238E27FC236}">
                <a16:creationId xmlns:a16="http://schemas.microsoft.com/office/drawing/2014/main" id="{73B618F7-97E2-4E07-B2C8-A651338D73D2}"/>
              </a:ext>
            </a:extLst>
          </p:cNvPr>
          <p:cNvSpPr>
            <a:spLocks noChangeArrowheads="1"/>
          </p:cNvSpPr>
          <p:nvPr/>
        </p:nvSpPr>
        <p:spPr bwMode="auto">
          <a:xfrm>
            <a:off x="4589463" y="950913"/>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2" name="Table 1">
            <a:extLst>
              <a:ext uri="{FF2B5EF4-FFF2-40B4-BE49-F238E27FC236}">
                <a16:creationId xmlns:a16="http://schemas.microsoft.com/office/drawing/2014/main" id="{6E5DB692-53C1-496E-B076-7EFA79EAC7FB}"/>
              </a:ext>
            </a:extLst>
          </p:cNvPr>
          <p:cNvGraphicFramePr>
            <a:graphicFrameLocks noGrp="1"/>
          </p:cNvGraphicFramePr>
          <p:nvPr>
            <p:extLst>
              <p:ext uri="{D42A27DB-BD31-4B8C-83A1-F6EECF244321}">
                <p14:modId xmlns:p14="http://schemas.microsoft.com/office/powerpoint/2010/main" val="412254002"/>
              </p:ext>
            </p:extLst>
          </p:nvPr>
        </p:nvGraphicFramePr>
        <p:xfrm>
          <a:off x="589245" y="1352550"/>
          <a:ext cx="8727510" cy="4623870"/>
        </p:xfrm>
        <a:graphic>
          <a:graphicData uri="http://schemas.openxmlformats.org/drawingml/2006/table">
            <a:tbl>
              <a:tblPr firstRow="1" firstCol="1" bandRow="1"/>
              <a:tblGrid>
                <a:gridCol w="3355038">
                  <a:extLst>
                    <a:ext uri="{9D8B030D-6E8A-4147-A177-3AD203B41FA5}">
                      <a16:colId xmlns:a16="http://schemas.microsoft.com/office/drawing/2014/main" val="3816098414"/>
                    </a:ext>
                  </a:extLst>
                </a:gridCol>
                <a:gridCol w="1020688">
                  <a:extLst>
                    <a:ext uri="{9D8B030D-6E8A-4147-A177-3AD203B41FA5}">
                      <a16:colId xmlns:a16="http://schemas.microsoft.com/office/drawing/2014/main" val="3587199182"/>
                    </a:ext>
                  </a:extLst>
                </a:gridCol>
                <a:gridCol w="4351784">
                  <a:extLst>
                    <a:ext uri="{9D8B030D-6E8A-4147-A177-3AD203B41FA5}">
                      <a16:colId xmlns:a16="http://schemas.microsoft.com/office/drawing/2014/main" val="3436199865"/>
                    </a:ext>
                  </a:extLst>
                </a:gridCol>
              </a:tblGrid>
              <a:tr h="470970">
                <a:tc>
                  <a:txBody>
                    <a:bodyPr/>
                    <a:lstStyle/>
                    <a:p>
                      <a:pPr marL="0" marR="0" algn="l">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Situation</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Included</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Notes / SOW Provisions</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0308409"/>
                  </a:ext>
                </a:extLst>
              </a:tr>
              <a:tr h="470970">
                <a:tc>
                  <a:txBody>
                    <a:bodyPr/>
                    <a:lstStyle/>
                    <a:p>
                      <a:pPr marL="0" marR="0" algn="l">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a:t>
                      </a:r>
                      <a:r>
                        <a:rPr lang="en-US" sz="16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CyFlex</a:t>
                      </a: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user group identifies a major overhaul to how data collection setup and tracking is to be performed, yielding benefits to almost every </a:t>
                      </a:r>
                      <a:r>
                        <a:rPr lang="en-US" sz="16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CyFlex</a:t>
                      </a: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user and site</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Major general improvements to </a:t>
                      </a:r>
                      <a:r>
                        <a:rPr lang="en-US" sz="16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CyFlex</a:t>
                      </a: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are covered under M&amp;U in accordance with contracted support funding levels and </a:t>
                      </a:r>
                      <a:r>
                        <a:rPr lang="en-US" sz="16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CyFlex</a:t>
                      </a: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CCB priorities.</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8114487"/>
                  </a:ext>
                </a:extLst>
              </a:tr>
              <a:tr h="470970">
                <a:tc>
                  <a:txBody>
                    <a:bodyPr/>
                    <a:lstStyle/>
                    <a:p>
                      <a:pPr marL="0" marR="0" algn="l">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ECM tools group has modified the interface to the ECM communications tool, </a:t>
                      </a:r>
                      <a:r>
                        <a:rPr lang="en-US" sz="16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CyFlex</a:t>
                      </a: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changes are needed to support the new ECM tool protocol</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Critical specific improvements associated with existing tools and equipment are covered under M&amp;U</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5144579"/>
                  </a:ext>
                </a:extLst>
              </a:tr>
              <a:tr h="505466">
                <a:tc>
                  <a:txBody>
                    <a:bodyPr/>
                    <a:lstStyle/>
                    <a:p>
                      <a:pPr marL="0" marR="0" algn="l">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 new CyFlex tool is complicated enough to need detailed training material on the use of the new tool</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development of training materials to cover the new tool is covered under M&amp;U, as are train-the-trainer webinars using those materials.  Note: High volume/on-site/in-person training, if required, is also available from TRP and would be the subject of a separate (e.g. site) service agreement.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1779153"/>
                  </a:ext>
                </a:extLst>
              </a:tr>
            </a:tbl>
          </a:graphicData>
        </a:graphic>
      </p:graphicFrame>
    </p:spTree>
    <p:extLst>
      <p:ext uri="{BB962C8B-B14F-4D97-AF65-F5344CB8AC3E}">
        <p14:creationId xmlns:p14="http://schemas.microsoft.com/office/powerpoint/2010/main" val="1046452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474081" y="78830"/>
            <a:ext cx="7162800" cy="914400"/>
          </a:xfrm>
        </p:spPr>
        <p:txBody>
          <a:bodyPr/>
          <a:lstStyle/>
          <a:p>
            <a:r>
              <a:rPr lang="en-US" dirty="0" err="1"/>
              <a:t>CyFlex</a:t>
            </a:r>
            <a:r>
              <a:rPr lang="en-US" dirty="0"/>
              <a:t> Global M&amp;U</a:t>
            </a:r>
          </a:p>
        </p:txBody>
      </p:sp>
      <p:sp>
        <p:nvSpPr>
          <p:cNvPr id="3" name="Rectangle 1">
            <a:extLst>
              <a:ext uri="{FF2B5EF4-FFF2-40B4-BE49-F238E27FC236}">
                <a16:creationId xmlns:a16="http://schemas.microsoft.com/office/drawing/2014/main" id="{73B618F7-97E2-4E07-B2C8-A651338D73D2}"/>
              </a:ext>
            </a:extLst>
          </p:cNvPr>
          <p:cNvSpPr>
            <a:spLocks noChangeArrowheads="1"/>
          </p:cNvSpPr>
          <p:nvPr/>
        </p:nvSpPr>
        <p:spPr bwMode="auto">
          <a:xfrm>
            <a:off x="4589463" y="950913"/>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2" name="Table 1">
            <a:extLst>
              <a:ext uri="{FF2B5EF4-FFF2-40B4-BE49-F238E27FC236}">
                <a16:creationId xmlns:a16="http://schemas.microsoft.com/office/drawing/2014/main" id="{723BB518-B060-47E0-AC1D-BD2BBE06DD6C}"/>
              </a:ext>
            </a:extLst>
          </p:cNvPr>
          <p:cNvGraphicFramePr>
            <a:graphicFrameLocks noGrp="1"/>
          </p:cNvGraphicFramePr>
          <p:nvPr>
            <p:extLst>
              <p:ext uri="{D42A27DB-BD31-4B8C-83A1-F6EECF244321}">
                <p14:modId xmlns:p14="http://schemas.microsoft.com/office/powerpoint/2010/main" val="2567063564"/>
              </p:ext>
            </p:extLst>
          </p:nvPr>
        </p:nvGraphicFramePr>
        <p:xfrm>
          <a:off x="200416" y="878830"/>
          <a:ext cx="9457152" cy="5439700"/>
        </p:xfrm>
        <a:graphic>
          <a:graphicData uri="http://schemas.openxmlformats.org/drawingml/2006/table">
            <a:tbl>
              <a:tblPr firstRow="1" firstCol="1" bandRow="1"/>
              <a:tblGrid>
                <a:gridCol w="4027178">
                  <a:extLst>
                    <a:ext uri="{9D8B030D-6E8A-4147-A177-3AD203B41FA5}">
                      <a16:colId xmlns:a16="http://schemas.microsoft.com/office/drawing/2014/main" val="3854941126"/>
                    </a:ext>
                  </a:extLst>
                </a:gridCol>
                <a:gridCol w="1338119">
                  <a:extLst>
                    <a:ext uri="{9D8B030D-6E8A-4147-A177-3AD203B41FA5}">
                      <a16:colId xmlns:a16="http://schemas.microsoft.com/office/drawing/2014/main" val="2745820662"/>
                    </a:ext>
                  </a:extLst>
                </a:gridCol>
                <a:gridCol w="4091855">
                  <a:extLst>
                    <a:ext uri="{9D8B030D-6E8A-4147-A177-3AD203B41FA5}">
                      <a16:colId xmlns:a16="http://schemas.microsoft.com/office/drawing/2014/main" val="1877351751"/>
                    </a:ext>
                  </a:extLst>
                </a:gridCol>
              </a:tblGrid>
              <a:tr h="386299">
                <a:tc>
                  <a:txBody>
                    <a:bodyPr/>
                    <a:lstStyle/>
                    <a:p>
                      <a:pPr marL="0" marR="0" algn="l">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Situation</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Included</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Notes / SOW Provisions</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212560"/>
                  </a:ext>
                </a:extLst>
              </a:tr>
              <a:tr h="554816">
                <a:tc>
                  <a:txBody>
                    <a:bodyPr/>
                    <a:lstStyle/>
                    <a:p>
                      <a:pPr marL="0" marR="0" algn="l">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 new </a:t>
                      </a:r>
                      <a:r>
                        <a:rPr lang="en-US" sz="16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CyFlex</a:t>
                      </a: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tool is complicated enough to need detailed training class presented on the use of the new tool</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High volume/on-site/in-person training, if required, is also available from TRP and would be the subject of a separate (e.g. site) service agreement.</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1704990"/>
                  </a:ext>
                </a:extLst>
              </a:tr>
              <a:tr h="2004385">
                <a:tc>
                  <a:txBody>
                    <a:bodyPr/>
                    <a:lstStyle/>
                    <a:p>
                      <a:pPr marL="0" marR="0" algn="l">
                        <a:lnSpc>
                          <a:spcPct val="115000"/>
                        </a:lnSpc>
                        <a:spcBef>
                          <a:spcPts val="0"/>
                        </a:spcBef>
                        <a:spcAft>
                          <a:spcPts val="0"/>
                        </a:spcAft>
                      </a:pPr>
                      <a:r>
                        <a:rPr lang="en-US" sz="16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ICyFlex</a:t>
                      </a: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interface to the following sub-systems: multi-state utilization, smart instrumentation (e.g. emissions measurement, fuel consumption, etc.), general purpose IO interfaces, dynamometer controls, PID control loops, data flow into or out of </a:t>
                      </a:r>
                      <a:r>
                        <a:rPr lang="en-US" sz="16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CyFlex</a:t>
                      </a: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system</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All of these, to the extent supported by </a:t>
                      </a:r>
                      <a:r>
                        <a:rPr lang="en-US" sz="16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CyFlex</a:t>
                      </a: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interface/features, are covered by M&amp;U.  Troubleshooting/diagnosis/training/updates that are not associated w/ software features may be charged to site support.</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7241213"/>
                  </a:ext>
                </a:extLst>
              </a:tr>
              <a:tr h="1784465">
                <a:tc>
                  <a:txBody>
                    <a:bodyPr/>
                    <a:lstStyle/>
                    <a:p>
                      <a:pPr marL="0" marR="0" algn="l">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Problems arise, e.g. associated with maintenance or repair of hardware: bad sensors, broken actuators, failed IO modules, failed PC disk drive</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 the extent that consultative remote support can help diagnose occasional issues through software features and network access, that diagnostic assistance may be covered by M&amp;U.  Responsibility for hardware maintenance, repair, replacement, and calibration are not intended to be covered by M&amp;U.</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7851986"/>
                  </a:ext>
                </a:extLst>
              </a:tr>
            </a:tbl>
          </a:graphicData>
        </a:graphic>
      </p:graphicFrame>
    </p:spTree>
    <p:extLst>
      <p:ext uri="{BB962C8B-B14F-4D97-AF65-F5344CB8AC3E}">
        <p14:creationId xmlns:p14="http://schemas.microsoft.com/office/powerpoint/2010/main" val="1902658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474081" y="78830"/>
            <a:ext cx="7162800" cy="914400"/>
          </a:xfrm>
        </p:spPr>
        <p:txBody>
          <a:bodyPr/>
          <a:lstStyle/>
          <a:p>
            <a:r>
              <a:rPr lang="en-US" dirty="0" err="1"/>
              <a:t>CyFlex</a:t>
            </a:r>
            <a:r>
              <a:rPr lang="en-US" dirty="0"/>
              <a:t> Global M&amp;U</a:t>
            </a:r>
          </a:p>
        </p:txBody>
      </p:sp>
      <p:sp>
        <p:nvSpPr>
          <p:cNvPr id="3" name="Rectangle 1">
            <a:extLst>
              <a:ext uri="{FF2B5EF4-FFF2-40B4-BE49-F238E27FC236}">
                <a16:creationId xmlns:a16="http://schemas.microsoft.com/office/drawing/2014/main" id="{73B618F7-97E2-4E07-B2C8-A651338D73D2}"/>
              </a:ext>
            </a:extLst>
          </p:cNvPr>
          <p:cNvSpPr>
            <a:spLocks noChangeArrowheads="1"/>
          </p:cNvSpPr>
          <p:nvPr/>
        </p:nvSpPr>
        <p:spPr bwMode="auto">
          <a:xfrm>
            <a:off x="4589463" y="950913"/>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2" name="Table 1">
            <a:extLst>
              <a:ext uri="{FF2B5EF4-FFF2-40B4-BE49-F238E27FC236}">
                <a16:creationId xmlns:a16="http://schemas.microsoft.com/office/drawing/2014/main" id="{D1D0D4FA-F804-4E25-A969-C10F84B26224}"/>
              </a:ext>
            </a:extLst>
          </p:cNvPr>
          <p:cNvGraphicFramePr>
            <a:graphicFrameLocks noGrp="1"/>
          </p:cNvGraphicFramePr>
          <p:nvPr>
            <p:extLst>
              <p:ext uri="{D42A27DB-BD31-4B8C-83A1-F6EECF244321}">
                <p14:modId xmlns:p14="http://schemas.microsoft.com/office/powerpoint/2010/main" val="3536262107"/>
              </p:ext>
            </p:extLst>
          </p:nvPr>
        </p:nvGraphicFramePr>
        <p:xfrm>
          <a:off x="507826" y="905256"/>
          <a:ext cx="8890348" cy="5371801"/>
        </p:xfrm>
        <a:graphic>
          <a:graphicData uri="http://schemas.openxmlformats.org/drawingml/2006/table">
            <a:tbl>
              <a:tblPr firstRow="1" firstCol="1" bandRow="1"/>
              <a:tblGrid>
                <a:gridCol w="3417637">
                  <a:extLst>
                    <a:ext uri="{9D8B030D-6E8A-4147-A177-3AD203B41FA5}">
                      <a16:colId xmlns:a16="http://schemas.microsoft.com/office/drawing/2014/main" val="3765651312"/>
                    </a:ext>
                  </a:extLst>
                </a:gridCol>
                <a:gridCol w="1039732">
                  <a:extLst>
                    <a:ext uri="{9D8B030D-6E8A-4147-A177-3AD203B41FA5}">
                      <a16:colId xmlns:a16="http://schemas.microsoft.com/office/drawing/2014/main" val="129199985"/>
                    </a:ext>
                  </a:extLst>
                </a:gridCol>
                <a:gridCol w="4432979">
                  <a:extLst>
                    <a:ext uri="{9D8B030D-6E8A-4147-A177-3AD203B41FA5}">
                      <a16:colId xmlns:a16="http://schemas.microsoft.com/office/drawing/2014/main" val="965419799"/>
                    </a:ext>
                  </a:extLst>
                </a:gridCol>
              </a:tblGrid>
              <a:tr h="359873">
                <a:tc>
                  <a:txBody>
                    <a:bodyPr/>
                    <a:lstStyle/>
                    <a:p>
                      <a:pPr marL="0" marR="0" algn="l">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Situation</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Included</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Notes / SOW Provisions</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5047507"/>
                  </a:ext>
                </a:extLst>
              </a:tr>
              <a:tr h="941940">
                <a:tc>
                  <a:txBody>
                    <a:bodyPr/>
                    <a:lstStyle/>
                    <a:p>
                      <a:pPr marL="0" marR="0" algn="l">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Site wants to establish </a:t>
                      </a:r>
                      <a:r>
                        <a:rPr lang="en-US" sz="16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CyFlex</a:t>
                      </a: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spec file backup and recovery process.</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M&amp;U coverage includes defining standard processes and supporting tools (e.g. scripts) for matters such as this.  Note: The application of those processes to a specific site, including verifying on-going operation of the process and performing recovery is a site responsibility that is not covered by M&amp;U.  Annual site reviews include review and education of new/improved site-level processes such as these.</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3669484"/>
                  </a:ext>
                </a:extLst>
              </a:tr>
              <a:tr h="941940">
                <a:tc>
                  <a:txBody>
                    <a:bodyPr/>
                    <a:lstStyle/>
                    <a:p>
                      <a:pPr marL="0" marR="0" algn="l">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site A wants to set up a new Horiba emissions communications interface</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If Horiba bench is same as standard existing configuration (e.g. developed for same or other sites), then TRP may assist in getting configuration established on target node.  Note: If development or troubleshooting of bench communications or functions is specific to site (e.g. </a:t>
                      </a:r>
                      <a:r>
                        <a:rPr lang="en-US" sz="16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MsgProtocol</a:t>
                      </a: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6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ini</a:t>
                      </a: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file, array specs contents, </a:t>
                      </a:r>
                      <a:r>
                        <a:rPr lang="en-US" sz="16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gp_test</a:t>
                      </a: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etc.) then the new interface may be treated as a site-specific support or project matter.</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0625826"/>
                  </a:ext>
                </a:extLst>
              </a:tr>
            </a:tbl>
          </a:graphicData>
        </a:graphic>
      </p:graphicFrame>
    </p:spTree>
    <p:extLst>
      <p:ext uri="{BB962C8B-B14F-4D97-AF65-F5344CB8AC3E}">
        <p14:creationId xmlns:p14="http://schemas.microsoft.com/office/powerpoint/2010/main" val="933012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474081" y="78830"/>
            <a:ext cx="7162800" cy="914400"/>
          </a:xfrm>
        </p:spPr>
        <p:txBody>
          <a:bodyPr/>
          <a:lstStyle/>
          <a:p>
            <a:r>
              <a:rPr lang="en-US" dirty="0" err="1"/>
              <a:t>CyFlex</a:t>
            </a:r>
            <a:r>
              <a:rPr lang="en-US" dirty="0"/>
              <a:t> Global M&amp;U</a:t>
            </a:r>
          </a:p>
        </p:txBody>
      </p:sp>
      <p:sp>
        <p:nvSpPr>
          <p:cNvPr id="3" name="Rectangle 1">
            <a:extLst>
              <a:ext uri="{FF2B5EF4-FFF2-40B4-BE49-F238E27FC236}">
                <a16:creationId xmlns:a16="http://schemas.microsoft.com/office/drawing/2014/main" id="{73B618F7-97E2-4E07-B2C8-A651338D73D2}"/>
              </a:ext>
            </a:extLst>
          </p:cNvPr>
          <p:cNvSpPr>
            <a:spLocks noChangeArrowheads="1"/>
          </p:cNvSpPr>
          <p:nvPr/>
        </p:nvSpPr>
        <p:spPr bwMode="auto">
          <a:xfrm>
            <a:off x="4589463" y="950913"/>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2" name="Table 1">
            <a:extLst>
              <a:ext uri="{FF2B5EF4-FFF2-40B4-BE49-F238E27FC236}">
                <a16:creationId xmlns:a16="http://schemas.microsoft.com/office/drawing/2014/main" id="{D9F78222-5F84-4EB2-BB1E-8DF89D90E14F}"/>
              </a:ext>
            </a:extLst>
          </p:cNvPr>
          <p:cNvGraphicFramePr>
            <a:graphicFrameLocks noGrp="1"/>
          </p:cNvGraphicFramePr>
          <p:nvPr>
            <p:extLst>
              <p:ext uri="{D42A27DB-BD31-4B8C-83A1-F6EECF244321}">
                <p14:modId xmlns:p14="http://schemas.microsoft.com/office/powerpoint/2010/main" val="256918432"/>
              </p:ext>
            </p:extLst>
          </p:nvPr>
        </p:nvGraphicFramePr>
        <p:xfrm>
          <a:off x="676927" y="1603464"/>
          <a:ext cx="8552146" cy="4290554"/>
        </p:xfrm>
        <a:graphic>
          <a:graphicData uri="http://schemas.openxmlformats.org/drawingml/2006/table">
            <a:tbl>
              <a:tblPr firstRow="1" firstCol="1" bandRow="1"/>
              <a:tblGrid>
                <a:gridCol w="3287625">
                  <a:extLst>
                    <a:ext uri="{9D8B030D-6E8A-4147-A177-3AD203B41FA5}">
                      <a16:colId xmlns:a16="http://schemas.microsoft.com/office/drawing/2014/main" val="3597189593"/>
                    </a:ext>
                  </a:extLst>
                </a:gridCol>
                <a:gridCol w="1000179">
                  <a:extLst>
                    <a:ext uri="{9D8B030D-6E8A-4147-A177-3AD203B41FA5}">
                      <a16:colId xmlns:a16="http://schemas.microsoft.com/office/drawing/2014/main" val="2908398388"/>
                    </a:ext>
                  </a:extLst>
                </a:gridCol>
                <a:gridCol w="4264342">
                  <a:extLst>
                    <a:ext uri="{9D8B030D-6E8A-4147-A177-3AD203B41FA5}">
                      <a16:colId xmlns:a16="http://schemas.microsoft.com/office/drawing/2014/main" val="1054043032"/>
                    </a:ext>
                  </a:extLst>
                </a:gridCol>
              </a:tblGrid>
              <a:tr h="400290">
                <a:tc>
                  <a:txBody>
                    <a:bodyPr/>
                    <a:lstStyle/>
                    <a:p>
                      <a:pPr marL="0" marR="0" algn="l">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Situation</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Included</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Notes / SOW Provisions</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8343127"/>
                  </a:ext>
                </a:extLst>
              </a:tr>
              <a:tr h="627960">
                <a:tc>
                  <a:txBody>
                    <a:bodyPr/>
                    <a:lstStyle/>
                    <a:p>
                      <a:pPr marL="0" marR="0" algn="l">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Site Z wants to apply the transient emissions package in </a:t>
                      </a:r>
                      <a:r>
                        <a:rPr lang="en-US" sz="16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CyFlex</a:t>
                      </a: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to a new transient test cell and modify the processes to support a new country-specific emissions regulation.</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This would typically </a:t>
                      </a:r>
                      <a:r>
                        <a:rPr lang="en-US" sz="1600"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be treated as a site-specific application or development project</a:t>
                      </a: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however, the results of the project if generally useful are candidates to capture as part of centrally standardized application sets to ease future reuse at same or other sites.</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069005"/>
                  </a:ext>
                </a:extLst>
              </a:tr>
              <a:tr h="784950">
                <a:tc>
                  <a:txBody>
                    <a:bodyPr/>
                    <a:lstStyle/>
                    <a:p>
                      <a:pPr marL="0" marR="0" algn="l">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Site X wants to have modifications to: </a:t>
                      </a:r>
                      <a:r>
                        <a:rPr lang="en-US" sz="16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em_data_analysis</a:t>
                      </a: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test request system, and/or particulate weigh systems.</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These systems are all under the purview of a cognizant Cummins staff member and not part of the generic </a:t>
                      </a:r>
                      <a:r>
                        <a:rPr lang="en-US" sz="16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CyFlex</a:t>
                      </a: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core</a:t>
                      </a:r>
                      <a:r>
                        <a:rPr lang="en-US" sz="1600"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Maintenance and updates for these tasks need to be coordinated within Cummins and are funded outside of the </a:t>
                      </a:r>
                      <a:r>
                        <a:rPr lang="en-US" sz="1600" dirty="0" err="1">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CyFlex</a:t>
                      </a:r>
                      <a:r>
                        <a:rPr lang="en-US" sz="1600"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M&amp;U arrangement excepting to any extent that the work would otherwise fall under </a:t>
                      </a:r>
                      <a:r>
                        <a:rPr lang="en-US" sz="1600" dirty="0" err="1">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CyFlex</a:t>
                      </a:r>
                      <a:r>
                        <a:rPr lang="en-US" sz="1600"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M&amp;U.</a:t>
                      </a:r>
                      <a:endParaRPr lang="en-US" sz="16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341281"/>
                  </a:ext>
                </a:extLst>
              </a:tr>
            </a:tbl>
          </a:graphicData>
        </a:graphic>
      </p:graphicFrame>
    </p:spTree>
    <p:extLst>
      <p:ext uri="{BB962C8B-B14F-4D97-AF65-F5344CB8AC3E}">
        <p14:creationId xmlns:p14="http://schemas.microsoft.com/office/powerpoint/2010/main" val="26823795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474081" y="78830"/>
            <a:ext cx="7162800" cy="914400"/>
          </a:xfrm>
        </p:spPr>
        <p:txBody>
          <a:bodyPr/>
          <a:lstStyle/>
          <a:p>
            <a:r>
              <a:rPr lang="en-US" dirty="0" err="1"/>
              <a:t>CyFlex</a:t>
            </a:r>
            <a:r>
              <a:rPr lang="en-US" dirty="0"/>
              <a:t> Global M&amp;U</a:t>
            </a:r>
          </a:p>
        </p:txBody>
      </p:sp>
      <p:sp>
        <p:nvSpPr>
          <p:cNvPr id="3" name="Rectangle 1">
            <a:extLst>
              <a:ext uri="{FF2B5EF4-FFF2-40B4-BE49-F238E27FC236}">
                <a16:creationId xmlns:a16="http://schemas.microsoft.com/office/drawing/2014/main" id="{73B618F7-97E2-4E07-B2C8-A651338D73D2}"/>
              </a:ext>
            </a:extLst>
          </p:cNvPr>
          <p:cNvSpPr>
            <a:spLocks noChangeArrowheads="1"/>
          </p:cNvSpPr>
          <p:nvPr/>
        </p:nvSpPr>
        <p:spPr bwMode="auto">
          <a:xfrm>
            <a:off x="4589463" y="950913"/>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2" name="Table 1">
            <a:extLst>
              <a:ext uri="{FF2B5EF4-FFF2-40B4-BE49-F238E27FC236}">
                <a16:creationId xmlns:a16="http://schemas.microsoft.com/office/drawing/2014/main" id="{46550B3F-E1DA-4F4E-881A-1D37BD6D6F27}"/>
              </a:ext>
            </a:extLst>
          </p:cNvPr>
          <p:cNvGraphicFramePr>
            <a:graphicFrameLocks noGrp="1"/>
          </p:cNvGraphicFramePr>
          <p:nvPr>
            <p:extLst>
              <p:ext uri="{D42A27DB-BD31-4B8C-83A1-F6EECF244321}">
                <p14:modId xmlns:p14="http://schemas.microsoft.com/office/powerpoint/2010/main" val="2286645211"/>
              </p:ext>
            </p:extLst>
          </p:nvPr>
        </p:nvGraphicFramePr>
        <p:xfrm>
          <a:off x="495300" y="1081828"/>
          <a:ext cx="8915400" cy="5327351"/>
        </p:xfrm>
        <a:graphic>
          <a:graphicData uri="http://schemas.openxmlformats.org/drawingml/2006/table">
            <a:tbl>
              <a:tblPr firstRow="1" firstCol="1" bandRow="1"/>
              <a:tblGrid>
                <a:gridCol w="3427267">
                  <a:extLst>
                    <a:ext uri="{9D8B030D-6E8A-4147-A177-3AD203B41FA5}">
                      <a16:colId xmlns:a16="http://schemas.microsoft.com/office/drawing/2014/main" val="3407549210"/>
                    </a:ext>
                  </a:extLst>
                </a:gridCol>
                <a:gridCol w="1042662">
                  <a:extLst>
                    <a:ext uri="{9D8B030D-6E8A-4147-A177-3AD203B41FA5}">
                      <a16:colId xmlns:a16="http://schemas.microsoft.com/office/drawing/2014/main" val="1551084019"/>
                    </a:ext>
                  </a:extLst>
                </a:gridCol>
                <a:gridCol w="4445471">
                  <a:extLst>
                    <a:ext uri="{9D8B030D-6E8A-4147-A177-3AD203B41FA5}">
                      <a16:colId xmlns:a16="http://schemas.microsoft.com/office/drawing/2014/main" val="819265302"/>
                    </a:ext>
                  </a:extLst>
                </a:gridCol>
              </a:tblGrid>
              <a:tr h="333203">
                <a:tc>
                  <a:txBody>
                    <a:bodyPr/>
                    <a:lstStyle/>
                    <a:p>
                      <a:pPr marL="0" marR="0" algn="l">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Situation</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Included</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Notes / SOW Provisions</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4858859"/>
                  </a:ext>
                </a:extLst>
              </a:tr>
              <a:tr h="627960">
                <a:tc>
                  <a:txBody>
                    <a:bodyPr/>
                    <a:lstStyle/>
                    <a:p>
                      <a:pPr marL="0" marR="0" algn="l">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Site Y want to install updates to standard general purpose IO manufacturer (e.g. TRP, Gantner, Opto22) firmware in order to standardize that firmware and get benefits associated with it.</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Vetting or developing </a:t>
                      </a:r>
                      <a:r>
                        <a:rPr lang="en-US" sz="16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CyFlex</a:t>
                      </a: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compatibility prior to deployment and use is covered under M&amp;U, however hardware must be provided to support this.  </a:t>
                      </a:r>
                      <a:r>
                        <a:rPr lang="en-US" sz="1600"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Note: Deployment of firmware at site remains a site-specific activity that TRP may be able to support under site agreements.</a:t>
                      </a:r>
                      <a:endParaRPr lang="en-US" sz="16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3228536"/>
                  </a:ext>
                </a:extLst>
              </a:tr>
              <a:tr h="627960">
                <a:tc>
                  <a:txBody>
                    <a:bodyPr/>
                    <a:lstStyle/>
                    <a:p>
                      <a:pPr marL="0" marR="0" algn="l">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user group decides that one or more of the following would improve </a:t>
                      </a:r>
                      <a:r>
                        <a:rPr lang="en-US" sz="16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CyFlex</a:t>
                      </a: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system maintainability and supportability: email updates, training modules, knowledge base, process definitions</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One of the major goals of the M&amp;U process is to find ways to improve the availability and quality of the support mechanisms used for CyFlex.</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2476952"/>
                  </a:ext>
                </a:extLst>
              </a:tr>
              <a:tr h="784950">
                <a:tc>
                  <a:txBody>
                    <a:bodyPr/>
                    <a:lstStyle/>
                    <a:p>
                      <a:pPr marL="0" marR="0" algn="l">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site admins call and ask the same question many times</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first time or two a question is asked it may be covered by M&amp;U, </a:t>
                      </a:r>
                      <a:r>
                        <a:rPr lang="en-US" sz="1600"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after questions are repeatedly asked (by same or multiple users) then a knowledge base or work instruction may be created under M&amp;U and future similar questions responded to with provision of that documented response.</a:t>
                      </a:r>
                      <a:endParaRPr lang="en-US" sz="16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9017355"/>
                  </a:ext>
                </a:extLst>
              </a:tr>
            </a:tbl>
          </a:graphicData>
        </a:graphic>
      </p:graphicFrame>
    </p:spTree>
    <p:extLst>
      <p:ext uri="{BB962C8B-B14F-4D97-AF65-F5344CB8AC3E}">
        <p14:creationId xmlns:p14="http://schemas.microsoft.com/office/powerpoint/2010/main" val="4729796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474081" y="78830"/>
            <a:ext cx="7162800" cy="914400"/>
          </a:xfrm>
        </p:spPr>
        <p:txBody>
          <a:bodyPr/>
          <a:lstStyle/>
          <a:p>
            <a:r>
              <a:rPr lang="en-US" dirty="0" err="1"/>
              <a:t>CyFlex</a:t>
            </a:r>
            <a:r>
              <a:rPr lang="en-US" dirty="0"/>
              <a:t> Global M&amp;U</a:t>
            </a:r>
          </a:p>
        </p:txBody>
      </p:sp>
      <p:sp>
        <p:nvSpPr>
          <p:cNvPr id="3" name="Rectangle 1">
            <a:extLst>
              <a:ext uri="{FF2B5EF4-FFF2-40B4-BE49-F238E27FC236}">
                <a16:creationId xmlns:a16="http://schemas.microsoft.com/office/drawing/2014/main" id="{73B618F7-97E2-4E07-B2C8-A651338D73D2}"/>
              </a:ext>
            </a:extLst>
          </p:cNvPr>
          <p:cNvSpPr>
            <a:spLocks noChangeArrowheads="1"/>
          </p:cNvSpPr>
          <p:nvPr/>
        </p:nvSpPr>
        <p:spPr bwMode="auto">
          <a:xfrm>
            <a:off x="4589463" y="950913"/>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2" name="Table 1">
            <a:extLst>
              <a:ext uri="{FF2B5EF4-FFF2-40B4-BE49-F238E27FC236}">
                <a16:creationId xmlns:a16="http://schemas.microsoft.com/office/drawing/2014/main" id="{4AC053EB-1327-4D9C-B5AF-2D18117A728A}"/>
              </a:ext>
            </a:extLst>
          </p:cNvPr>
          <p:cNvGraphicFramePr>
            <a:graphicFrameLocks noGrp="1"/>
          </p:cNvGraphicFramePr>
          <p:nvPr>
            <p:extLst>
              <p:ext uri="{D42A27DB-BD31-4B8C-83A1-F6EECF244321}">
                <p14:modId xmlns:p14="http://schemas.microsoft.com/office/powerpoint/2010/main" val="2989930326"/>
              </p:ext>
            </p:extLst>
          </p:nvPr>
        </p:nvGraphicFramePr>
        <p:xfrm>
          <a:off x="432670" y="1325880"/>
          <a:ext cx="9040660" cy="4573392"/>
        </p:xfrm>
        <a:graphic>
          <a:graphicData uri="http://schemas.openxmlformats.org/drawingml/2006/table">
            <a:tbl>
              <a:tblPr firstRow="1" firstCol="1" bandRow="1"/>
              <a:tblGrid>
                <a:gridCol w="3475420">
                  <a:extLst>
                    <a:ext uri="{9D8B030D-6E8A-4147-A177-3AD203B41FA5}">
                      <a16:colId xmlns:a16="http://schemas.microsoft.com/office/drawing/2014/main" val="1534922883"/>
                    </a:ext>
                  </a:extLst>
                </a:gridCol>
                <a:gridCol w="1057311">
                  <a:extLst>
                    <a:ext uri="{9D8B030D-6E8A-4147-A177-3AD203B41FA5}">
                      <a16:colId xmlns:a16="http://schemas.microsoft.com/office/drawing/2014/main" val="2928168069"/>
                    </a:ext>
                  </a:extLst>
                </a:gridCol>
                <a:gridCol w="4507929">
                  <a:extLst>
                    <a:ext uri="{9D8B030D-6E8A-4147-A177-3AD203B41FA5}">
                      <a16:colId xmlns:a16="http://schemas.microsoft.com/office/drawing/2014/main" val="2044405814"/>
                    </a:ext>
                  </a:extLst>
                </a:gridCol>
              </a:tblGrid>
              <a:tr h="402712">
                <a:tc>
                  <a:txBody>
                    <a:bodyPr/>
                    <a:lstStyle/>
                    <a:p>
                      <a:pPr marL="0" marR="0" algn="l">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Situation</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Included</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Notes / SOW Provisions</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2385663"/>
                  </a:ext>
                </a:extLst>
              </a:tr>
              <a:tr h="941940">
                <a:tc>
                  <a:txBody>
                    <a:bodyPr/>
                    <a:lstStyle/>
                    <a:p>
                      <a:pPr marL="0" marR="0" algn="l">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site A has a user who calls frequently with questions that reflect a lack of understanding about the system operation or attempts to use available documentation or other resources</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The M&amp;U process calls for the user to be directed to: (a) a customer staff member who is supposed to handle day-to-day questions (if such a staff member is assigned to site) and/or (b) training programs that might help fill in gaps and/or (c) existing documentation that can help provide the needed information and/or (d) TRP may create documentation if the subject is a repeat and existing documentation does not exist or in unclear.</a:t>
                      </a:r>
                      <a:endParaRPr lang="en-US" sz="16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4412474"/>
                  </a:ext>
                </a:extLst>
              </a:tr>
              <a:tr h="627960">
                <a:tc>
                  <a:txBody>
                    <a:bodyPr/>
                    <a:lstStyle/>
                    <a:p>
                      <a:pPr marL="0" marR="0" algn="l">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user group places high priority on improvements to the release process and is seeking to ensure right-first-time results</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One of the major goals of the M&amp;U process is to find ways to improve consistency and correctness of the post-beta releases, the M&amp;U process includes managing the release process and involving sites in site-specific beta validation steps to help achieve these results.</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1580605"/>
                  </a:ext>
                </a:extLst>
              </a:tr>
            </a:tbl>
          </a:graphicData>
        </a:graphic>
      </p:graphicFrame>
    </p:spTree>
    <p:extLst>
      <p:ext uri="{BB962C8B-B14F-4D97-AF65-F5344CB8AC3E}">
        <p14:creationId xmlns:p14="http://schemas.microsoft.com/office/powerpoint/2010/main" val="27569044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474081" y="78830"/>
            <a:ext cx="7162800" cy="914400"/>
          </a:xfrm>
        </p:spPr>
        <p:txBody>
          <a:bodyPr/>
          <a:lstStyle/>
          <a:p>
            <a:r>
              <a:rPr lang="en-US" dirty="0" err="1"/>
              <a:t>CyFlex</a:t>
            </a:r>
            <a:r>
              <a:rPr lang="en-US" dirty="0"/>
              <a:t> Global M&amp;U</a:t>
            </a:r>
          </a:p>
        </p:txBody>
      </p:sp>
      <p:sp>
        <p:nvSpPr>
          <p:cNvPr id="3" name="Rectangle 1">
            <a:extLst>
              <a:ext uri="{FF2B5EF4-FFF2-40B4-BE49-F238E27FC236}">
                <a16:creationId xmlns:a16="http://schemas.microsoft.com/office/drawing/2014/main" id="{73B618F7-97E2-4E07-B2C8-A651338D73D2}"/>
              </a:ext>
            </a:extLst>
          </p:cNvPr>
          <p:cNvSpPr>
            <a:spLocks noChangeArrowheads="1"/>
          </p:cNvSpPr>
          <p:nvPr/>
        </p:nvSpPr>
        <p:spPr bwMode="auto">
          <a:xfrm>
            <a:off x="4589463" y="950913"/>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2" name="Table 1">
            <a:extLst>
              <a:ext uri="{FF2B5EF4-FFF2-40B4-BE49-F238E27FC236}">
                <a16:creationId xmlns:a16="http://schemas.microsoft.com/office/drawing/2014/main" id="{06790FED-726A-4F9D-B1B2-F2B5E5AEDA20}"/>
              </a:ext>
            </a:extLst>
          </p:cNvPr>
          <p:cNvGraphicFramePr>
            <a:graphicFrameLocks noGrp="1"/>
          </p:cNvGraphicFramePr>
          <p:nvPr>
            <p:extLst>
              <p:ext uri="{D42A27DB-BD31-4B8C-83A1-F6EECF244321}">
                <p14:modId xmlns:p14="http://schemas.microsoft.com/office/powerpoint/2010/main" val="2115904446"/>
              </p:ext>
            </p:extLst>
          </p:nvPr>
        </p:nvGraphicFramePr>
        <p:xfrm>
          <a:off x="595508" y="1913382"/>
          <a:ext cx="8714984" cy="3659196"/>
        </p:xfrm>
        <a:graphic>
          <a:graphicData uri="http://schemas.openxmlformats.org/drawingml/2006/table">
            <a:tbl>
              <a:tblPr firstRow="1" firstCol="1" bandRow="1"/>
              <a:tblGrid>
                <a:gridCol w="3350223">
                  <a:extLst>
                    <a:ext uri="{9D8B030D-6E8A-4147-A177-3AD203B41FA5}">
                      <a16:colId xmlns:a16="http://schemas.microsoft.com/office/drawing/2014/main" val="3154681053"/>
                    </a:ext>
                  </a:extLst>
                </a:gridCol>
                <a:gridCol w="1019223">
                  <a:extLst>
                    <a:ext uri="{9D8B030D-6E8A-4147-A177-3AD203B41FA5}">
                      <a16:colId xmlns:a16="http://schemas.microsoft.com/office/drawing/2014/main" val="2584403977"/>
                    </a:ext>
                  </a:extLst>
                </a:gridCol>
                <a:gridCol w="4345538">
                  <a:extLst>
                    <a:ext uri="{9D8B030D-6E8A-4147-A177-3AD203B41FA5}">
                      <a16:colId xmlns:a16="http://schemas.microsoft.com/office/drawing/2014/main" val="3039298805"/>
                    </a:ext>
                  </a:extLst>
                </a:gridCol>
              </a:tblGrid>
              <a:tr h="627960">
                <a:tc>
                  <a:txBody>
                    <a:bodyPr/>
                    <a:lstStyle/>
                    <a:p>
                      <a:pPr marL="0" marR="0" algn="l">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Situation</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Included</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Notes / SOW Provisions</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0974701"/>
                  </a:ext>
                </a:extLst>
              </a:tr>
              <a:tr h="627960">
                <a:tc>
                  <a:txBody>
                    <a:bodyPr/>
                    <a:lstStyle/>
                    <a:p>
                      <a:pPr marL="0" marR="0" algn="l">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User-requested assistance entered in JIRA</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depends</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If the request is within scope of the M&amp;U activities then it will be addressed under M&amp;U.  </a:t>
                      </a:r>
                      <a:r>
                        <a:rPr lang="en-US" sz="1600"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Some JIRA requests may fall into the category(s) of site specific support or major new development project or otherwise beyond TRP’S ability to address, these would not fall under M&amp;U.</a:t>
                      </a:r>
                      <a:endParaRPr lang="en-US" sz="16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2569461"/>
                  </a:ext>
                </a:extLst>
              </a:tr>
              <a:tr h="156990">
                <a:tc>
                  <a:txBody>
                    <a:bodyPr/>
                    <a:lstStyle/>
                    <a:p>
                      <a:pPr marL="0" marR="0" algn="l">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7722568"/>
                  </a:ext>
                </a:extLst>
              </a:tr>
              <a:tr h="470970">
                <a:tc gridSpan="3">
                  <a:txBody>
                    <a:bodyPr/>
                    <a:lstStyle/>
                    <a:p>
                      <a:pPr marL="0" marR="0" algn="l">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Note - all M&amp;U work is subject to TRP and/or CMI subject matter expert review …</a:t>
                      </a:r>
                      <a:r>
                        <a:rPr lang="en-US" sz="1600"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just because something is requested does not necessarily mean it’s a good idea to implement</a:t>
                      </a: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Such review will typically consider: best practices, standardization, suitability of solution to problem, cost and time, etc. prior to implementation.</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846" marR="55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48700581"/>
                  </a:ext>
                </a:extLst>
              </a:tr>
            </a:tbl>
          </a:graphicData>
        </a:graphic>
      </p:graphicFrame>
    </p:spTree>
    <p:extLst>
      <p:ext uri="{BB962C8B-B14F-4D97-AF65-F5344CB8AC3E}">
        <p14:creationId xmlns:p14="http://schemas.microsoft.com/office/powerpoint/2010/main" val="554264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474081" y="78830"/>
            <a:ext cx="7162800" cy="914400"/>
          </a:xfrm>
        </p:spPr>
        <p:txBody>
          <a:bodyPr/>
          <a:lstStyle/>
          <a:p>
            <a:pPr algn="r"/>
            <a:r>
              <a:rPr lang="en-US" dirty="0"/>
              <a:t>CyFlex Global M&amp;U Site Briefing</a:t>
            </a:r>
          </a:p>
        </p:txBody>
      </p:sp>
      <p:sp>
        <p:nvSpPr>
          <p:cNvPr id="8" name="Text Placeholder 2"/>
          <p:cNvSpPr txBox="1">
            <a:spLocks/>
          </p:cNvSpPr>
          <p:nvPr/>
        </p:nvSpPr>
        <p:spPr bwMode="auto">
          <a:xfrm>
            <a:off x="207574" y="1583148"/>
            <a:ext cx="9161894" cy="418021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Clr>
                <a:srgbClr val="FF3F00"/>
              </a:buClr>
              <a:buFont typeface="Wingdings" pitchFamily="2" charset="2"/>
              <a:buChar char="n"/>
              <a:defRPr sz="2000">
                <a:solidFill>
                  <a:schemeClr val="tx1"/>
                </a:solidFill>
                <a:latin typeface="+mn-lt"/>
                <a:ea typeface="+mn-ea"/>
                <a:cs typeface="+mn-cs"/>
              </a:defRPr>
            </a:lvl1pPr>
            <a:lvl2pPr marL="742950" indent="-285750" algn="l" rtl="0" eaLnBrk="0" fontAlgn="base" hangingPunct="0">
              <a:spcBef>
                <a:spcPct val="20000"/>
              </a:spcBef>
              <a:spcAft>
                <a:spcPct val="0"/>
              </a:spcAft>
              <a:buClr>
                <a:srgbClr val="FF3F00"/>
              </a:buClr>
              <a:buSzPct val="100000"/>
              <a:buFont typeface="Symbol" pitchFamily="18" charset="2"/>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lr>
                <a:srgbClr val="FF3F00"/>
              </a:buClr>
              <a:buChar char="–"/>
              <a:defRPr sz="1600">
                <a:solidFill>
                  <a:schemeClr val="tx1"/>
                </a:solidFill>
                <a:latin typeface="+mn-lt"/>
                <a:ea typeface="+mn-ea"/>
                <a:cs typeface="+mn-cs"/>
              </a:defRPr>
            </a:lvl3pPr>
            <a:lvl4pPr marL="1562100" indent="-228600" algn="l" rtl="0" eaLnBrk="0" fontAlgn="base" hangingPunct="0">
              <a:spcBef>
                <a:spcPct val="20000"/>
              </a:spcBef>
              <a:spcAft>
                <a:spcPct val="0"/>
              </a:spcAft>
              <a:buClr>
                <a:srgbClr val="FF3F00"/>
              </a:buClr>
              <a:buChar char="»"/>
              <a:defRPr sz="1400">
                <a:solidFill>
                  <a:schemeClr val="tx1"/>
                </a:solidFill>
                <a:latin typeface="+mn-lt"/>
                <a:ea typeface="+mn-ea"/>
                <a:cs typeface="+mn-cs"/>
              </a:defRPr>
            </a:lvl4pPr>
            <a:lvl5pPr marL="1981200" indent="-228600" algn="l" rtl="0" eaLnBrk="0" fontAlgn="base" hangingPunct="0">
              <a:spcBef>
                <a:spcPct val="20000"/>
              </a:spcBef>
              <a:spcAft>
                <a:spcPct val="0"/>
              </a:spcAft>
              <a:buClr>
                <a:srgbClr val="FF3F00"/>
              </a:buClr>
              <a:buChar char="»"/>
              <a:defRPr sz="1400">
                <a:solidFill>
                  <a:schemeClr val="tx1"/>
                </a:solidFill>
                <a:latin typeface="+mn-lt"/>
                <a:ea typeface="+mn-ea"/>
                <a:cs typeface="+mn-cs"/>
              </a:defRPr>
            </a:lvl5pPr>
            <a:lvl6pPr marL="2438400" indent="-228600" algn="l" rtl="0" eaLnBrk="0" fontAlgn="base" hangingPunct="0">
              <a:spcBef>
                <a:spcPct val="20000"/>
              </a:spcBef>
              <a:spcAft>
                <a:spcPct val="0"/>
              </a:spcAft>
              <a:buClr>
                <a:srgbClr val="FF3F00"/>
              </a:buClr>
              <a:defRPr sz="1400">
                <a:solidFill>
                  <a:schemeClr val="tx1"/>
                </a:solidFill>
                <a:latin typeface="+mn-lt"/>
                <a:ea typeface="+mn-ea"/>
                <a:cs typeface="+mn-cs"/>
              </a:defRPr>
            </a:lvl6pPr>
            <a:lvl7pPr marL="2895600" indent="-228600" algn="l" rtl="0" eaLnBrk="0" fontAlgn="base" hangingPunct="0">
              <a:spcBef>
                <a:spcPct val="20000"/>
              </a:spcBef>
              <a:spcAft>
                <a:spcPct val="0"/>
              </a:spcAft>
              <a:buClr>
                <a:srgbClr val="FF3F00"/>
              </a:buClr>
              <a:defRPr sz="1400">
                <a:solidFill>
                  <a:schemeClr val="tx1"/>
                </a:solidFill>
                <a:latin typeface="+mn-lt"/>
                <a:ea typeface="+mn-ea"/>
                <a:cs typeface="+mn-cs"/>
              </a:defRPr>
            </a:lvl7pPr>
            <a:lvl8pPr marL="3352800" indent="-228600" algn="l" rtl="0" eaLnBrk="0" fontAlgn="base" hangingPunct="0">
              <a:spcBef>
                <a:spcPct val="20000"/>
              </a:spcBef>
              <a:spcAft>
                <a:spcPct val="0"/>
              </a:spcAft>
              <a:buClr>
                <a:srgbClr val="FF3F00"/>
              </a:buClr>
              <a:defRPr sz="1400">
                <a:solidFill>
                  <a:schemeClr val="tx1"/>
                </a:solidFill>
                <a:latin typeface="+mn-lt"/>
                <a:ea typeface="+mn-ea"/>
                <a:cs typeface="+mn-cs"/>
              </a:defRPr>
            </a:lvl8pPr>
            <a:lvl9pPr marL="3810000" indent="-228600" algn="l" rtl="0" eaLnBrk="0" fontAlgn="base" hangingPunct="0">
              <a:spcBef>
                <a:spcPct val="20000"/>
              </a:spcBef>
              <a:spcAft>
                <a:spcPct val="0"/>
              </a:spcAft>
              <a:buClr>
                <a:srgbClr val="FF3F00"/>
              </a:buClr>
              <a:defRPr sz="1400">
                <a:solidFill>
                  <a:schemeClr val="tx1"/>
                </a:solidFill>
                <a:latin typeface="+mn-lt"/>
                <a:ea typeface="+mn-ea"/>
                <a:cs typeface="+mn-cs"/>
              </a:defRPr>
            </a:lvl9pPr>
          </a:lstStyle>
          <a:p>
            <a:pPr lvl="1"/>
            <a:r>
              <a:rPr lang="en-US" dirty="0"/>
              <a:t>To convey information regarding:</a:t>
            </a:r>
          </a:p>
          <a:p>
            <a:pPr lvl="2"/>
            <a:r>
              <a:rPr lang="en-US" sz="2800" dirty="0"/>
              <a:t>Context</a:t>
            </a:r>
          </a:p>
          <a:p>
            <a:pPr lvl="2"/>
            <a:r>
              <a:rPr lang="en-US" sz="2800" dirty="0"/>
              <a:t>Terminology</a:t>
            </a:r>
          </a:p>
          <a:p>
            <a:pPr lvl="2"/>
            <a:r>
              <a:rPr lang="en-US" sz="2800" dirty="0"/>
              <a:t>Scope of supply</a:t>
            </a:r>
          </a:p>
          <a:p>
            <a:pPr lvl="2"/>
            <a:r>
              <a:rPr lang="en-US" sz="2800" dirty="0"/>
              <a:t>Access to services</a:t>
            </a:r>
          </a:p>
          <a:p>
            <a:pPr lvl="2"/>
            <a:endParaRPr lang="en-US" sz="2400" dirty="0"/>
          </a:p>
          <a:p>
            <a:endParaRPr lang="en-US" sz="1500" dirty="0"/>
          </a:p>
          <a:p>
            <a:pPr>
              <a:buNone/>
            </a:pPr>
            <a:endParaRPr lang="en-US" sz="1500" dirty="0"/>
          </a:p>
          <a:p>
            <a:endParaRPr lang="en-US" sz="1500" dirty="0"/>
          </a:p>
        </p:txBody>
      </p:sp>
      <p:sp>
        <p:nvSpPr>
          <p:cNvPr id="7" name="Rectangle 6"/>
          <p:cNvSpPr/>
          <p:nvPr/>
        </p:nvSpPr>
        <p:spPr>
          <a:xfrm>
            <a:off x="131374" y="1146245"/>
            <a:ext cx="9144000" cy="369332"/>
          </a:xfrm>
          <a:prstGeom prst="rect">
            <a:avLst/>
          </a:prstGeom>
        </p:spPr>
        <p:txBody>
          <a:bodyPr wrap="square">
            <a:spAutoFit/>
          </a:bodyPr>
          <a:lstStyle/>
          <a:p>
            <a:pPr>
              <a:spcBef>
                <a:spcPts val="800"/>
              </a:spcBef>
            </a:pPr>
            <a:r>
              <a:rPr lang="en-US" sz="1800" b="1" dirty="0">
                <a:solidFill>
                  <a:schemeClr val="accent3"/>
                </a:solidFill>
                <a:latin typeface="+mn-lt"/>
              </a:rPr>
              <a:t>Goals:</a:t>
            </a:r>
            <a:endParaRPr lang="en-US" sz="1800" b="1" dirty="0">
              <a:solidFill>
                <a:schemeClr val="tx1">
                  <a:lumMod val="50000"/>
                  <a:lumOff val="50000"/>
                </a:schemeClr>
              </a:solidFill>
              <a:latin typeface="Broadway" panose="04040905080B02020502" pitchFamily="82" charset="0"/>
            </a:endParaRPr>
          </a:p>
        </p:txBody>
      </p:sp>
    </p:spTree>
    <p:extLst>
      <p:ext uri="{BB962C8B-B14F-4D97-AF65-F5344CB8AC3E}">
        <p14:creationId xmlns:p14="http://schemas.microsoft.com/office/powerpoint/2010/main" val="2739530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474080" y="78830"/>
            <a:ext cx="7801293" cy="914400"/>
          </a:xfrm>
        </p:spPr>
        <p:txBody>
          <a:bodyPr/>
          <a:lstStyle/>
          <a:p>
            <a:r>
              <a:rPr lang="en-US" dirty="0"/>
              <a:t>CyFlex – How To Get Help from TRP</a:t>
            </a:r>
          </a:p>
        </p:txBody>
      </p:sp>
      <p:sp>
        <p:nvSpPr>
          <p:cNvPr id="8" name="Text Placeholder 2"/>
          <p:cNvSpPr txBox="1">
            <a:spLocks/>
          </p:cNvSpPr>
          <p:nvPr/>
        </p:nvSpPr>
        <p:spPr bwMode="auto">
          <a:xfrm>
            <a:off x="207574" y="1583148"/>
            <a:ext cx="9161894" cy="418021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Clr>
                <a:srgbClr val="FF3F00"/>
              </a:buClr>
              <a:buFont typeface="Wingdings" pitchFamily="2" charset="2"/>
              <a:buChar char="n"/>
              <a:defRPr sz="2000">
                <a:solidFill>
                  <a:schemeClr val="tx1"/>
                </a:solidFill>
                <a:latin typeface="+mn-lt"/>
                <a:ea typeface="+mn-ea"/>
                <a:cs typeface="+mn-cs"/>
              </a:defRPr>
            </a:lvl1pPr>
            <a:lvl2pPr marL="742950" indent="-285750" algn="l" rtl="0" eaLnBrk="0" fontAlgn="base" hangingPunct="0">
              <a:spcBef>
                <a:spcPct val="20000"/>
              </a:spcBef>
              <a:spcAft>
                <a:spcPct val="0"/>
              </a:spcAft>
              <a:buClr>
                <a:srgbClr val="FF3F00"/>
              </a:buClr>
              <a:buSzPct val="100000"/>
              <a:buFont typeface="Symbol" pitchFamily="18" charset="2"/>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lr>
                <a:srgbClr val="FF3F00"/>
              </a:buClr>
              <a:buChar char="–"/>
              <a:defRPr sz="1600">
                <a:solidFill>
                  <a:schemeClr val="tx1"/>
                </a:solidFill>
                <a:latin typeface="+mn-lt"/>
                <a:ea typeface="+mn-ea"/>
                <a:cs typeface="+mn-cs"/>
              </a:defRPr>
            </a:lvl3pPr>
            <a:lvl4pPr marL="1562100" indent="-228600" algn="l" rtl="0" eaLnBrk="0" fontAlgn="base" hangingPunct="0">
              <a:spcBef>
                <a:spcPct val="20000"/>
              </a:spcBef>
              <a:spcAft>
                <a:spcPct val="0"/>
              </a:spcAft>
              <a:buClr>
                <a:srgbClr val="FF3F00"/>
              </a:buClr>
              <a:buChar char="»"/>
              <a:defRPr sz="1400">
                <a:solidFill>
                  <a:schemeClr val="tx1"/>
                </a:solidFill>
                <a:latin typeface="+mn-lt"/>
                <a:ea typeface="+mn-ea"/>
                <a:cs typeface="+mn-cs"/>
              </a:defRPr>
            </a:lvl4pPr>
            <a:lvl5pPr marL="1981200" indent="-228600" algn="l" rtl="0" eaLnBrk="0" fontAlgn="base" hangingPunct="0">
              <a:spcBef>
                <a:spcPct val="20000"/>
              </a:spcBef>
              <a:spcAft>
                <a:spcPct val="0"/>
              </a:spcAft>
              <a:buClr>
                <a:srgbClr val="FF3F00"/>
              </a:buClr>
              <a:buChar char="»"/>
              <a:defRPr sz="1400">
                <a:solidFill>
                  <a:schemeClr val="tx1"/>
                </a:solidFill>
                <a:latin typeface="+mn-lt"/>
                <a:ea typeface="+mn-ea"/>
                <a:cs typeface="+mn-cs"/>
              </a:defRPr>
            </a:lvl5pPr>
            <a:lvl6pPr marL="2438400" indent="-228600" algn="l" rtl="0" eaLnBrk="0" fontAlgn="base" hangingPunct="0">
              <a:spcBef>
                <a:spcPct val="20000"/>
              </a:spcBef>
              <a:spcAft>
                <a:spcPct val="0"/>
              </a:spcAft>
              <a:buClr>
                <a:srgbClr val="FF3F00"/>
              </a:buClr>
              <a:defRPr sz="1400">
                <a:solidFill>
                  <a:schemeClr val="tx1"/>
                </a:solidFill>
                <a:latin typeface="+mn-lt"/>
                <a:ea typeface="+mn-ea"/>
                <a:cs typeface="+mn-cs"/>
              </a:defRPr>
            </a:lvl6pPr>
            <a:lvl7pPr marL="2895600" indent="-228600" algn="l" rtl="0" eaLnBrk="0" fontAlgn="base" hangingPunct="0">
              <a:spcBef>
                <a:spcPct val="20000"/>
              </a:spcBef>
              <a:spcAft>
                <a:spcPct val="0"/>
              </a:spcAft>
              <a:buClr>
                <a:srgbClr val="FF3F00"/>
              </a:buClr>
              <a:defRPr sz="1400">
                <a:solidFill>
                  <a:schemeClr val="tx1"/>
                </a:solidFill>
                <a:latin typeface="+mn-lt"/>
                <a:ea typeface="+mn-ea"/>
                <a:cs typeface="+mn-cs"/>
              </a:defRPr>
            </a:lvl7pPr>
            <a:lvl8pPr marL="3352800" indent="-228600" algn="l" rtl="0" eaLnBrk="0" fontAlgn="base" hangingPunct="0">
              <a:spcBef>
                <a:spcPct val="20000"/>
              </a:spcBef>
              <a:spcAft>
                <a:spcPct val="0"/>
              </a:spcAft>
              <a:buClr>
                <a:srgbClr val="FF3F00"/>
              </a:buClr>
              <a:defRPr sz="1400">
                <a:solidFill>
                  <a:schemeClr val="tx1"/>
                </a:solidFill>
                <a:latin typeface="+mn-lt"/>
                <a:ea typeface="+mn-ea"/>
                <a:cs typeface="+mn-cs"/>
              </a:defRPr>
            </a:lvl8pPr>
            <a:lvl9pPr marL="3810000" indent="-228600" algn="l" rtl="0" eaLnBrk="0" fontAlgn="base" hangingPunct="0">
              <a:spcBef>
                <a:spcPct val="20000"/>
              </a:spcBef>
              <a:spcAft>
                <a:spcPct val="0"/>
              </a:spcAft>
              <a:buClr>
                <a:srgbClr val="FF3F00"/>
              </a:buClr>
              <a:defRPr sz="1400">
                <a:solidFill>
                  <a:schemeClr val="tx1"/>
                </a:solidFill>
                <a:latin typeface="+mn-lt"/>
                <a:ea typeface="+mn-ea"/>
                <a:cs typeface="+mn-cs"/>
              </a:defRPr>
            </a:lvl9pPr>
          </a:lstStyle>
          <a:p>
            <a:pPr lvl="1"/>
            <a:r>
              <a:rPr lang="en-US" dirty="0"/>
              <a:t>Information Needed when making support request:</a:t>
            </a:r>
          </a:p>
          <a:p>
            <a:pPr lvl="2"/>
            <a:r>
              <a:rPr lang="en-US" dirty="0"/>
              <a:t>Site, Node Name, </a:t>
            </a:r>
            <a:r>
              <a:rPr lang="en-US" dirty="0" err="1"/>
              <a:t>CyFlex</a:t>
            </a:r>
            <a:r>
              <a:rPr lang="en-US" dirty="0"/>
              <a:t> Version</a:t>
            </a:r>
          </a:p>
          <a:p>
            <a:pPr lvl="2"/>
            <a:r>
              <a:rPr lang="en-US" dirty="0"/>
              <a:t>Date/Time issue observed</a:t>
            </a:r>
          </a:p>
          <a:p>
            <a:pPr lvl="2"/>
            <a:r>
              <a:rPr lang="en-US" dirty="0"/>
              <a:t>Symptoms observed, correlations to possible root causes / how to reproduce</a:t>
            </a:r>
          </a:p>
          <a:p>
            <a:pPr lvl="2"/>
            <a:r>
              <a:rPr lang="en-US" dirty="0"/>
              <a:t>Operational impact assessment: blocks all work, significantly reduces functionality, nuisance</a:t>
            </a:r>
          </a:p>
          <a:p>
            <a:pPr lvl="1"/>
            <a:r>
              <a:rPr lang="en-US" dirty="0"/>
              <a:t>Local Expertise First (Level 2) </a:t>
            </a:r>
          </a:p>
          <a:p>
            <a:pPr lvl="2"/>
            <a:endParaRPr lang="en-US" sz="500" dirty="0"/>
          </a:p>
          <a:p>
            <a:pPr lvl="2"/>
            <a:r>
              <a:rPr lang="en-US" dirty="0"/>
              <a:t>Consult Site Admin, L5 Engineering Associate or similar</a:t>
            </a:r>
          </a:p>
          <a:p>
            <a:pPr lvl="2"/>
            <a:r>
              <a:rPr lang="en-US" dirty="0"/>
              <a:t>Provide information to TRP if needed to supplement local support</a:t>
            </a:r>
          </a:p>
          <a:p>
            <a:pPr lvl="1"/>
            <a:r>
              <a:rPr lang="en-US" dirty="0"/>
              <a:t>TRP Assistance</a:t>
            </a:r>
          </a:p>
          <a:p>
            <a:pPr lvl="2"/>
            <a:r>
              <a:rPr lang="en-US" dirty="0"/>
              <a:t>Via JIRA Issue System: </a:t>
            </a:r>
            <a:r>
              <a:rPr lang="en-US" dirty="0">
                <a:hlinkClick r:id="rId3"/>
              </a:rPr>
              <a:t>https://max.cybermetrix.com/jira</a:t>
            </a:r>
            <a:r>
              <a:rPr lang="en-US" dirty="0"/>
              <a:t> (if you have a Jira ID)</a:t>
            </a:r>
          </a:p>
          <a:p>
            <a:pPr lvl="2"/>
            <a:r>
              <a:rPr lang="en-US" dirty="0"/>
              <a:t>Via Email: cyflex.support@trplabs.com</a:t>
            </a:r>
          </a:p>
          <a:p>
            <a:pPr lvl="2"/>
            <a:r>
              <a:rPr lang="en-US" dirty="0"/>
              <a:t>Via Phone: +1 812 378 5903 – “</a:t>
            </a:r>
            <a:r>
              <a:rPr lang="en-US" dirty="0" err="1"/>
              <a:t>CyFlex</a:t>
            </a:r>
            <a:r>
              <a:rPr lang="en-US" dirty="0"/>
              <a:t> Support”</a:t>
            </a:r>
          </a:p>
          <a:p>
            <a:pPr lvl="2"/>
            <a:endParaRPr lang="en-US" dirty="0"/>
          </a:p>
          <a:p>
            <a:pPr lvl="3"/>
            <a:endParaRPr lang="en-US" dirty="0"/>
          </a:p>
          <a:p>
            <a:pPr lvl="2"/>
            <a:endParaRPr lang="en-US" sz="2400" dirty="0"/>
          </a:p>
          <a:p>
            <a:endParaRPr lang="en-US" sz="1500" dirty="0"/>
          </a:p>
          <a:p>
            <a:pPr>
              <a:buNone/>
            </a:pPr>
            <a:endParaRPr lang="en-US" sz="1500" dirty="0"/>
          </a:p>
          <a:p>
            <a:endParaRPr lang="en-US" sz="1500" dirty="0"/>
          </a:p>
        </p:txBody>
      </p:sp>
      <p:sp>
        <p:nvSpPr>
          <p:cNvPr id="7" name="Rectangle 6"/>
          <p:cNvSpPr/>
          <p:nvPr/>
        </p:nvSpPr>
        <p:spPr>
          <a:xfrm>
            <a:off x="131374" y="1146245"/>
            <a:ext cx="9144000" cy="369332"/>
          </a:xfrm>
          <a:prstGeom prst="rect">
            <a:avLst/>
          </a:prstGeom>
        </p:spPr>
        <p:txBody>
          <a:bodyPr wrap="square">
            <a:spAutoFit/>
          </a:bodyPr>
          <a:lstStyle/>
          <a:p>
            <a:pPr>
              <a:spcBef>
                <a:spcPts val="800"/>
              </a:spcBef>
            </a:pPr>
            <a:r>
              <a:rPr lang="en-US" sz="1800" b="1" dirty="0">
                <a:solidFill>
                  <a:schemeClr val="accent3"/>
                </a:solidFill>
                <a:latin typeface="+mn-lt"/>
              </a:rPr>
              <a:t>Follow This Process:</a:t>
            </a:r>
            <a:endParaRPr lang="en-US" sz="1800" b="1" dirty="0">
              <a:solidFill>
                <a:schemeClr val="tx1">
                  <a:lumMod val="50000"/>
                  <a:lumOff val="50000"/>
                </a:schemeClr>
              </a:solidFill>
              <a:latin typeface="Broadway" panose="04040905080B02020502" pitchFamily="82" charset="0"/>
            </a:endParaRPr>
          </a:p>
        </p:txBody>
      </p:sp>
    </p:spTree>
    <p:extLst>
      <p:ext uri="{BB962C8B-B14F-4D97-AF65-F5344CB8AC3E}">
        <p14:creationId xmlns:p14="http://schemas.microsoft.com/office/powerpoint/2010/main" val="3299334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112574" y="164274"/>
            <a:ext cx="7162800" cy="914400"/>
          </a:xfrm>
        </p:spPr>
        <p:txBody>
          <a:bodyPr/>
          <a:lstStyle/>
          <a:p>
            <a:r>
              <a:rPr lang="en-US" dirty="0" err="1"/>
              <a:t>CyFlex</a:t>
            </a:r>
            <a:r>
              <a:rPr lang="en-US" dirty="0"/>
              <a:t> Global M&amp;U – Site Briefing</a:t>
            </a:r>
          </a:p>
        </p:txBody>
      </p:sp>
      <p:sp>
        <p:nvSpPr>
          <p:cNvPr id="8" name="Text Placeholder 2"/>
          <p:cNvSpPr txBox="1">
            <a:spLocks/>
          </p:cNvSpPr>
          <p:nvPr/>
        </p:nvSpPr>
        <p:spPr bwMode="auto">
          <a:xfrm>
            <a:off x="207574" y="1583148"/>
            <a:ext cx="9161894" cy="418021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Clr>
                <a:srgbClr val="FF3F00"/>
              </a:buClr>
              <a:buFont typeface="Wingdings" pitchFamily="2" charset="2"/>
              <a:buChar char="n"/>
              <a:defRPr sz="2000">
                <a:solidFill>
                  <a:schemeClr val="tx1"/>
                </a:solidFill>
                <a:latin typeface="+mn-lt"/>
                <a:ea typeface="+mn-ea"/>
                <a:cs typeface="+mn-cs"/>
              </a:defRPr>
            </a:lvl1pPr>
            <a:lvl2pPr marL="742950" indent="-285750" algn="l" rtl="0" eaLnBrk="0" fontAlgn="base" hangingPunct="0">
              <a:spcBef>
                <a:spcPct val="20000"/>
              </a:spcBef>
              <a:spcAft>
                <a:spcPct val="0"/>
              </a:spcAft>
              <a:buClr>
                <a:srgbClr val="FF3F00"/>
              </a:buClr>
              <a:buSzPct val="100000"/>
              <a:buFont typeface="Symbol" pitchFamily="18" charset="2"/>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lr>
                <a:srgbClr val="FF3F00"/>
              </a:buClr>
              <a:buChar char="–"/>
              <a:defRPr sz="1600">
                <a:solidFill>
                  <a:schemeClr val="tx1"/>
                </a:solidFill>
                <a:latin typeface="+mn-lt"/>
                <a:ea typeface="+mn-ea"/>
                <a:cs typeface="+mn-cs"/>
              </a:defRPr>
            </a:lvl3pPr>
            <a:lvl4pPr marL="1562100" indent="-228600" algn="l" rtl="0" eaLnBrk="0" fontAlgn="base" hangingPunct="0">
              <a:spcBef>
                <a:spcPct val="20000"/>
              </a:spcBef>
              <a:spcAft>
                <a:spcPct val="0"/>
              </a:spcAft>
              <a:buClr>
                <a:srgbClr val="FF3F00"/>
              </a:buClr>
              <a:buChar char="»"/>
              <a:defRPr sz="1400">
                <a:solidFill>
                  <a:schemeClr val="tx1"/>
                </a:solidFill>
                <a:latin typeface="+mn-lt"/>
                <a:ea typeface="+mn-ea"/>
                <a:cs typeface="+mn-cs"/>
              </a:defRPr>
            </a:lvl4pPr>
            <a:lvl5pPr marL="1981200" indent="-228600" algn="l" rtl="0" eaLnBrk="0" fontAlgn="base" hangingPunct="0">
              <a:spcBef>
                <a:spcPct val="20000"/>
              </a:spcBef>
              <a:spcAft>
                <a:spcPct val="0"/>
              </a:spcAft>
              <a:buClr>
                <a:srgbClr val="FF3F00"/>
              </a:buClr>
              <a:buChar char="»"/>
              <a:defRPr sz="1400">
                <a:solidFill>
                  <a:schemeClr val="tx1"/>
                </a:solidFill>
                <a:latin typeface="+mn-lt"/>
                <a:ea typeface="+mn-ea"/>
                <a:cs typeface="+mn-cs"/>
              </a:defRPr>
            </a:lvl5pPr>
            <a:lvl6pPr marL="2438400" indent="-228600" algn="l" rtl="0" eaLnBrk="0" fontAlgn="base" hangingPunct="0">
              <a:spcBef>
                <a:spcPct val="20000"/>
              </a:spcBef>
              <a:spcAft>
                <a:spcPct val="0"/>
              </a:spcAft>
              <a:buClr>
                <a:srgbClr val="FF3F00"/>
              </a:buClr>
              <a:defRPr sz="1400">
                <a:solidFill>
                  <a:schemeClr val="tx1"/>
                </a:solidFill>
                <a:latin typeface="+mn-lt"/>
                <a:ea typeface="+mn-ea"/>
                <a:cs typeface="+mn-cs"/>
              </a:defRPr>
            </a:lvl6pPr>
            <a:lvl7pPr marL="2895600" indent="-228600" algn="l" rtl="0" eaLnBrk="0" fontAlgn="base" hangingPunct="0">
              <a:spcBef>
                <a:spcPct val="20000"/>
              </a:spcBef>
              <a:spcAft>
                <a:spcPct val="0"/>
              </a:spcAft>
              <a:buClr>
                <a:srgbClr val="FF3F00"/>
              </a:buClr>
              <a:defRPr sz="1400">
                <a:solidFill>
                  <a:schemeClr val="tx1"/>
                </a:solidFill>
                <a:latin typeface="+mn-lt"/>
                <a:ea typeface="+mn-ea"/>
                <a:cs typeface="+mn-cs"/>
              </a:defRPr>
            </a:lvl7pPr>
            <a:lvl8pPr marL="3352800" indent="-228600" algn="l" rtl="0" eaLnBrk="0" fontAlgn="base" hangingPunct="0">
              <a:spcBef>
                <a:spcPct val="20000"/>
              </a:spcBef>
              <a:spcAft>
                <a:spcPct val="0"/>
              </a:spcAft>
              <a:buClr>
                <a:srgbClr val="FF3F00"/>
              </a:buClr>
              <a:defRPr sz="1400">
                <a:solidFill>
                  <a:schemeClr val="tx1"/>
                </a:solidFill>
                <a:latin typeface="+mn-lt"/>
                <a:ea typeface="+mn-ea"/>
                <a:cs typeface="+mn-cs"/>
              </a:defRPr>
            </a:lvl8pPr>
            <a:lvl9pPr marL="3810000" indent="-228600" algn="l" rtl="0" eaLnBrk="0" fontAlgn="base" hangingPunct="0">
              <a:spcBef>
                <a:spcPct val="20000"/>
              </a:spcBef>
              <a:spcAft>
                <a:spcPct val="0"/>
              </a:spcAft>
              <a:buClr>
                <a:srgbClr val="FF3F00"/>
              </a:buClr>
              <a:defRPr sz="1400">
                <a:solidFill>
                  <a:schemeClr val="tx1"/>
                </a:solidFill>
                <a:latin typeface="+mn-lt"/>
                <a:ea typeface="+mn-ea"/>
                <a:cs typeface="+mn-cs"/>
              </a:defRPr>
            </a:lvl9pPr>
          </a:lstStyle>
          <a:p>
            <a:pPr lvl="1"/>
            <a:r>
              <a:rPr lang="en-US" dirty="0"/>
              <a:t>Questions?</a:t>
            </a:r>
          </a:p>
          <a:p>
            <a:pPr lvl="2"/>
            <a:r>
              <a:rPr lang="en-US" dirty="0"/>
              <a:t>What?, Why?, How?, When?</a:t>
            </a:r>
          </a:p>
          <a:p>
            <a:pPr lvl="2"/>
            <a:r>
              <a:rPr lang="en-US" dirty="0"/>
              <a:t>Suggestions?</a:t>
            </a:r>
          </a:p>
          <a:p>
            <a:pPr lvl="2"/>
            <a:endParaRPr lang="en-US" dirty="0"/>
          </a:p>
          <a:p>
            <a:pPr lvl="3"/>
            <a:endParaRPr lang="en-US" dirty="0"/>
          </a:p>
          <a:p>
            <a:pPr lvl="2"/>
            <a:endParaRPr lang="en-US" dirty="0"/>
          </a:p>
          <a:p>
            <a:pPr lvl="3"/>
            <a:endParaRPr lang="en-US" dirty="0"/>
          </a:p>
          <a:p>
            <a:pPr lvl="2"/>
            <a:endParaRPr lang="en-US" sz="2400" dirty="0"/>
          </a:p>
          <a:p>
            <a:endParaRPr lang="en-US" sz="1500" dirty="0"/>
          </a:p>
          <a:p>
            <a:pPr>
              <a:buNone/>
            </a:pPr>
            <a:endParaRPr lang="en-US" sz="1500" dirty="0"/>
          </a:p>
          <a:p>
            <a:endParaRPr lang="en-US" sz="1500" dirty="0"/>
          </a:p>
        </p:txBody>
      </p:sp>
      <p:sp>
        <p:nvSpPr>
          <p:cNvPr id="7" name="Rectangle 6"/>
          <p:cNvSpPr/>
          <p:nvPr/>
        </p:nvSpPr>
        <p:spPr>
          <a:xfrm>
            <a:off x="131374" y="1146245"/>
            <a:ext cx="9144000" cy="369332"/>
          </a:xfrm>
          <a:prstGeom prst="rect">
            <a:avLst/>
          </a:prstGeom>
        </p:spPr>
        <p:txBody>
          <a:bodyPr wrap="square">
            <a:spAutoFit/>
          </a:bodyPr>
          <a:lstStyle/>
          <a:p>
            <a:pPr>
              <a:spcBef>
                <a:spcPts val="800"/>
              </a:spcBef>
            </a:pPr>
            <a:r>
              <a:rPr lang="en-US" sz="1800" b="1" dirty="0">
                <a:solidFill>
                  <a:schemeClr val="accent3"/>
                </a:solidFill>
                <a:latin typeface="+mn-lt"/>
              </a:rPr>
              <a:t>Wrap-up</a:t>
            </a:r>
            <a:endParaRPr lang="en-US" sz="1800" b="1" dirty="0">
              <a:solidFill>
                <a:schemeClr val="tx1">
                  <a:lumMod val="50000"/>
                  <a:lumOff val="50000"/>
                </a:schemeClr>
              </a:solidFill>
              <a:latin typeface="Broadway" panose="04040905080B02020502" pitchFamily="82" charset="0"/>
            </a:endParaRPr>
          </a:p>
        </p:txBody>
      </p:sp>
    </p:spTree>
    <p:extLst>
      <p:ext uri="{BB962C8B-B14F-4D97-AF65-F5344CB8AC3E}">
        <p14:creationId xmlns:p14="http://schemas.microsoft.com/office/powerpoint/2010/main" val="1638588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474081" y="78830"/>
            <a:ext cx="7162800" cy="914400"/>
          </a:xfrm>
        </p:spPr>
        <p:txBody>
          <a:bodyPr/>
          <a:lstStyle/>
          <a:p>
            <a:r>
              <a:rPr lang="en-US" dirty="0" err="1"/>
              <a:t>CyFlex</a:t>
            </a:r>
            <a:r>
              <a:rPr lang="en-US" dirty="0"/>
              <a:t> Global M&amp;U Site Briefing</a:t>
            </a:r>
          </a:p>
        </p:txBody>
      </p:sp>
      <p:sp>
        <p:nvSpPr>
          <p:cNvPr id="8" name="Text Placeholder 2"/>
          <p:cNvSpPr txBox="1">
            <a:spLocks/>
          </p:cNvSpPr>
          <p:nvPr/>
        </p:nvSpPr>
        <p:spPr bwMode="auto">
          <a:xfrm>
            <a:off x="207574" y="1583148"/>
            <a:ext cx="9161894" cy="418021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Clr>
                <a:srgbClr val="FF3F00"/>
              </a:buClr>
              <a:buFont typeface="Wingdings" pitchFamily="2" charset="2"/>
              <a:buChar char="n"/>
              <a:defRPr sz="2000">
                <a:solidFill>
                  <a:schemeClr val="tx1"/>
                </a:solidFill>
                <a:latin typeface="+mn-lt"/>
                <a:ea typeface="+mn-ea"/>
                <a:cs typeface="+mn-cs"/>
              </a:defRPr>
            </a:lvl1pPr>
            <a:lvl2pPr marL="742950" indent="-285750" algn="l" rtl="0" eaLnBrk="0" fontAlgn="base" hangingPunct="0">
              <a:spcBef>
                <a:spcPct val="20000"/>
              </a:spcBef>
              <a:spcAft>
                <a:spcPct val="0"/>
              </a:spcAft>
              <a:buClr>
                <a:srgbClr val="FF3F00"/>
              </a:buClr>
              <a:buSzPct val="100000"/>
              <a:buFont typeface="Symbol" pitchFamily="18" charset="2"/>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lr>
                <a:srgbClr val="FF3F00"/>
              </a:buClr>
              <a:buChar char="–"/>
              <a:defRPr sz="1600">
                <a:solidFill>
                  <a:schemeClr val="tx1"/>
                </a:solidFill>
                <a:latin typeface="+mn-lt"/>
                <a:ea typeface="+mn-ea"/>
                <a:cs typeface="+mn-cs"/>
              </a:defRPr>
            </a:lvl3pPr>
            <a:lvl4pPr marL="1562100" indent="-228600" algn="l" rtl="0" eaLnBrk="0" fontAlgn="base" hangingPunct="0">
              <a:spcBef>
                <a:spcPct val="20000"/>
              </a:spcBef>
              <a:spcAft>
                <a:spcPct val="0"/>
              </a:spcAft>
              <a:buClr>
                <a:srgbClr val="FF3F00"/>
              </a:buClr>
              <a:buChar char="»"/>
              <a:defRPr sz="1400">
                <a:solidFill>
                  <a:schemeClr val="tx1"/>
                </a:solidFill>
                <a:latin typeface="+mn-lt"/>
                <a:ea typeface="+mn-ea"/>
                <a:cs typeface="+mn-cs"/>
              </a:defRPr>
            </a:lvl4pPr>
            <a:lvl5pPr marL="1981200" indent="-228600" algn="l" rtl="0" eaLnBrk="0" fontAlgn="base" hangingPunct="0">
              <a:spcBef>
                <a:spcPct val="20000"/>
              </a:spcBef>
              <a:spcAft>
                <a:spcPct val="0"/>
              </a:spcAft>
              <a:buClr>
                <a:srgbClr val="FF3F00"/>
              </a:buClr>
              <a:buChar char="»"/>
              <a:defRPr sz="1400">
                <a:solidFill>
                  <a:schemeClr val="tx1"/>
                </a:solidFill>
                <a:latin typeface="+mn-lt"/>
                <a:ea typeface="+mn-ea"/>
                <a:cs typeface="+mn-cs"/>
              </a:defRPr>
            </a:lvl5pPr>
            <a:lvl6pPr marL="2438400" indent="-228600" algn="l" rtl="0" eaLnBrk="0" fontAlgn="base" hangingPunct="0">
              <a:spcBef>
                <a:spcPct val="20000"/>
              </a:spcBef>
              <a:spcAft>
                <a:spcPct val="0"/>
              </a:spcAft>
              <a:buClr>
                <a:srgbClr val="FF3F00"/>
              </a:buClr>
              <a:defRPr sz="1400">
                <a:solidFill>
                  <a:schemeClr val="tx1"/>
                </a:solidFill>
                <a:latin typeface="+mn-lt"/>
                <a:ea typeface="+mn-ea"/>
                <a:cs typeface="+mn-cs"/>
              </a:defRPr>
            </a:lvl6pPr>
            <a:lvl7pPr marL="2895600" indent="-228600" algn="l" rtl="0" eaLnBrk="0" fontAlgn="base" hangingPunct="0">
              <a:spcBef>
                <a:spcPct val="20000"/>
              </a:spcBef>
              <a:spcAft>
                <a:spcPct val="0"/>
              </a:spcAft>
              <a:buClr>
                <a:srgbClr val="FF3F00"/>
              </a:buClr>
              <a:defRPr sz="1400">
                <a:solidFill>
                  <a:schemeClr val="tx1"/>
                </a:solidFill>
                <a:latin typeface="+mn-lt"/>
                <a:ea typeface="+mn-ea"/>
                <a:cs typeface="+mn-cs"/>
              </a:defRPr>
            </a:lvl7pPr>
            <a:lvl8pPr marL="3352800" indent="-228600" algn="l" rtl="0" eaLnBrk="0" fontAlgn="base" hangingPunct="0">
              <a:spcBef>
                <a:spcPct val="20000"/>
              </a:spcBef>
              <a:spcAft>
                <a:spcPct val="0"/>
              </a:spcAft>
              <a:buClr>
                <a:srgbClr val="FF3F00"/>
              </a:buClr>
              <a:defRPr sz="1400">
                <a:solidFill>
                  <a:schemeClr val="tx1"/>
                </a:solidFill>
                <a:latin typeface="+mn-lt"/>
                <a:ea typeface="+mn-ea"/>
                <a:cs typeface="+mn-cs"/>
              </a:defRPr>
            </a:lvl8pPr>
            <a:lvl9pPr marL="3810000" indent="-228600" algn="l" rtl="0" eaLnBrk="0" fontAlgn="base" hangingPunct="0">
              <a:spcBef>
                <a:spcPct val="20000"/>
              </a:spcBef>
              <a:spcAft>
                <a:spcPct val="0"/>
              </a:spcAft>
              <a:buClr>
                <a:srgbClr val="FF3F00"/>
              </a:buClr>
              <a:defRPr sz="1400">
                <a:solidFill>
                  <a:schemeClr val="tx1"/>
                </a:solidFill>
                <a:latin typeface="+mn-lt"/>
                <a:ea typeface="+mn-ea"/>
                <a:cs typeface="+mn-cs"/>
              </a:defRPr>
            </a:lvl9pPr>
          </a:lstStyle>
          <a:p>
            <a:pPr lvl="1"/>
            <a:r>
              <a:rPr lang="en-US" dirty="0"/>
              <a:t>Global </a:t>
            </a:r>
            <a:r>
              <a:rPr lang="en-US" dirty="0" err="1"/>
              <a:t>CyFlex</a:t>
            </a:r>
            <a:r>
              <a:rPr lang="en-US" dirty="0"/>
              <a:t> Maintenance and Updates</a:t>
            </a:r>
          </a:p>
          <a:p>
            <a:pPr lvl="2"/>
            <a:r>
              <a:rPr lang="en-US" dirty="0"/>
              <a:t>Start Date: 3/1/18 retroactive to 1/1/18</a:t>
            </a:r>
          </a:p>
          <a:p>
            <a:pPr lvl="2"/>
            <a:r>
              <a:rPr lang="en-US" dirty="0"/>
              <a:t>Period of Performance: 2018Q1&amp;Q2, coverage through 2021 pending CMI go-ahead</a:t>
            </a:r>
          </a:p>
          <a:p>
            <a:pPr lvl="1"/>
            <a:r>
              <a:rPr lang="en-US" dirty="0"/>
              <a:t>Program Goals</a:t>
            </a:r>
          </a:p>
          <a:p>
            <a:pPr lvl="2"/>
            <a:r>
              <a:rPr lang="en-US" dirty="0"/>
              <a:t>To help ensure continued usefulness of </a:t>
            </a:r>
            <a:r>
              <a:rPr lang="en-US" dirty="0" err="1"/>
              <a:t>CyFlex</a:t>
            </a:r>
            <a:r>
              <a:rPr lang="en-US" dirty="0"/>
              <a:t> to CMI</a:t>
            </a:r>
          </a:p>
          <a:p>
            <a:pPr lvl="3"/>
            <a:r>
              <a:rPr lang="en-US" dirty="0"/>
              <a:t>Effective: Capable vs. present and pending requirements</a:t>
            </a:r>
          </a:p>
          <a:p>
            <a:pPr lvl="3"/>
            <a:r>
              <a:rPr lang="en-US" dirty="0"/>
              <a:t>Efficient: Operating costs, test results production</a:t>
            </a:r>
          </a:p>
          <a:p>
            <a:pPr lvl="2"/>
            <a:r>
              <a:rPr lang="en-US" dirty="0"/>
              <a:t>To provide mechanisms for continuous improvement, including:</a:t>
            </a:r>
          </a:p>
          <a:p>
            <a:pPr lvl="3"/>
            <a:r>
              <a:rPr lang="en-US" dirty="0"/>
              <a:t>Code maintenance</a:t>
            </a:r>
          </a:p>
          <a:p>
            <a:pPr lvl="3"/>
            <a:r>
              <a:rPr lang="en-US" dirty="0"/>
              <a:t>Standardization opportunities: run-times and application of feature sets</a:t>
            </a:r>
          </a:p>
          <a:p>
            <a:pPr lvl="3"/>
            <a:r>
              <a:rPr lang="en-US" dirty="0"/>
              <a:t>Access to knowledgeable and capable human resources</a:t>
            </a:r>
          </a:p>
          <a:p>
            <a:pPr lvl="3"/>
            <a:endParaRPr lang="en-US" dirty="0"/>
          </a:p>
          <a:p>
            <a:pPr lvl="3"/>
            <a:endParaRPr lang="en-US" dirty="0"/>
          </a:p>
          <a:p>
            <a:pPr lvl="2"/>
            <a:endParaRPr lang="en-US" dirty="0"/>
          </a:p>
          <a:p>
            <a:pPr lvl="3"/>
            <a:endParaRPr lang="en-US" dirty="0"/>
          </a:p>
          <a:p>
            <a:pPr lvl="2"/>
            <a:endParaRPr lang="en-US" sz="2400" dirty="0"/>
          </a:p>
          <a:p>
            <a:endParaRPr lang="en-US" sz="1500" dirty="0"/>
          </a:p>
          <a:p>
            <a:pPr>
              <a:buNone/>
            </a:pPr>
            <a:endParaRPr lang="en-US" sz="1500" dirty="0"/>
          </a:p>
          <a:p>
            <a:endParaRPr lang="en-US" sz="1500" dirty="0"/>
          </a:p>
        </p:txBody>
      </p:sp>
      <p:sp>
        <p:nvSpPr>
          <p:cNvPr id="7" name="Rectangle 6"/>
          <p:cNvSpPr/>
          <p:nvPr/>
        </p:nvSpPr>
        <p:spPr>
          <a:xfrm>
            <a:off x="131374" y="1146245"/>
            <a:ext cx="9144000" cy="369332"/>
          </a:xfrm>
          <a:prstGeom prst="rect">
            <a:avLst/>
          </a:prstGeom>
        </p:spPr>
        <p:txBody>
          <a:bodyPr wrap="square">
            <a:spAutoFit/>
          </a:bodyPr>
          <a:lstStyle/>
          <a:p>
            <a:pPr>
              <a:spcBef>
                <a:spcPts val="800"/>
              </a:spcBef>
            </a:pPr>
            <a:r>
              <a:rPr lang="en-US" sz="1800" b="1" dirty="0">
                <a:solidFill>
                  <a:schemeClr val="accent3"/>
                </a:solidFill>
                <a:latin typeface="+mn-lt"/>
              </a:rPr>
              <a:t>Context</a:t>
            </a:r>
            <a:endParaRPr lang="en-US" sz="1800" b="1" dirty="0">
              <a:solidFill>
                <a:schemeClr val="tx1">
                  <a:lumMod val="50000"/>
                  <a:lumOff val="50000"/>
                </a:schemeClr>
              </a:solidFill>
              <a:latin typeface="Broadway" panose="04040905080B02020502" pitchFamily="82" charset="0"/>
            </a:endParaRPr>
          </a:p>
        </p:txBody>
      </p:sp>
    </p:spTree>
    <p:extLst>
      <p:ext uri="{BB962C8B-B14F-4D97-AF65-F5344CB8AC3E}">
        <p14:creationId xmlns:p14="http://schemas.microsoft.com/office/powerpoint/2010/main" val="2453533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952546" y="75156"/>
            <a:ext cx="7162800" cy="914400"/>
          </a:xfrm>
        </p:spPr>
        <p:txBody>
          <a:bodyPr/>
          <a:lstStyle/>
          <a:p>
            <a:r>
              <a:rPr lang="en-US" dirty="0" err="1"/>
              <a:t>CyFlex</a:t>
            </a:r>
            <a:r>
              <a:rPr lang="en-US" dirty="0"/>
              <a:t> Global M&amp;U – Site Briefing</a:t>
            </a:r>
          </a:p>
        </p:txBody>
      </p:sp>
      <p:sp>
        <p:nvSpPr>
          <p:cNvPr id="8" name="Text Placeholder 2"/>
          <p:cNvSpPr txBox="1">
            <a:spLocks/>
          </p:cNvSpPr>
          <p:nvPr/>
        </p:nvSpPr>
        <p:spPr bwMode="auto">
          <a:xfrm>
            <a:off x="207574" y="1583148"/>
            <a:ext cx="9161894" cy="47424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Clr>
                <a:srgbClr val="FF3F00"/>
              </a:buClr>
              <a:buFont typeface="Wingdings" pitchFamily="2" charset="2"/>
              <a:buChar char="n"/>
              <a:defRPr sz="2000">
                <a:solidFill>
                  <a:schemeClr val="tx1"/>
                </a:solidFill>
                <a:latin typeface="+mn-lt"/>
                <a:ea typeface="+mn-ea"/>
                <a:cs typeface="+mn-cs"/>
              </a:defRPr>
            </a:lvl1pPr>
            <a:lvl2pPr marL="742950" indent="-285750" algn="l" rtl="0" eaLnBrk="0" fontAlgn="base" hangingPunct="0">
              <a:spcBef>
                <a:spcPct val="20000"/>
              </a:spcBef>
              <a:spcAft>
                <a:spcPct val="0"/>
              </a:spcAft>
              <a:buClr>
                <a:srgbClr val="FF3F00"/>
              </a:buClr>
              <a:buSzPct val="100000"/>
              <a:buFont typeface="Symbol" pitchFamily="18" charset="2"/>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lr>
                <a:srgbClr val="FF3F00"/>
              </a:buClr>
              <a:buChar char="–"/>
              <a:defRPr sz="1600">
                <a:solidFill>
                  <a:schemeClr val="tx1"/>
                </a:solidFill>
                <a:latin typeface="+mn-lt"/>
                <a:ea typeface="+mn-ea"/>
                <a:cs typeface="+mn-cs"/>
              </a:defRPr>
            </a:lvl3pPr>
            <a:lvl4pPr marL="1562100" indent="-228600" algn="l" rtl="0" eaLnBrk="0" fontAlgn="base" hangingPunct="0">
              <a:spcBef>
                <a:spcPct val="20000"/>
              </a:spcBef>
              <a:spcAft>
                <a:spcPct val="0"/>
              </a:spcAft>
              <a:buClr>
                <a:srgbClr val="FF3F00"/>
              </a:buClr>
              <a:buChar char="»"/>
              <a:defRPr sz="1400">
                <a:solidFill>
                  <a:schemeClr val="tx1"/>
                </a:solidFill>
                <a:latin typeface="+mn-lt"/>
                <a:ea typeface="+mn-ea"/>
                <a:cs typeface="+mn-cs"/>
              </a:defRPr>
            </a:lvl4pPr>
            <a:lvl5pPr marL="1981200" indent="-228600" algn="l" rtl="0" eaLnBrk="0" fontAlgn="base" hangingPunct="0">
              <a:spcBef>
                <a:spcPct val="20000"/>
              </a:spcBef>
              <a:spcAft>
                <a:spcPct val="0"/>
              </a:spcAft>
              <a:buClr>
                <a:srgbClr val="FF3F00"/>
              </a:buClr>
              <a:buChar char="»"/>
              <a:defRPr sz="1400">
                <a:solidFill>
                  <a:schemeClr val="tx1"/>
                </a:solidFill>
                <a:latin typeface="+mn-lt"/>
                <a:ea typeface="+mn-ea"/>
                <a:cs typeface="+mn-cs"/>
              </a:defRPr>
            </a:lvl5pPr>
            <a:lvl6pPr marL="2438400" indent="-228600" algn="l" rtl="0" eaLnBrk="0" fontAlgn="base" hangingPunct="0">
              <a:spcBef>
                <a:spcPct val="20000"/>
              </a:spcBef>
              <a:spcAft>
                <a:spcPct val="0"/>
              </a:spcAft>
              <a:buClr>
                <a:srgbClr val="FF3F00"/>
              </a:buClr>
              <a:defRPr sz="1400">
                <a:solidFill>
                  <a:schemeClr val="tx1"/>
                </a:solidFill>
                <a:latin typeface="+mn-lt"/>
                <a:ea typeface="+mn-ea"/>
                <a:cs typeface="+mn-cs"/>
              </a:defRPr>
            </a:lvl6pPr>
            <a:lvl7pPr marL="2895600" indent="-228600" algn="l" rtl="0" eaLnBrk="0" fontAlgn="base" hangingPunct="0">
              <a:spcBef>
                <a:spcPct val="20000"/>
              </a:spcBef>
              <a:spcAft>
                <a:spcPct val="0"/>
              </a:spcAft>
              <a:buClr>
                <a:srgbClr val="FF3F00"/>
              </a:buClr>
              <a:defRPr sz="1400">
                <a:solidFill>
                  <a:schemeClr val="tx1"/>
                </a:solidFill>
                <a:latin typeface="+mn-lt"/>
                <a:ea typeface="+mn-ea"/>
                <a:cs typeface="+mn-cs"/>
              </a:defRPr>
            </a:lvl7pPr>
            <a:lvl8pPr marL="3352800" indent="-228600" algn="l" rtl="0" eaLnBrk="0" fontAlgn="base" hangingPunct="0">
              <a:spcBef>
                <a:spcPct val="20000"/>
              </a:spcBef>
              <a:spcAft>
                <a:spcPct val="0"/>
              </a:spcAft>
              <a:buClr>
                <a:srgbClr val="FF3F00"/>
              </a:buClr>
              <a:defRPr sz="1400">
                <a:solidFill>
                  <a:schemeClr val="tx1"/>
                </a:solidFill>
                <a:latin typeface="+mn-lt"/>
                <a:ea typeface="+mn-ea"/>
                <a:cs typeface="+mn-cs"/>
              </a:defRPr>
            </a:lvl8pPr>
            <a:lvl9pPr marL="3810000" indent="-228600" algn="l" rtl="0" eaLnBrk="0" fontAlgn="base" hangingPunct="0">
              <a:spcBef>
                <a:spcPct val="20000"/>
              </a:spcBef>
              <a:spcAft>
                <a:spcPct val="0"/>
              </a:spcAft>
              <a:buClr>
                <a:srgbClr val="FF3F00"/>
              </a:buClr>
              <a:defRPr sz="1400">
                <a:solidFill>
                  <a:schemeClr val="tx1"/>
                </a:solidFill>
                <a:latin typeface="+mn-lt"/>
                <a:ea typeface="+mn-ea"/>
                <a:cs typeface="+mn-cs"/>
              </a:defRPr>
            </a:lvl9pPr>
          </a:lstStyle>
          <a:p>
            <a:pPr lvl="1"/>
            <a:r>
              <a:rPr lang="en-US" dirty="0"/>
              <a:t>Blocker, Critical, Major issue resolution</a:t>
            </a:r>
          </a:p>
          <a:p>
            <a:pPr lvl="2"/>
            <a:r>
              <a:rPr lang="en-US" dirty="0"/>
              <a:t>Bugs, Improvements, Support</a:t>
            </a:r>
          </a:p>
          <a:p>
            <a:pPr lvl="1"/>
            <a:r>
              <a:rPr lang="en-US" dirty="0"/>
              <a:t>Lifecycle (maintenance, Q/A, releases)</a:t>
            </a:r>
          </a:p>
          <a:p>
            <a:pPr lvl="1"/>
            <a:r>
              <a:rPr lang="en-US" dirty="0"/>
              <a:t>Annual site reviews</a:t>
            </a:r>
          </a:p>
          <a:p>
            <a:pPr lvl="1"/>
            <a:r>
              <a:rPr lang="en-US" dirty="0"/>
              <a:t>Level 3 remote support</a:t>
            </a:r>
          </a:p>
          <a:p>
            <a:pPr lvl="1"/>
            <a:r>
              <a:rPr lang="en-US" dirty="0"/>
              <a:t>Minor / trivial bugs</a:t>
            </a:r>
          </a:p>
          <a:p>
            <a:pPr lvl="1"/>
            <a:r>
              <a:rPr lang="en-US" dirty="0"/>
              <a:t>Minor development</a:t>
            </a:r>
          </a:p>
          <a:p>
            <a:pPr lvl="1"/>
            <a:r>
              <a:rPr lang="en-US" dirty="0"/>
              <a:t>Major development </a:t>
            </a:r>
            <a:r>
              <a:rPr lang="en-US" dirty="0">
                <a:sym typeface="Wingdings" panose="05000000000000000000" pitchFamily="2" charset="2"/>
              </a:rPr>
              <a:t> Not really intended but permitted if budget allows</a:t>
            </a:r>
            <a:endParaRPr lang="en-US" dirty="0"/>
          </a:p>
          <a:p>
            <a:pPr lvl="2"/>
            <a:endParaRPr lang="en-US" sz="2400" dirty="0"/>
          </a:p>
          <a:p>
            <a:endParaRPr lang="en-US" sz="1500" dirty="0"/>
          </a:p>
          <a:p>
            <a:pPr>
              <a:buNone/>
            </a:pPr>
            <a:endParaRPr lang="en-US" sz="1500" dirty="0"/>
          </a:p>
          <a:p>
            <a:endParaRPr lang="en-US" sz="1500" dirty="0"/>
          </a:p>
        </p:txBody>
      </p:sp>
      <p:sp>
        <p:nvSpPr>
          <p:cNvPr id="7" name="Rectangle 6"/>
          <p:cNvSpPr/>
          <p:nvPr/>
        </p:nvSpPr>
        <p:spPr>
          <a:xfrm>
            <a:off x="131374" y="1146245"/>
            <a:ext cx="9144000" cy="369332"/>
          </a:xfrm>
          <a:prstGeom prst="rect">
            <a:avLst/>
          </a:prstGeom>
        </p:spPr>
        <p:txBody>
          <a:bodyPr wrap="square">
            <a:spAutoFit/>
          </a:bodyPr>
          <a:lstStyle/>
          <a:p>
            <a:pPr>
              <a:spcBef>
                <a:spcPts val="800"/>
              </a:spcBef>
            </a:pPr>
            <a:r>
              <a:rPr lang="en-US" sz="1800" b="1" dirty="0">
                <a:solidFill>
                  <a:schemeClr val="accent3"/>
                </a:solidFill>
                <a:latin typeface="+mn-lt"/>
              </a:rPr>
              <a:t>Global M&amp;U Work Priority (Highest to Lowest)</a:t>
            </a:r>
            <a:endParaRPr lang="en-US" sz="1800" b="1" dirty="0">
              <a:solidFill>
                <a:schemeClr val="tx1">
                  <a:lumMod val="50000"/>
                  <a:lumOff val="50000"/>
                </a:schemeClr>
              </a:solidFill>
              <a:latin typeface="Broadway" panose="04040905080B02020502" pitchFamily="82" charset="0"/>
            </a:endParaRPr>
          </a:p>
        </p:txBody>
      </p:sp>
    </p:spTree>
    <p:extLst>
      <p:ext uri="{BB962C8B-B14F-4D97-AF65-F5344CB8AC3E}">
        <p14:creationId xmlns:p14="http://schemas.microsoft.com/office/powerpoint/2010/main" val="469296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474081" y="78830"/>
            <a:ext cx="7162800" cy="914400"/>
          </a:xfrm>
        </p:spPr>
        <p:txBody>
          <a:bodyPr/>
          <a:lstStyle/>
          <a:p>
            <a:r>
              <a:rPr lang="en-US" dirty="0" err="1"/>
              <a:t>CyFlex</a:t>
            </a:r>
            <a:r>
              <a:rPr lang="en-US" dirty="0"/>
              <a:t> Global M&amp;U</a:t>
            </a:r>
          </a:p>
        </p:txBody>
      </p:sp>
      <p:sp>
        <p:nvSpPr>
          <p:cNvPr id="7" name="Rectangle 6"/>
          <p:cNvSpPr/>
          <p:nvPr/>
        </p:nvSpPr>
        <p:spPr>
          <a:xfrm>
            <a:off x="131374" y="1146245"/>
            <a:ext cx="9144000" cy="369332"/>
          </a:xfrm>
          <a:prstGeom prst="rect">
            <a:avLst/>
          </a:prstGeom>
        </p:spPr>
        <p:txBody>
          <a:bodyPr wrap="square">
            <a:spAutoFit/>
          </a:bodyPr>
          <a:lstStyle/>
          <a:p>
            <a:pPr>
              <a:spcBef>
                <a:spcPts val="800"/>
              </a:spcBef>
            </a:pPr>
            <a:r>
              <a:rPr lang="en-US" sz="1800" b="1" dirty="0">
                <a:solidFill>
                  <a:schemeClr val="accent3"/>
                </a:solidFill>
                <a:latin typeface="+mn-lt"/>
              </a:rPr>
              <a:t>Terminology: </a:t>
            </a:r>
            <a:r>
              <a:rPr lang="en-US" sz="1800" b="1" dirty="0" err="1">
                <a:solidFill>
                  <a:schemeClr val="accent3"/>
                </a:solidFill>
                <a:latin typeface="+mn-lt"/>
              </a:rPr>
              <a:t>CyFlex</a:t>
            </a:r>
            <a:r>
              <a:rPr lang="en-US" sz="1800" b="1" dirty="0">
                <a:solidFill>
                  <a:schemeClr val="accent3"/>
                </a:solidFill>
                <a:latin typeface="+mn-lt"/>
              </a:rPr>
              <a:t> Lifecycle Phases</a:t>
            </a:r>
            <a:endParaRPr lang="en-US" sz="1800" b="1" dirty="0">
              <a:solidFill>
                <a:schemeClr val="tx1">
                  <a:lumMod val="50000"/>
                  <a:lumOff val="50000"/>
                </a:schemeClr>
              </a:solidFill>
              <a:latin typeface="Broadway" panose="04040905080B02020502" pitchFamily="82" charset="0"/>
            </a:endParaRPr>
          </a:p>
        </p:txBody>
      </p:sp>
      <p:graphicFrame>
        <p:nvGraphicFramePr>
          <p:cNvPr id="2" name="Table 1">
            <a:extLst>
              <a:ext uri="{FF2B5EF4-FFF2-40B4-BE49-F238E27FC236}">
                <a16:creationId xmlns:a16="http://schemas.microsoft.com/office/drawing/2014/main" id="{FB4F3A1C-9CC2-43FC-AF69-604068419B84}"/>
              </a:ext>
            </a:extLst>
          </p:cNvPr>
          <p:cNvGraphicFramePr>
            <a:graphicFrameLocks noGrp="1"/>
          </p:cNvGraphicFramePr>
          <p:nvPr>
            <p:extLst>
              <p:ext uri="{D42A27DB-BD31-4B8C-83A1-F6EECF244321}">
                <p14:modId xmlns:p14="http://schemas.microsoft.com/office/powerpoint/2010/main" val="798140289"/>
              </p:ext>
            </p:extLst>
          </p:nvPr>
        </p:nvGraphicFramePr>
        <p:xfrm>
          <a:off x="236567" y="1621323"/>
          <a:ext cx="9201753" cy="4942689"/>
        </p:xfrm>
        <a:graphic>
          <a:graphicData uri="http://schemas.openxmlformats.org/drawingml/2006/table">
            <a:tbl>
              <a:tblPr firstRow="1" bandRow="1">
                <a:tableStyleId>{5C22544A-7EE6-4342-B048-85BDC9FD1C3A}</a:tableStyleId>
              </a:tblPr>
              <a:tblGrid>
                <a:gridCol w="1594519">
                  <a:extLst>
                    <a:ext uri="{9D8B030D-6E8A-4147-A177-3AD203B41FA5}">
                      <a16:colId xmlns:a16="http://schemas.microsoft.com/office/drawing/2014/main" val="3448771832"/>
                    </a:ext>
                  </a:extLst>
                </a:gridCol>
                <a:gridCol w="1344216">
                  <a:extLst>
                    <a:ext uri="{9D8B030D-6E8A-4147-A177-3AD203B41FA5}">
                      <a16:colId xmlns:a16="http://schemas.microsoft.com/office/drawing/2014/main" val="1771751982"/>
                    </a:ext>
                  </a:extLst>
                </a:gridCol>
                <a:gridCol w="1557437">
                  <a:extLst>
                    <a:ext uri="{9D8B030D-6E8A-4147-A177-3AD203B41FA5}">
                      <a16:colId xmlns:a16="http://schemas.microsoft.com/office/drawing/2014/main" val="2705017222"/>
                    </a:ext>
                  </a:extLst>
                </a:gridCol>
                <a:gridCol w="1525027">
                  <a:extLst>
                    <a:ext uri="{9D8B030D-6E8A-4147-A177-3AD203B41FA5}">
                      <a16:colId xmlns:a16="http://schemas.microsoft.com/office/drawing/2014/main" val="2121404569"/>
                    </a:ext>
                  </a:extLst>
                </a:gridCol>
                <a:gridCol w="3180554">
                  <a:extLst>
                    <a:ext uri="{9D8B030D-6E8A-4147-A177-3AD203B41FA5}">
                      <a16:colId xmlns:a16="http://schemas.microsoft.com/office/drawing/2014/main" val="3174394073"/>
                    </a:ext>
                  </a:extLst>
                </a:gridCol>
              </a:tblGrid>
              <a:tr h="462129">
                <a:tc>
                  <a:txBody>
                    <a:bodyPr/>
                    <a:lstStyle/>
                    <a:p>
                      <a:r>
                        <a:rPr lang="en-US" dirty="0"/>
                        <a:t>Phase</a:t>
                      </a:r>
                    </a:p>
                  </a:txBody>
                  <a:tcPr/>
                </a:tc>
                <a:tc>
                  <a:txBody>
                    <a:bodyPr/>
                    <a:lstStyle/>
                    <a:p>
                      <a:r>
                        <a:rPr lang="en-US" dirty="0"/>
                        <a:t>Released?</a:t>
                      </a:r>
                    </a:p>
                  </a:txBody>
                  <a:tcPr/>
                </a:tc>
                <a:tc>
                  <a:txBody>
                    <a:bodyPr/>
                    <a:lstStyle/>
                    <a:p>
                      <a:r>
                        <a:rPr lang="en-US" dirty="0"/>
                        <a:t>Maintained?</a:t>
                      </a:r>
                    </a:p>
                  </a:txBody>
                  <a:tcPr/>
                </a:tc>
                <a:tc>
                  <a:txBody>
                    <a:bodyPr/>
                    <a:lstStyle/>
                    <a:p>
                      <a:r>
                        <a:rPr lang="en-US" dirty="0"/>
                        <a:t>Supported?</a:t>
                      </a:r>
                    </a:p>
                  </a:txBody>
                  <a:tcPr/>
                </a:tc>
                <a:tc>
                  <a:txBody>
                    <a:bodyPr/>
                    <a:lstStyle/>
                    <a:p>
                      <a:r>
                        <a:rPr lang="en-US" dirty="0"/>
                        <a:t>Notes</a:t>
                      </a:r>
                    </a:p>
                  </a:txBody>
                  <a:tcPr/>
                </a:tc>
                <a:extLst>
                  <a:ext uri="{0D108BD9-81ED-4DB2-BD59-A6C34878D82A}">
                    <a16:rowId xmlns:a16="http://schemas.microsoft.com/office/drawing/2014/main" val="1135852641"/>
                  </a:ext>
                </a:extLst>
              </a:tr>
              <a:tr h="611589">
                <a:tc>
                  <a:txBody>
                    <a:bodyPr/>
                    <a:lstStyle/>
                    <a:p>
                      <a:r>
                        <a:rPr lang="en-US" dirty="0"/>
                        <a:t>Experimental</a:t>
                      </a:r>
                    </a:p>
                  </a:txBody>
                  <a:tcPr/>
                </a:tc>
                <a:tc>
                  <a:txBody>
                    <a:bodyPr/>
                    <a:lstStyle/>
                    <a:p>
                      <a:r>
                        <a:rPr lang="en-US" dirty="0"/>
                        <a:t>No</a:t>
                      </a:r>
                    </a:p>
                  </a:txBody>
                  <a:tcPr/>
                </a:tc>
                <a:tc>
                  <a:txBody>
                    <a:bodyPr/>
                    <a:lstStyle/>
                    <a:p>
                      <a:r>
                        <a:rPr lang="en-US" dirty="0"/>
                        <a:t>No</a:t>
                      </a:r>
                    </a:p>
                  </a:txBody>
                  <a:tcPr/>
                </a:tc>
                <a:tc>
                  <a:txBody>
                    <a:bodyPr/>
                    <a:lstStyle/>
                    <a:p>
                      <a:r>
                        <a:rPr lang="en-US" dirty="0"/>
                        <a:t>No</a:t>
                      </a:r>
                    </a:p>
                  </a:txBody>
                  <a:tcPr/>
                </a:tc>
                <a:tc>
                  <a:txBody>
                    <a:bodyPr/>
                    <a:lstStyle/>
                    <a:p>
                      <a:r>
                        <a:rPr lang="en-US" dirty="0"/>
                        <a:t>TRP Internal and very limited use only</a:t>
                      </a:r>
                    </a:p>
                  </a:txBody>
                  <a:tcPr/>
                </a:tc>
                <a:extLst>
                  <a:ext uri="{0D108BD9-81ED-4DB2-BD59-A6C34878D82A}">
                    <a16:rowId xmlns:a16="http://schemas.microsoft.com/office/drawing/2014/main" val="1499363378"/>
                  </a:ext>
                </a:extLst>
              </a:tr>
              <a:tr h="354333">
                <a:tc>
                  <a:txBody>
                    <a:bodyPr/>
                    <a:lstStyle/>
                    <a:p>
                      <a:r>
                        <a:rPr lang="en-US" dirty="0"/>
                        <a:t>Alpha</a:t>
                      </a:r>
                    </a:p>
                  </a:txBody>
                  <a:tcPr/>
                </a:tc>
                <a:tc>
                  <a:txBody>
                    <a:bodyPr/>
                    <a:lstStyle/>
                    <a:p>
                      <a:r>
                        <a:rPr lang="en-US" dirty="0"/>
                        <a:t>No</a:t>
                      </a:r>
                    </a:p>
                  </a:txBody>
                  <a:tcPr/>
                </a:tc>
                <a:tc>
                  <a:txBody>
                    <a:bodyPr/>
                    <a:lstStyle/>
                    <a:p>
                      <a:r>
                        <a:rPr lang="en-US" dirty="0"/>
                        <a:t>No</a:t>
                      </a:r>
                    </a:p>
                  </a:txBody>
                  <a:tcPr/>
                </a:tc>
                <a:tc>
                  <a:txBody>
                    <a:bodyPr/>
                    <a:lstStyle/>
                    <a:p>
                      <a:r>
                        <a:rPr lang="en-US" dirty="0"/>
                        <a:t>No</a:t>
                      </a:r>
                    </a:p>
                  </a:txBody>
                  <a:tcPr/>
                </a:tc>
                <a:tc>
                  <a:txBody>
                    <a:bodyPr/>
                    <a:lstStyle/>
                    <a:p>
                      <a:r>
                        <a:rPr lang="en-US" dirty="0"/>
                        <a:t>TRP Internal only</a:t>
                      </a:r>
                    </a:p>
                  </a:txBody>
                  <a:tcPr/>
                </a:tc>
                <a:extLst>
                  <a:ext uri="{0D108BD9-81ED-4DB2-BD59-A6C34878D82A}">
                    <a16:rowId xmlns:a16="http://schemas.microsoft.com/office/drawing/2014/main" val="1712250824"/>
                  </a:ext>
                </a:extLst>
              </a:tr>
              <a:tr h="611589">
                <a:tc>
                  <a:txBody>
                    <a:bodyPr/>
                    <a:lstStyle/>
                    <a:p>
                      <a:r>
                        <a:rPr lang="en-US" dirty="0"/>
                        <a:t>Beta</a:t>
                      </a:r>
                    </a:p>
                  </a:txBody>
                  <a:tcPr/>
                </a:tc>
                <a:tc>
                  <a:txBody>
                    <a:bodyPr/>
                    <a:lstStyle/>
                    <a:p>
                      <a:r>
                        <a:rPr lang="en-US" dirty="0"/>
                        <a:t>Beta-use</a:t>
                      </a:r>
                    </a:p>
                  </a:txBody>
                  <a:tcPr/>
                </a:tc>
                <a:tc>
                  <a:txBody>
                    <a:bodyPr/>
                    <a:lstStyle/>
                    <a:p>
                      <a:r>
                        <a:rPr lang="en-US" dirty="0"/>
                        <a:t>During Beta</a:t>
                      </a:r>
                    </a:p>
                  </a:txBody>
                  <a:tcPr/>
                </a:tc>
                <a:tc>
                  <a:txBody>
                    <a:bodyPr/>
                    <a:lstStyle/>
                    <a:p>
                      <a:r>
                        <a:rPr lang="en-US" dirty="0"/>
                        <a:t>During Beta</a:t>
                      </a:r>
                    </a:p>
                  </a:txBody>
                  <a:tcPr/>
                </a:tc>
                <a:tc>
                  <a:txBody>
                    <a:bodyPr/>
                    <a:lstStyle/>
                    <a:p>
                      <a:r>
                        <a:rPr lang="en-US" dirty="0"/>
                        <a:t>To be upgraded at end of beta</a:t>
                      </a:r>
                    </a:p>
                  </a:txBody>
                  <a:tcPr/>
                </a:tc>
                <a:extLst>
                  <a:ext uri="{0D108BD9-81ED-4DB2-BD59-A6C34878D82A}">
                    <a16:rowId xmlns:a16="http://schemas.microsoft.com/office/drawing/2014/main" val="1240093448"/>
                  </a:ext>
                </a:extLst>
              </a:tr>
              <a:tr h="873698">
                <a:tc>
                  <a:txBody>
                    <a:bodyPr/>
                    <a:lstStyle/>
                    <a:p>
                      <a:r>
                        <a:rPr lang="en-US" dirty="0"/>
                        <a:t>Maintained</a:t>
                      </a:r>
                    </a:p>
                  </a:txBody>
                  <a:tcPr/>
                </a:tc>
                <a:tc>
                  <a:txBody>
                    <a:bodyPr/>
                    <a:lstStyle/>
                    <a:p>
                      <a:r>
                        <a:rPr lang="en-US" dirty="0"/>
                        <a:t>Yes</a:t>
                      </a:r>
                    </a:p>
                  </a:txBody>
                  <a:tcPr/>
                </a:tc>
                <a:tc>
                  <a:txBody>
                    <a:bodyPr/>
                    <a:lstStyle/>
                    <a:p>
                      <a:r>
                        <a:rPr lang="en-US" dirty="0"/>
                        <a:t>Yes</a:t>
                      </a:r>
                    </a:p>
                  </a:txBody>
                  <a:tcPr/>
                </a:tc>
                <a:tc>
                  <a:txBody>
                    <a:bodyPr/>
                    <a:lstStyle/>
                    <a:p>
                      <a:r>
                        <a:rPr lang="en-US" dirty="0"/>
                        <a:t>Yes</a:t>
                      </a:r>
                    </a:p>
                  </a:txBody>
                  <a:tcPr/>
                </a:tc>
                <a:tc>
                  <a:txBody>
                    <a:bodyPr/>
                    <a:lstStyle/>
                    <a:p>
                      <a:r>
                        <a:rPr lang="en-US" dirty="0"/>
                        <a:t>This is “production” mode</a:t>
                      </a:r>
                    </a:p>
                    <a:p>
                      <a:r>
                        <a:rPr lang="en-US" dirty="0"/>
                        <a:t>May include Release Candidates</a:t>
                      </a:r>
                    </a:p>
                  </a:txBody>
                  <a:tcPr/>
                </a:tc>
                <a:extLst>
                  <a:ext uri="{0D108BD9-81ED-4DB2-BD59-A6C34878D82A}">
                    <a16:rowId xmlns:a16="http://schemas.microsoft.com/office/drawing/2014/main" val="3131183227"/>
                  </a:ext>
                </a:extLst>
              </a:tr>
              <a:tr h="354333">
                <a:tc>
                  <a:txBody>
                    <a:bodyPr/>
                    <a:lstStyle/>
                    <a:p>
                      <a:r>
                        <a:rPr lang="en-US" dirty="0"/>
                        <a:t>Supported</a:t>
                      </a:r>
                    </a:p>
                  </a:txBody>
                  <a:tcPr/>
                </a:tc>
                <a:tc>
                  <a:txBody>
                    <a:bodyPr/>
                    <a:lstStyle/>
                    <a:p>
                      <a:r>
                        <a:rPr lang="en-US" dirty="0"/>
                        <a:t>Yes</a:t>
                      </a:r>
                    </a:p>
                  </a:txBody>
                  <a:tcPr/>
                </a:tc>
                <a:tc>
                  <a:txBody>
                    <a:bodyPr/>
                    <a:lstStyle/>
                    <a:p>
                      <a:r>
                        <a:rPr lang="en-US" dirty="0"/>
                        <a:t>No</a:t>
                      </a:r>
                    </a:p>
                  </a:txBody>
                  <a:tcPr/>
                </a:tc>
                <a:tc>
                  <a:txBody>
                    <a:bodyPr/>
                    <a:lstStyle/>
                    <a:p>
                      <a:r>
                        <a:rPr lang="en-US" dirty="0"/>
                        <a:t>Yes</a:t>
                      </a:r>
                    </a:p>
                  </a:txBody>
                  <a:tcPr/>
                </a:tc>
                <a:tc>
                  <a:txBody>
                    <a:bodyPr/>
                    <a:lstStyle/>
                    <a:p>
                      <a:r>
                        <a:rPr lang="en-US" dirty="0"/>
                        <a:t>Should be planned or upgrade</a:t>
                      </a:r>
                    </a:p>
                  </a:txBody>
                  <a:tcPr/>
                </a:tc>
                <a:extLst>
                  <a:ext uri="{0D108BD9-81ED-4DB2-BD59-A6C34878D82A}">
                    <a16:rowId xmlns:a16="http://schemas.microsoft.com/office/drawing/2014/main" val="2726398668"/>
                  </a:ext>
                </a:extLst>
              </a:tr>
              <a:tr h="354333">
                <a:tc>
                  <a:txBody>
                    <a:bodyPr/>
                    <a:lstStyle/>
                    <a:p>
                      <a:r>
                        <a:rPr lang="en-US" dirty="0"/>
                        <a:t>Obsolete</a:t>
                      </a:r>
                    </a:p>
                  </a:txBody>
                  <a:tcPr/>
                </a:tc>
                <a:tc>
                  <a:txBody>
                    <a:bodyPr/>
                    <a:lstStyle/>
                    <a:p>
                      <a:r>
                        <a:rPr lang="en-US" dirty="0"/>
                        <a:t>Yes</a:t>
                      </a:r>
                    </a:p>
                  </a:txBody>
                  <a:tcPr/>
                </a:tc>
                <a:tc>
                  <a:txBody>
                    <a:bodyPr/>
                    <a:lstStyle/>
                    <a:p>
                      <a:r>
                        <a:rPr lang="en-US" dirty="0"/>
                        <a:t>No</a:t>
                      </a:r>
                    </a:p>
                  </a:txBody>
                  <a:tcPr/>
                </a:tc>
                <a:tc>
                  <a:txBody>
                    <a:bodyPr/>
                    <a:lstStyle/>
                    <a:p>
                      <a:r>
                        <a:rPr lang="en-US" dirty="0"/>
                        <a:t>No</a:t>
                      </a:r>
                    </a:p>
                  </a:txBody>
                  <a:tcPr/>
                </a:tc>
                <a:tc>
                  <a:txBody>
                    <a:bodyPr/>
                    <a:lstStyle/>
                    <a:p>
                      <a:r>
                        <a:rPr lang="en-US" dirty="0"/>
                        <a:t>Should be upgraded</a:t>
                      </a:r>
                    </a:p>
                  </a:txBody>
                  <a:tcPr/>
                </a:tc>
                <a:extLst>
                  <a:ext uri="{0D108BD9-81ED-4DB2-BD59-A6C34878D82A}">
                    <a16:rowId xmlns:a16="http://schemas.microsoft.com/office/drawing/2014/main" val="2349934422"/>
                  </a:ext>
                </a:extLst>
              </a:tr>
              <a:tr h="873698">
                <a:tc>
                  <a:txBody>
                    <a:bodyPr/>
                    <a:lstStyle/>
                    <a:p>
                      <a:r>
                        <a:rPr lang="en-US" dirty="0"/>
                        <a:t>Withdrawn</a:t>
                      </a:r>
                    </a:p>
                  </a:txBody>
                  <a:tcPr/>
                </a:tc>
                <a:tc>
                  <a:txBody>
                    <a:bodyPr/>
                    <a:lstStyle/>
                    <a:p>
                      <a:r>
                        <a:rPr lang="en-US" dirty="0"/>
                        <a:t>No longer</a:t>
                      </a:r>
                    </a:p>
                  </a:txBody>
                  <a:tcPr/>
                </a:tc>
                <a:tc>
                  <a:txBody>
                    <a:bodyPr/>
                    <a:lstStyle/>
                    <a:p>
                      <a:r>
                        <a:rPr lang="en-US" dirty="0"/>
                        <a:t>No</a:t>
                      </a:r>
                    </a:p>
                  </a:txBody>
                  <a:tcPr/>
                </a:tc>
                <a:tc>
                  <a:txBody>
                    <a:bodyPr/>
                    <a:lstStyle/>
                    <a:p>
                      <a:r>
                        <a:rPr lang="en-US" dirty="0"/>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Should be upgraded or reverted</a:t>
                      </a:r>
                    </a:p>
                    <a:p>
                      <a:endParaRPr lang="en-US" dirty="0"/>
                    </a:p>
                  </a:txBody>
                  <a:tcPr/>
                </a:tc>
                <a:extLst>
                  <a:ext uri="{0D108BD9-81ED-4DB2-BD59-A6C34878D82A}">
                    <a16:rowId xmlns:a16="http://schemas.microsoft.com/office/drawing/2014/main" val="4053765656"/>
                  </a:ext>
                </a:extLst>
              </a:tr>
            </a:tbl>
          </a:graphicData>
        </a:graphic>
      </p:graphicFrame>
    </p:spTree>
    <p:extLst>
      <p:ext uri="{BB962C8B-B14F-4D97-AF65-F5344CB8AC3E}">
        <p14:creationId xmlns:p14="http://schemas.microsoft.com/office/powerpoint/2010/main" val="2823459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474081" y="78830"/>
            <a:ext cx="7162800" cy="914400"/>
          </a:xfrm>
        </p:spPr>
        <p:txBody>
          <a:bodyPr/>
          <a:lstStyle/>
          <a:p>
            <a:r>
              <a:rPr lang="en-US" dirty="0" err="1"/>
              <a:t>CyFlex</a:t>
            </a:r>
            <a:r>
              <a:rPr lang="en-US" dirty="0"/>
              <a:t> Global M&amp;U</a:t>
            </a:r>
          </a:p>
        </p:txBody>
      </p:sp>
      <p:sp>
        <p:nvSpPr>
          <p:cNvPr id="8" name="Text Placeholder 2"/>
          <p:cNvSpPr txBox="1">
            <a:spLocks/>
          </p:cNvSpPr>
          <p:nvPr/>
        </p:nvSpPr>
        <p:spPr bwMode="auto">
          <a:xfrm>
            <a:off x="207574" y="1583148"/>
            <a:ext cx="9161894" cy="418021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Clr>
                <a:srgbClr val="FF3F00"/>
              </a:buClr>
              <a:buFont typeface="Wingdings" pitchFamily="2" charset="2"/>
              <a:buChar char="n"/>
              <a:defRPr sz="2000">
                <a:solidFill>
                  <a:schemeClr val="tx1"/>
                </a:solidFill>
                <a:latin typeface="+mn-lt"/>
                <a:ea typeface="+mn-ea"/>
                <a:cs typeface="+mn-cs"/>
              </a:defRPr>
            </a:lvl1pPr>
            <a:lvl2pPr marL="742950" indent="-285750" algn="l" rtl="0" eaLnBrk="0" fontAlgn="base" hangingPunct="0">
              <a:spcBef>
                <a:spcPct val="20000"/>
              </a:spcBef>
              <a:spcAft>
                <a:spcPct val="0"/>
              </a:spcAft>
              <a:buClr>
                <a:srgbClr val="FF3F00"/>
              </a:buClr>
              <a:buSzPct val="100000"/>
              <a:buFont typeface="Symbol" pitchFamily="18" charset="2"/>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lr>
                <a:srgbClr val="FF3F00"/>
              </a:buClr>
              <a:buChar char="–"/>
              <a:defRPr sz="1600">
                <a:solidFill>
                  <a:schemeClr val="tx1"/>
                </a:solidFill>
                <a:latin typeface="+mn-lt"/>
                <a:ea typeface="+mn-ea"/>
                <a:cs typeface="+mn-cs"/>
              </a:defRPr>
            </a:lvl3pPr>
            <a:lvl4pPr marL="1562100" indent="-228600" algn="l" rtl="0" eaLnBrk="0" fontAlgn="base" hangingPunct="0">
              <a:spcBef>
                <a:spcPct val="20000"/>
              </a:spcBef>
              <a:spcAft>
                <a:spcPct val="0"/>
              </a:spcAft>
              <a:buClr>
                <a:srgbClr val="FF3F00"/>
              </a:buClr>
              <a:buChar char="»"/>
              <a:defRPr sz="1400">
                <a:solidFill>
                  <a:schemeClr val="tx1"/>
                </a:solidFill>
                <a:latin typeface="+mn-lt"/>
                <a:ea typeface="+mn-ea"/>
                <a:cs typeface="+mn-cs"/>
              </a:defRPr>
            </a:lvl4pPr>
            <a:lvl5pPr marL="1981200" indent="-228600" algn="l" rtl="0" eaLnBrk="0" fontAlgn="base" hangingPunct="0">
              <a:spcBef>
                <a:spcPct val="20000"/>
              </a:spcBef>
              <a:spcAft>
                <a:spcPct val="0"/>
              </a:spcAft>
              <a:buClr>
                <a:srgbClr val="FF3F00"/>
              </a:buClr>
              <a:buChar char="»"/>
              <a:defRPr sz="1400">
                <a:solidFill>
                  <a:schemeClr val="tx1"/>
                </a:solidFill>
                <a:latin typeface="+mn-lt"/>
                <a:ea typeface="+mn-ea"/>
                <a:cs typeface="+mn-cs"/>
              </a:defRPr>
            </a:lvl5pPr>
            <a:lvl6pPr marL="2438400" indent="-228600" algn="l" rtl="0" eaLnBrk="0" fontAlgn="base" hangingPunct="0">
              <a:spcBef>
                <a:spcPct val="20000"/>
              </a:spcBef>
              <a:spcAft>
                <a:spcPct val="0"/>
              </a:spcAft>
              <a:buClr>
                <a:srgbClr val="FF3F00"/>
              </a:buClr>
              <a:defRPr sz="1400">
                <a:solidFill>
                  <a:schemeClr val="tx1"/>
                </a:solidFill>
                <a:latin typeface="+mn-lt"/>
                <a:ea typeface="+mn-ea"/>
                <a:cs typeface="+mn-cs"/>
              </a:defRPr>
            </a:lvl6pPr>
            <a:lvl7pPr marL="2895600" indent="-228600" algn="l" rtl="0" eaLnBrk="0" fontAlgn="base" hangingPunct="0">
              <a:spcBef>
                <a:spcPct val="20000"/>
              </a:spcBef>
              <a:spcAft>
                <a:spcPct val="0"/>
              </a:spcAft>
              <a:buClr>
                <a:srgbClr val="FF3F00"/>
              </a:buClr>
              <a:defRPr sz="1400">
                <a:solidFill>
                  <a:schemeClr val="tx1"/>
                </a:solidFill>
                <a:latin typeface="+mn-lt"/>
                <a:ea typeface="+mn-ea"/>
                <a:cs typeface="+mn-cs"/>
              </a:defRPr>
            </a:lvl7pPr>
            <a:lvl8pPr marL="3352800" indent="-228600" algn="l" rtl="0" eaLnBrk="0" fontAlgn="base" hangingPunct="0">
              <a:spcBef>
                <a:spcPct val="20000"/>
              </a:spcBef>
              <a:spcAft>
                <a:spcPct val="0"/>
              </a:spcAft>
              <a:buClr>
                <a:srgbClr val="FF3F00"/>
              </a:buClr>
              <a:defRPr sz="1400">
                <a:solidFill>
                  <a:schemeClr val="tx1"/>
                </a:solidFill>
                <a:latin typeface="+mn-lt"/>
                <a:ea typeface="+mn-ea"/>
                <a:cs typeface="+mn-cs"/>
              </a:defRPr>
            </a:lvl8pPr>
            <a:lvl9pPr marL="3810000" indent="-228600" algn="l" rtl="0" eaLnBrk="0" fontAlgn="base" hangingPunct="0">
              <a:spcBef>
                <a:spcPct val="20000"/>
              </a:spcBef>
              <a:spcAft>
                <a:spcPct val="0"/>
              </a:spcAft>
              <a:buClr>
                <a:srgbClr val="FF3F00"/>
              </a:buClr>
              <a:defRPr sz="1400">
                <a:solidFill>
                  <a:schemeClr val="tx1"/>
                </a:solidFill>
                <a:latin typeface="+mn-lt"/>
                <a:ea typeface="+mn-ea"/>
                <a:cs typeface="+mn-cs"/>
              </a:defRPr>
            </a:lvl9pPr>
          </a:lstStyle>
          <a:p>
            <a:pPr lvl="1"/>
            <a:r>
              <a:rPr lang="en-US" dirty="0"/>
              <a:t>Level 1: Help desk direction on who to contact</a:t>
            </a:r>
          </a:p>
          <a:p>
            <a:pPr lvl="1"/>
            <a:r>
              <a:rPr lang="en-US" dirty="0"/>
              <a:t>Level 2: Day-to-Day Site Specific Support</a:t>
            </a:r>
          </a:p>
          <a:p>
            <a:pPr lvl="2"/>
            <a:r>
              <a:rPr lang="en-US" sz="1800" dirty="0"/>
              <a:t>Typically provided by an on-site expert (e.g. Level 5 or admin)</a:t>
            </a:r>
          </a:p>
          <a:p>
            <a:pPr lvl="2"/>
            <a:r>
              <a:rPr lang="en-US" sz="1800" dirty="0"/>
              <a:t>Typically related to normal use of system</a:t>
            </a:r>
          </a:p>
          <a:p>
            <a:pPr lvl="1"/>
            <a:r>
              <a:rPr lang="en-US" dirty="0"/>
              <a:t>Level 3: Bugs and Odd Ball Support</a:t>
            </a:r>
          </a:p>
          <a:p>
            <a:pPr lvl="2"/>
            <a:r>
              <a:rPr lang="en-US" sz="1800" dirty="0"/>
              <a:t>Difficult diagnosis</a:t>
            </a:r>
          </a:p>
          <a:p>
            <a:pPr lvl="2"/>
            <a:r>
              <a:rPr lang="en-US" sz="1800" dirty="0"/>
              <a:t>Requires use of debugger or knowledge of source code or other very deep expertise</a:t>
            </a:r>
          </a:p>
          <a:p>
            <a:pPr lvl="1"/>
            <a:r>
              <a:rPr lang="en-US" dirty="0"/>
              <a:t>Contract</a:t>
            </a:r>
          </a:p>
          <a:p>
            <a:pPr lvl="2"/>
            <a:r>
              <a:rPr lang="en-US" sz="1800" dirty="0"/>
              <a:t>Permits level 2 and 3 support</a:t>
            </a:r>
          </a:p>
          <a:p>
            <a:pPr lvl="2"/>
            <a:r>
              <a:rPr lang="en-US" sz="1800" dirty="0"/>
              <a:t>Primarily intended for Level 3 support</a:t>
            </a:r>
          </a:p>
          <a:p>
            <a:pPr lvl="2"/>
            <a:r>
              <a:rPr lang="en-US" sz="1800" dirty="0"/>
              <a:t>Level 2 may be provided in order to seek improvement</a:t>
            </a:r>
          </a:p>
          <a:p>
            <a:pPr lvl="3"/>
            <a:endParaRPr lang="en-US" dirty="0"/>
          </a:p>
          <a:p>
            <a:pPr lvl="3"/>
            <a:endParaRPr lang="en-US" dirty="0"/>
          </a:p>
          <a:p>
            <a:pPr lvl="2"/>
            <a:endParaRPr lang="en-US" dirty="0"/>
          </a:p>
          <a:p>
            <a:pPr lvl="3"/>
            <a:endParaRPr lang="en-US" dirty="0"/>
          </a:p>
          <a:p>
            <a:pPr lvl="2"/>
            <a:endParaRPr lang="en-US" sz="2400" dirty="0"/>
          </a:p>
          <a:p>
            <a:endParaRPr lang="en-US" sz="1500" dirty="0"/>
          </a:p>
          <a:p>
            <a:pPr>
              <a:buNone/>
            </a:pPr>
            <a:endParaRPr lang="en-US" sz="1500" dirty="0"/>
          </a:p>
          <a:p>
            <a:endParaRPr lang="en-US" sz="1500" dirty="0"/>
          </a:p>
        </p:txBody>
      </p:sp>
      <p:sp>
        <p:nvSpPr>
          <p:cNvPr id="7" name="Rectangle 6"/>
          <p:cNvSpPr/>
          <p:nvPr/>
        </p:nvSpPr>
        <p:spPr>
          <a:xfrm>
            <a:off x="131374" y="1146245"/>
            <a:ext cx="9144000" cy="369332"/>
          </a:xfrm>
          <a:prstGeom prst="rect">
            <a:avLst/>
          </a:prstGeom>
        </p:spPr>
        <p:txBody>
          <a:bodyPr wrap="square">
            <a:spAutoFit/>
          </a:bodyPr>
          <a:lstStyle/>
          <a:p>
            <a:pPr>
              <a:spcBef>
                <a:spcPts val="800"/>
              </a:spcBef>
            </a:pPr>
            <a:r>
              <a:rPr lang="en-US" sz="1800" b="1" dirty="0">
                <a:solidFill>
                  <a:schemeClr val="accent3"/>
                </a:solidFill>
                <a:latin typeface="+mn-lt"/>
              </a:rPr>
              <a:t>Terminology: Support Level Definitions</a:t>
            </a:r>
            <a:endParaRPr lang="en-US" sz="1800" b="1" dirty="0">
              <a:solidFill>
                <a:schemeClr val="tx1">
                  <a:lumMod val="50000"/>
                  <a:lumOff val="50000"/>
                </a:schemeClr>
              </a:solidFill>
              <a:latin typeface="Broadway" panose="04040905080B02020502" pitchFamily="82" charset="0"/>
            </a:endParaRPr>
          </a:p>
        </p:txBody>
      </p:sp>
    </p:spTree>
    <p:extLst>
      <p:ext uri="{BB962C8B-B14F-4D97-AF65-F5344CB8AC3E}">
        <p14:creationId xmlns:p14="http://schemas.microsoft.com/office/powerpoint/2010/main" val="1102678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920649" y="50104"/>
            <a:ext cx="7162800" cy="914400"/>
          </a:xfrm>
        </p:spPr>
        <p:txBody>
          <a:bodyPr/>
          <a:lstStyle/>
          <a:p>
            <a:r>
              <a:rPr lang="en-US" dirty="0" err="1"/>
              <a:t>CyFlex</a:t>
            </a:r>
            <a:r>
              <a:rPr lang="en-US" dirty="0"/>
              <a:t> Global M&amp;U – Site Briefing</a:t>
            </a:r>
          </a:p>
        </p:txBody>
      </p:sp>
      <p:sp>
        <p:nvSpPr>
          <p:cNvPr id="8" name="Text Placeholder 2"/>
          <p:cNvSpPr txBox="1">
            <a:spLocks/>
          </p:cNvSpPr>
          <p:nvPr/>
        </p:nvSpPr>
        <p:spPr bwMode="auto">
          <a:xfrm>
            <a:off x="207574" y="1583148"/>
            <a:ext cx="9161894" cy="47675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Clr>
                <a:srgbClr val="FF3F00"/>
              </a:buClr>
              <a:buFont typeface="Wingdings" pitchFamily="2" charset="2"/>
              <a:buChar char="n"/>
              <a:defRPr sz="2000">
                <a:solidFill>
                  <a:schemeClr val="tx1"/>
                </a:solidFill>
                <a:latin typeface="+mn-lt"/>
                <a:ea typeface="+mn-ea"/>
                <a:cs typeface="+mn-cs"/>
              </a:defRPr>
            </a:lvl1pPr>
            <a:lvl2pPr marL="742950" indent="-285750" algn="l" rtl="0" eaLnBrk="0" fontAlgn="base" hangingPunct="0">
              <a:spcBef>
                <a:spcPct val="20000"/>
              </a:spcBef>
              <a:spcAft>
                <a:spcPct val="0"/>
              </a:spcAft>
              <a:buClr>
                <a:srgbClr val="FF3F00"/>
              </a:buClr>
              <a:buSzPct val="100000"/>
              <a:buFont typeface="Symbol" pitchFamily="18" charset="2"/>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lr>
                <a:srgbClr val="FF3F00"/>
              </a:buClr>
              <a:buChar char="–"/>
              <a:defRPr sz="1600">
                <a:solidFill>
                  <a:schemeClr val="tx1"/>
                </a:solidFill>
                <a:latin typeface="+mn-lt"/>
                <a:ea typeface="+mn-ea"/>
                <a:cs typeface="+mn-cs"/>
              </a:defRPr>
            </a:lvl3pPr>
            <a:lvl4pPr marL="1562100" indent="-228600" algn="l" rtl="0" eaLnBrk="0" fontAlgn="base" hangingPunct="0">
              <a:spcBef>
                <a:spcPct val="20000"/>
              </a:spcBef>
              <a:spcAft>
                <a:spcPct val="0"/>
              </a:spcAft>
              <a:buClr>
                <a:srgbClr val="FF3F00"/>
              </a:buClr>
              <a:buChar char="»"/>
              <a:defRPr sz="1400">
                <a:solidFill>
                  <a:schemeClr val="tx1"/>
                </a:solidFill>
                <a:latin typeface="+mn-lt"/>
                <a:ea typeface="+mn-ea"/>
                <a:cs typeface="+mn-cs"/>
              </a:defRPr>
            </a:lvl4pPr>
            <a:lvl5pPr marL="1981200" indent="-228600" algn="l" rtl="0" eaLnBrk="0" fontAlgn="base" hangingPunct="0">
              <a:spcBef>
                <a:spcPct val="20000"/>
              </a:spcBef>
              <a:spcAft>
                <a:spcPct val="0"/>
              </a:spcAft>
              <a:buClr>
                <a:srgbClr val="FF3F00"/>
              </a:buClr>
              <a:buChar char="»"/>
              <a:defRPr sz="1400">
                <a:solidFill>
                  <a:schemeClr val="tx1"/>
                </a:solidFill>
                <a:latin typeface="+mn-lt"/>
                <a:ea typeface="+mn-ea"/>
                <a:cs typeface="+mn-cs"/>
              </a:defRPr>
            </a:lvl5pPr>
            <a:lvl6pPr marL="2438400" indent="-228600" algn="l" rtl="0" eaLnBrk="0" fontAlgn="base" hangingPunct="0">
              <a:spcBef>
                <a:spcPct val="20000"/>
              </a:spcBef>
              <a:spcAft>
                <a:spcPct val="0"/>
              </a:spcAft>
              <a:buClr>
                <a:srgbClr val="FF3F00"/>
              </a:buClr>
              <a:defRPr sz="1400">
                <a:solidFill>
                  <a:schemeClr val="tx1"/>
                </a:solidFill>
                <a:latin typeface="+mn-lt"/>
                <a:ea typeface="+mn-ea"/>
                <a:cs typeface="+mn-cs"/>
              </a:defRPr>
            </a:lvl6pPr>
            <a:lvl7pPr marL="2895600" indent="-228600" algn="l" rtl="0" eaLnBrk="0" fontAlgn="base" hangingPunct="0">
              <a:spcBef>
                <a:spcPct val="20000"/>
              </a:spcBef>
              <a:spcAft>
                <a:spcPct val="0"/>
              </a:spcAft>
              <a:buClr>
                <a:srgbClr val="FF3F00"/>
              </a:buClr>
              <a:defRPr sz="1400">
                <a:solidFill>
                  <a:schemeClr val="tx1"/>
                </a:solidFill>
                <a:latin typeface="+mn-lt"/>
                <a:ea typeface="+mn-ea"/>
                <a:cs typeface="+mn-cs"/>
              </a:defRPr>
            </a:lvl7pPr>
            <a:lvl8pPr marL="3352800" indent="-228600" algn="l" rtl="0" eaLnBrk="0" fontAlgn="base" hangingPunct="0">
              <a:spcBef>
                <a:spcPct val="20000"/>
              </a:spcBef>
              <a:spcAft>
                <a:spcPct val="0"/>
              </a:spcAft>
              <a:buClr>
                <a:srgbClr val="FF3F00"/>
              </a:buClr>
              <a:defRPr sz="1400">
                <a:solidFill>
                  <a:schemeClr val="tx1"/>
                </a:solidFill>
                <a:latin typeface="+mn-lt"/>
                <a:ea typeface="+mn-ea"/>
                <a:cs typeface="+mn-cs"/>
              </a:defRPr>
            </a:lvl8pPr>
            <a:lvl9pPr marL="3810000" indent="-228600" algn="l" rtl="0" eaLnBrk="0" fontAlgn="base" hangingPunct="0">
              <a:spcBef>
                <a:spcPct val="20000"/>
              </a:spcBef>
              <a:spcAft>
                <a:spcPct val="0"/>
              </a:spcAft>
              <a:buClr>
                <a:srgbClr val="FF3F00"/>
              </a:buClr>
              <a:defRPr sz="1400">
                <a:solidFill>
                  <a:schemeClr val="tx1"/>
                </a:solidFill>
                <a:latin typeface="+mn-lt"/>
                <a:ea typeface="+mn-ea"/>
                <a:cs typeface="+mn-cs"/>
              </a:defRPr>
            </a:lvl9pPr>
          </a:lstStyle>
          <a:p>
            <a:pPr lvl="1"/>
            <a:r>
              <a:rPr lang="en-US" sz="3200" dirty="0"/>
              <a:t>Instruction on intended use and behavior</a:t>
            </a:r>
          </a:p>
          <a:p>
            <a:pPr lvl="1"/>
            <a:r>
              <a:rPr lang="en-US" sz="3200" dirty="0"/>
              <a:t>Work-arounds</a:t>
            </a:r>
          </a:p>
          <a:p>
            <a:pPr lvl="2"/>
            <a:r>
              <a:rPr lang="en-US" sz="1800" dirty="0"/>
              <a:t>Alternate specs / configs</a:t>
            </a:r>
          </a:p>
          <a:p>
            <a:pPr lvl="2"/>
            <a:r>
              <a:rPr lang="en-US" sz="1800" dirty="0"/>
              <a:t>Alternate processes</a:t>
            </a:r>
          </a:p>
          <a:p>
            <a:pPr lvl="2"/>
            <a:r>
              <a:rPr lang="en-US" sz="1800" dirty="0"/>
              <a:t>Release candidates (or, rarely, experimental)</a:t>
            </a:r>
          </a:p>
          <a:p>
            <a:pPr lvl="1"/>
            <a:r>
              <a:rPr lang="en-US" sz="3200" dirty="0"/>
              <a:t>Resolutions</a:t>
            </a:r>
          </a:p>
          <a:p>
            <a:pPr lvl="2"/>
            <a:r>
              <a:rPr lang="en-US" sz="1800" dirty="0"/>
              <a:t>Code changes and upgrades or downgrades</a:t>
            </a:r>
          </a:p>
          <a:p>
            <a:pPr lvl="2"/>
            <a:r>
              <a:rPr lang="en-US" sz="1800" dirty="0"/>
              <a:t>Application corrections (e.g. spec file contents)</a:t>
            </a:r>
          </a:p>
          <a:p>
            <a:pPr lvl="2"/>
            <a:r>
              <a:rPr lang="en-US" sz="1800" dirty="0"/>
              <a:t>Documentation corrections</a:t>
            </a:r>
          </a:p>
          <a:p>
            <a:pPr lvl="1"/>
            <a:r>
              <a:rPr lang="en-US" sz="3200" dirty="0"/>
              <a:t>Note:</a:t>
            </a:r>
          </a:p>
          <a:p>
            <a:pPr lvl="2"/>
            <a:r>
              <a:rPr lang="en-US" sz="1800" dirty="0"/>
              <a:t>“bug” = not working as TRP intends</a:t>
            </a:r>
          </a:p>
          <a:p>
            <a:pPr lvl="2"/>
            <a:r>
              <a:rPr lang="en-US" sz="1800" dirty="0"/>
              <a:t>All else are improvements or tasks</a:t>
            </a:r>
          </a:p>
          <a:p>
            <a:pPr marL="914400" lvl="2" indent="0">
              <a:buNone/>
            </a:pPr>
            <a:endParaRPr lang="en-US" dirty="0"/>
          </a:p>
          <a:p>
            <a:pPr lvl="2"/>
            <a:endParaRPr lang="en-US" dirty="0"/>
          </a:p>
          <a:p>
            <a:pPr lvl="2"/>
            <a:endParaRPr lang="en-US" dirty="0"/>
          </a:p>
          <a:p>
            <a:pPr lvl="2"/>
            <a:endParaRPr lang="en-US" dirty="0"/>
          </a:p>
          <a:p>
            <a:pPr lvl="3"/>
            <a:endParaRPr lang="en-US" dirty="0"/>
          </a:p>
          <a:p>
            <a:pPr lvl="2"/>
            <a:endParaRPr lang="en-US" sz="2400" dirty="0"/>
          </a:p>
          <a:p>
            <a:endParaRPr lang="en-US" sz="1500" dirty="0"/>
          </a:p>
          <a:p>
            <a:pPr>
              <a:buNone/>
            </a:pPr>
            <a:endParaRPr lang="en-US" sz="1500" dirty="0"/>
          </a:p>
          <a:p>
            <a:endParaRPr lang="en-US" sz="1500" dirty="0"/>
          </a:p>
        </p:txBody>
      </p:sp>
      <p:sp>
        <p:nvSpPr>
          <p:cNvPr id="7" name="Rectangle 6"/>
          <p:cNvSpPr/>
          <p:nvPr/>
        </p:nvSpPr>
        <p:spPr>
          <a:xfrm>
            <a:off x="131374" y="1146245"/>
            <a:ext cx="9144000" cy="369332"/>
          </a:xfrm>
          <a:prstGeom prst="rect">
            <a:avLst/>
          </a:prstGeom>
        </p:spPr>
        <p:txBody>
          <a:bodyPr wrap="square">
            <a:spAutoFit/>
          </a:bodyPr>
          <a:lstStyle/>
          <a:p>
            <a:pPr>
              <a:spcBef>
                <a:spcPts val="800"/>
              </a:spcBef>
            </a:pPr>
            <a:r>
              <a:rPr lang="en-US" sz="1800" b="1" dirty="0">
                <a:solidFill>
                  <a:schemeClr val="accent3"/>
                </a:solidFill>
                <a:latin typeface="+mn-lt"/>
              </a:rPr>
              <a:t>Terminology: Issue resolution may </a:t>
            </a:r>
            <a:r>
              <a:rPr lang="en-US" sz="1800" b="1" dirty="0" err="1">
                <a:solidFill>
                  <a:schemeClr val="accent3"/>
                </a:solidFill>
                <a:latin typeface="+mn-lt"/>
              </a:rPr>
              <a:t>Iiclude</a:t>
            </a:r>
            <a:endParaRPr lang="en-US" sz="1800" b="1" dirty="0">
              <a:solidFill>
                <a:schemeClr val="tx1">
                  <a:lumMod val="50000"/>
                  <a:lumOff val="50000"/>
                </a:schemeClr>
              </a:solidFill>
              <a:latin typeface="Broadway" panose="04040905080B02020502" pitchFamily="82" charset="0"/>
            </a:endParaRPr>
          </a:p>
        </p:txBody>
      </p:sp>
    </p:spTree>
    <p:extLst>
      <p:ext uri="{BB962C8B-B14F-4D97-AF65-F5344CB8AC3E}">
        <p14:creationId xmlns:p14="http://schemas.microsoft.com/office/powerpoint/2010/main" val="3071409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910016" y="50104"/>
            <a:ext cx="7162800" cy="914400"/>
          </a:xfrm>
        </p:spPr>
        <p:txBody>
          <a:bodyPr/>
          <a:lstStyle/>
          <a:p>
            <a:r>
              <a:rPr lang="en-US" dirty="0" err="1"/>
              <a:t>CyFlex</a:t>
            </a:r>
            <a:r>
              <a:rPr lang="en-US" dirty="0"/>
              <a:t> Global M&amp;U – Site Briefing</a:t>
            </a:r>
          </a:p>
        </p:txBody>
      </p:sp>
      <p:sp>
        <p:nvSpPr>
          <p:cNvPr id="8" name="Text Placeholder 2"/>
          <p:cNvSpPr txBox="1">
            <a:spLocks/>
          </p:cNvSpPr>
          <p:nvPr/>
        </p:nvSpPr>
        <p:spPr bwMode="auto">
          <a:xfrm>
            <a:off x="207574" y="1583148"/>
            <a:ext cx="9161894" cy="47675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Clr>
                <a:srgbClr val="FF3F00"/>
              </a:buClr>
              <a:buFont typeface="Wingdings" pitchFamily="2" charset="2"/>
              <a:buChar char="n"/>
              <a:defRPr sz="2000">
                <a:solidFill>
                  <a:schemeClr val="tx1"/>
                </a:solidFill>
                <a:latin typeface="+mn-lt"/>
                <a:ea typeface="+mn-ea"/>
                <a:cs typeface="+mn-cs"/>
              </a:defRPr>
            </a:lvl1pPr>
            <a:lvl2pPr marL="742950" indent="-285750" algn="l" rtl="0" eaLnBrk="0" fontAlgn="base" hangingPunct="0">
              <a:spcBef>
                <a:spcPct val="20000"/>
              </a:spcBef>
              <a:spcAft>
                <a:spcPct val="0"/>
              </a:spcAft>
              <a:buClr>
                <a:srgbClr val="FF3F00"/>
              </a:buClr>
              <a:buSzPct val="100000"/>
              <a:buFont typeface="Symbol" pitchFamily="18" charset="2"/>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lr>
                <a:srgbClr val="FF3F00"/>
              </a:buClr>
              <a:buChar char="–"/>
              <a:defRPr sz="1600">
                <a:solidFill>
                  <a:schemeClr val="tx1"/>
                </a:solidFill>
                <a:latin typeface="+mn-lt"/>
                <a:ea typeface="+mn-ea"/>
                <a:cs typeface="+mn-cs"/>
              </a:defRPr>
            </a:lvl3pPr>
            <a:lvl4pPr marL="1562100" indent="-228600" algn="l" rtl="0" eaLnBrk="0" fontAlgn="base" hangingPunct="0">
              <a:spcBef>
                <a:spcPct val="20000"/>
              </a:spcBef>
              <a:spcAft>
                <a:spcPct val="0"/>
              </a:spcAft>
              <a:buClr>
                <a:srgbClr val="FF3F00"/>
              </a:buClr>
              <a:buChar char="»"/>
              <a:defRPr sz="1400">
                <a:solidFill>
                  <a:schemeClr val="tx1"/>
                </a:solidFill>
                <a:latin typeface="+mn-lt"/>
                <a:ea typeface="+mn-ea"/>
                <a:cs typeface="+mn-cs"/>
              </a:defRPr>
            </a:lvl4pPr>
            <a:lvl5pPr marL="1981200" indent="-228600" algn="l" rtl="0" eaLnBrk="0" fontAlgn="base" hangingPunct="0">
              <a:spcBef>
                <a:spcPct val="20000"/>
              </a:spcBef>
              <a:spcAft>
                <a:spcPct val="0"/>
              </a:spcAft>
              <a:buClr>
                <a:srgbClr val="FF3F00"/>
              </a:buClr>
              <a:buChar char="»"/>
              <a:defRPr sz="1400">
                <a:solidFill>
                  <a:schemeClr val="tx1"/>
                </a:solidFill>
                <a:latin typeface="+mn-lt"/>
                <a:ea typeface="+mn-ea"/>
                <a:cs typeface="+mn-cs"/>
              </a:defRPr>
            </a:lvl5pPr>
            <a:lvl6pPr marL="2438400" indent="-228600" algn="l" rtl="0" eaLnBrk="0" fontAlgn="base" hangingPunct="0">
              <a:spcBef>
                <a:spcPct val="20000"/>
              </a:spcBef>
              <a:spcAft>
                <a:spcPct val="0"/>
              </a:spcAft>
              <a:buClr>
                <a:srgbClr val="FF3F00"/>
              </a:buClr>
              <a:defRPr sz="1400">
                <a:solidFill>
                  <a:schemeClr val="tx1"/>
                </a:solidFill>
                <a:latin typeface="+mn-lt"/>
                <a:ea typeface="+mn-ea"/>
                <a:cs typeface="+mn-cs"/>
              </a:defRPr>
            </a:lvl6pPr>
            <a:lvl7pPr marL="2895600" indent="-228600" algn="l" rtl="0" eaLnBrk="0" fontAlgn="base" hangingPunct="0">
              <a:spcBef>
                <a:spcPct val="20000"/>
              </a:spcBef>
              <a:spcAft>
                <a:spcPct val="0"/>
              </a:spcAft>
              <a:buClr>
                <a:srgbClr val="FF3F00"/>
              </a:buClr>
              <a:defRPr sz="1400">
                <a:solidFill>
                  <a:schemeClr val="tx1"/>
                </a:solidFill>
                <a:latin typeface="+mn-lt"/>
                <a:ea typeface="+mn-ea"/>
                <a:cs typeface="+mn-cs"/>
              </a:defRPr>
            </a:lvl7pPr>
            <a:lvl8pPr marL="3352800" indent="-228600" algn="l" rtl="0" eaLnBrk="0" fontAlgn="base" hangingPunct="0">
              <a:spcBef>
                <a:spcPct val="20000"/>
              </a:spcBef>
              <a:spcAft>
                <a:spcPct val="0"/>
              </a:spcAft>
              <a:buClr>
                <a:srgbClr val="FF3F00"/>
              </a:buClr>
              <a:defRPr sz="1400">
                <a:solidFill>
                  <a:schemeClr val="tx1"/>
                </a:solidFill>
                <a:latin typeface="+mn-lt"/>
                <a:ea typeface="+mn-ea"/>
                <a:cs typeface="+mn-cs"/>
              </a:defRPr>
            </a:lvl8pPr>
            <a:lvl9pPr marL="3810000" indent="-228600" algn="l" rtl="0" eaLnBrk="0" fontAlgn="base" hangingPunct="0">
              <a:spcBef>
                <a:spcPct val="20000"/>
              </a:spcBef>
              <a:spcAft>
                <a:spcPct val="0"/>
              </a:spcAft>
              <a:buClr>
                <a:srgbClr val="FF3F00"/>
              </a:buClr>
              <a:defRPr sz="1400">
                <a:solidFill>
                  <a:schemeClr val="tx1"/>
                </a:solidFill>
                <a:latin typeface="+mn-lt"/>
                <a:ea typeface="+mn-ea"/>
                <a:cs typeface="+mn-cs"/>
              </a:defRPr>
            </a:lvl9pPr>
          </a:lstStyle>
          <a:p>
            <a:pPr lvl="1"/>
            <a:r>
              <a:rPr lang="en-US" sz="3600" dirty="0"/>
              <a:t>Remote technical resources</a:t>
            </a:r>
          </a:p>
          <a:p>
            <a:pPr lvl="2"/>
            <a:r>
              <a:rPr lang="en-US" sz="2000" dirty="0"/>
              <a:t>Software Development (Maintenance and limited high priority development)</a:t>
            </a:r>
          </a:p>
          <a:p>
            <a:pPr lvl="2"/>
            <a:r>
              <a:rPr lang="en-US" sz="2000" dirty="0"/>
              <a:t>Software (and a little bit of related systems) support</a:t>
            </a:r>
          </a:p>
          <a:p>
            <a:pPr lvl="2"/>
            <a:r>
              <a:rPr lang="en-US" sz="2000" dirty="0"/>
              <a:t>Supportive services: education, process/procedures</a:t>
            </a:r>
          </a:p>
          <a:p>
            <a:pPr lvl="1"/>
            <a:r>
              <a:rPr lang="en-US" sz="3600" dirty="0"/>
              <a:t>Site services:</a:t>
            </a:r>
          </a:p>
          <a:p>
            <a:pPr lvl="2"/>
            <a:r>
              <a:rPr lang="en-US" sz="2000" dirty="0"/>
              <a:t>Site assessments (as contracted per year)</a:t>
            </a:r>
          </a:p>
          <a:p>
            <a:pPr marL="914400" lvl="2" indent="0">
              <a:buNone/>
            </a:pPr>
            <a:endParaRPr lang="en-US" dirty="0"/>
          </a:p>
          <a:p>
            <a:pPr lvl="2"/>
            <a:endParaRPr lang="en-US" dirty="0"/>
          </a:p>
          <a:p>
            <a:pPr lvl="2"/>
            <a:endParaRPr lang="en-US" dirty="0"/>
          </a:p>
          <a:p>
            <a:pPr lvl="2"/>
            <a:endParaRPr lang="en-US" dirty="0"/>
          </a:p>
          <a:p>
            <a:pPr lvl="3"/>
            <a:endParaRPr lang="en-US" dirty="0"/>
          </a:p>
          <a:p>
            <a:pPr lvl="2"/>
            <a:endParaRPr lang="en-US" sz="2400" dirty="0"/>
          </a:p>
          <a:p>
            <a:endParaRPr lang="en-US" sz="1500" dirty="0"/>
          </a:p>
          <a:p>
            <a:pPr>
              <a:buNone/>
            </a:pPr>
            <a:endParaRPr lang="en-US" sz="1500" dirty="0"/>
          </a:p>
          <a:p>
            <a:endParaRPr lang="en-US" sz="1500" dirty="0"/>
          </a:p>
        </p:txBody>
      </p:sp>
      <p:sp>
        <p:nvSpPr>
          <p:cNvPr id="7" name="Rectangle 6"/>
          <p:cNvSpPr/>
          <p:nvPr/>
        </p:nvSpPr>
        <p:spPr>
          <a:xfrm>
            <a:off x="131374" y="1146245"/>
            <a:ext cx="9144000" cy="369332"/>
          </a:xfrm>
          <a:prstGeom prst="rect">
            <a:avLst/>
          </a:prstGeom>
        </p:spPr>
        <p:txBody>
          <a:bodyPr wrap="square">
            <a:spAutoFit/>
          </a:bodyPr>
          <a:lstStyle/>
          <a:p>
            <a:pPr>
              <a:spcBef>
                <a:spcPts val="800"/>
              </a:spcBef>
            </a:pPr>
            <a:r>
              <a:rPr lang="en-US" sz="1800" b="1" dirty="0">
                <a:solidFill>
                  <a:schemeClr val="accent3"/>
                </a:solidFill>
                <a:latin typeface="+mn-lt"/>
              </a:rPr>
              <a:t>Scope of Supply: Contracted For</a:t>
            </a:r>
            <a:endParaRPr lang="en-US" sz="1800" b="1" dirty="0">
              <a:solidFill>
                <a:schemeClr val="tx1">
                  <a:lumMod val="50000"/>
                  <a:lumOff val="50000"/>
                </a:schemeClr>
              </a:solidFill>
              <a:latin typeface="Broadway" panose="04040905080B02020502" pitchFamily="82" charset="0"/>
            </a:endParaRPr>
          </a:p>
        </p:txBody>
      </p:sp>
    </p:spTree>
    <p:extLst>
      <p:ext uri="{BB962C8B-B14F-4D97-AF65-F5344CB8AC3E}">
        <p14:creationId xmlns:p14="http://schemas.microsoft.com/office/powerpoint/2010/main" val="2692801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856853" y="0"/>
            <a:ext cx="7162800" cy="914400"/>
          </a:xfrm>
        </p:spPr>
        <p:txBody>
          <a:bodyPr/>
          <a:lstStyle/>
          <a:p>
            <a:r>
              <a:rPr lang="en-US" dirty="0" err="1"/>
              <a:t>CyFlex</a:t>
            </a:r>
            <a:r>
              <a:rPr lang="en-US" dirty="0"/>
              <a:t> Global M&amp;U – Site Briefing</a:t>
            </a:r>
          </a:p>
        </p:txBody>
      </p:sp>
      <p:sp>
        <p:nvSpPr>
          <p:cNvPr id="8" name="Text Placeholder 2"/>
          <p:cNvSpPr txBox="1">
            <a:spLocks/>
          </p:cNvSpPr>
          <p:nvPr/>
        </p:nvSpPr>
        <p:spPr bwMode="auto">
          <a:xfrm>
            <a:off x="207574" y="1583148"/>
            <a:ext cx="9161894" cy="418021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Clr>
                <a:srgbClr val="FF3F00"/>
              </a:buClr>
              <a:buFont typeface="Wingdings" pitchFamily="2" charset="2"/>
              <a:buChar char="n"/>
              <a:defRPr sz="2000">
                <a:solidFill>
                  <a:schemeClr val="tx1"/>
                </a:solidFill>
                <a:latin typeface="+mn-lt"/>
                <a:ea typeface="+mn-ea"/>
                <a:cs typeface="+mn-cs"/>
              </a:defRPr>
            </a:lvl1pPr>
            <a:lvl2pPr marL="742950" indent="-285750" algn="l" rtl="0" eaLnBrk="0" fontAlgn="base" hangingPunct="0">
              <a:spcBef>
                <a:spcPct val="20000"/>
              </a:spcBef>
              <a:spcAft>
                <a:spcPct val="0"/>
              </a:spcAft>
              <a:buClr>
                <a:srgbClr val="FF3F00"/>
              </a:buClr>
              <a:buSzPct val="100000"/>
              <a:buFont typeface="Symbol" pitchFamily="18" charset="2"/>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lr>
                <a:srgbClr val="FF3F00"/>
              </a:buClr>
              <a:buChar char="–"/>
              <a:defRPr sz="1600">
                <a:solidFill>
                  <a:schemeClr val="tx1"/>
                </a:solidFill>
                <a:latin typeface="+mn-lt"/>
                <a:ea typeface="+mn-ea"/>
                <a:cs typeface="+mn-cs"/>
              </a:defRPr>
            </a:lvl3pPr>
            <a:lvl4pPr marL="1562100" indent="-228600" algn="l" rtl="0" eaLnBrk="0" fontAlgn="base" hangingPunct="0">
              <a:spcBef>
                <a:spcPct val="20000"/>
              </a:spcBef>
              <a:spcAft>
                <a:spcPct val="0"/>
              </a:spcAft>
              <a:buClr>
                <a:srgbClr val="FF3F00"/>
              </a:buClr>
              <a:buChar char="»"/>
              <a:defRPr sz="1400">
                <a:solidFill>
                  <a:schemeClr val="tx1"/>
                </a:solidFill>
                <a:latin typeface="+mn-lt"/>
                <a:ea typeface="+mn-ea"/>
                <a:cs typeface="+mn-cs"/>
              </a:defRPr>
            </a:lvl4pPr>
            <a:lvl5pPr marL="1981200" indent="-228600" algn="l" rtl="0" eaLnBrk="0" fontAlgn="base" hangingPunct="0">
              <a:spcBef>
                <a:spcPct val="20000"/>
              </a:spcBef>
              <a:spcAft>
                <a:spcPct val="0"/>
              </a:spcAft>
              <a:buClr>
                <a:srgbClr val="FF3F00"/>
              </a:buClr>
              <a:buChar char="»"/>
              <a:defRPr sz="1400">
                <a:solidFill>
                  <a:schemeClr val="tx1"/>
                </a:solidFill>
                <a:latin typeface="+mn-lt"/>
                <a:ea typeface="+mn-ea"/>
                <a:cs typeface="+mn-cs"/>
              </a:defRPr>
            </a:lvl5pPr>
            <a:lvl6pPr marL="2438400" indent="-228600" algn="l" rtl="0" eaLnBrk="0" fontAlgn="base" hangingPunct="0">
              <a:spcBef>
                <a:spcPct val="20000"/>
              </a:spcBef>
              <a:spcAft>
                <a:spcPct val="0"/>
              </a:spcAft>
              <a:buClr>
                <a:srgbClr val="FF3F00"/>
              </a:buClr>
              <a:defRPr sz="1400">
                <a:solidFill>
                  <a:schemeClr val="tx1"/>
                </a:solidFill>
                <a:latin typeface="+mn-lt"/>
                <a:ea typeface="+mn-ea"/>
                <a:cs typeface="+mn-cs"/>
              </a:defRPr>
            </a:lvl6pPr>
            <a:lvl7pPr marL="2895600" indent="-228600" algn="l" rtl="0" eaLnBrk="0" fontAlgn="base" hangingPunct="0">
              <a:spcBef>
                <a:spcPct val="20000"/>
              </a:spcBef>
              <a:spcAft>
                <a:spcPct val="0"/>
              </a:spcAft>
              <a:buClr>
                <a:srgbClr val="FF3F00"/>
              </a:buClr>
              <a:defRPr sz="1400">
                <a:solidFill>
                  <a:schemeClr val="tx1"/>
                </a:solidFill>
                <a:latin typeface="+mn-lt"/>
                <a:ea typeface="+mn-ea"/>
                <a:cs typeface="+mn-cs"/>
              </a:defRPr>
            </a:lvl7pPr>
            <a:lvl8pPr marL="3352800" indent="-228600" algn="l" rtl="0" eaLnBrk="0" fontAlgn="base" hangingPunct="0">
              <a:spcBef>
                <a:spcPct val="20000"/>
              </a:spcBef>
              <a:spcAft>
                <a:spcPct val="0"/>
              </a:spcAft>
              <a:buClr>
                <a:srgbClr val="FF3F00"/>
              </a:buClr>
              <a:defRPr sz="1400">
                <a:solidFill>
                  <a:schemeClr val="tx1"/>
                </a:solidFill>
                <a:latin typeface="+mn-lt"/>
                <a:ea typeface="+mn-ea"/>
                <a:cs typeface="+mn-cs"/>
              </a:defRPr>
            </a:lvl8pPr>
            <a:lvl9pPr marL="3810000" indent="-228600" algn="l" rtl="0" eaLnBrk="0" fontAlgn="base" hangingPunct="0">
              <a:spcBef>
                <a:spcPct val="20000"/>
              </a:spcBef>
              <a:spcAft>
                <a:spcPct val="0"/>
              </a:spcAft>
              <a:buClr>
                <a:srgbClr val="FF3F00"/>
              </a:buClr>
              <a:defRPr sz="1400">
                <a:solidFill>
                  <a:schemeClr val="tx1"/>
                </a:solidFill>
                <a:latin typeface="+mn-lt"/>
                <a:ea typeface="+mn-ea"/>
                <a:cs typeface="+mn-cs"/>
              </a:defRPr>
            </a:lvl9pPr>
          </a:lstStyle>
          <a:p>
            <a:pPr lvl="1"/>
            <a:r>
              <a:rPr lang="en-US" dirty="0"/>
              <a:t>Prep in advance of any site:</a:t>
            </a:r>
          </a:p>
          <a:p>
            <a:pPr lvl="2"/>
            <a:r>
              <a:rPr lang="en-US" dirty="0"/>
              <a:t>Sites / scheduling</a:t>
            </a:r>
          </a:p>
          <a:p>
            <a:pPr lvl="2"/>
            <a:r>
              <a:rPr lang="en-US" dirty="0"/>
              <a:t>Annual goals</a:t>
            </a:r>
          </a:p>
          <a:p>
            <a:pPr lvl="2"/>
            <a:r>
              <a:rPr lang="en-US" dirty="0"/>
              <a:t>Tools / processes / data / report templates</a:t>
            </a:r>
          </a:p>
          <a:p>
            <a:pPr lvl="1"/>
            <a:r>
              <a:rPr lang="en-US" dirty="0"/>
              <a:t>Per Site: </a:t>
            </a:r>
          </a:p>
          <a:p>
            <a:pPr lvl="2"/>
            <a:r>
              <a:rPr lang="en-US" dirty="0"/>
              <a:t>~2 days on site, at least every 2-3 years</a:t>
            </a:r>
          </a:p>
          <a:p>
            <a:pPr lvl="2"/>
            <a:r>
              <a:rPr lang="en-US" dirty="0" err="1"/>
              <a:t>CyFlex</a:t>
            </a:r>
            <a:r>
              <a:rPr lang="en-US" dirty="0"/>
              <a:t> updates (features &amp; processes) past ~12 months</a:t>
            </a:r>
          </a:p>
          <a:p>
            <a:pPr lvl="3"/>
            <a:r>
              <a:rPr lang="en-US" dirty="0"/>
              <a:t>Users: 1 hour</a:t>
            </a:r>
          </a:p>
          <a:p>
            <a:pPr lvl="3"/>
            <a:r>
              <a:rPr lang="en-US" dirty="0"/>
              <a:t>Admins: 4 hours</a:t>
            </a:r>
          </a:p>
          <a:p>
            <a:pPr lvl="2"/>
            <a:r>
              <a:rPr lang="en-US" dirty="0"/>
              <a:t>Site issues / Q&amp;A – admins and power users: 4 hours</a:t>
            </a:r>
          </a:p>
          <a:p>
            <a:pPr lvl="2"/>
            <a:r>
              <a:rPr lang="en-US" dirty="0"/>
              <a:t>Site inventory &amp; assessment</a:t>
            </a:r>
          </a:p>
          <a:p>
            <a:pPr lvl="2"/>
            <a:r>
              <a:rPr lang="en-US" dirty="0"/>
              <a:t>Site practices vs. standards per annual goals</a:t>
            </a:r>
          </a:p>
          <a:p>
            <a:pPr lvl="2"/>
            <a:r>
              <a:rPr lang="en-US" dirty="0"/>
              <a:t>Site specific training (if any)</a:t>
            </a:r>
          </a:p>
          <a:p>
            <a:pPr lvl="1"/>
            <a:r>
              <a:rPr lang="en-US" dirty="0"/>
              <a:t>Post:</a:t>
            </a:r>
          </a:p>
          <a:p>
            <a:pPr lvl="2"/>
            <a:r>
              <a:rPr lang="en-US" dirty="0"/>
              <a:t>Report to site, FE leaders, TRP technical management</a:t>
            </a:r>
          </a:p>
          <a:p>
            <a:pPr lvl="3"/>
            <a:endParaRPr lang="en-US" dirty="0"/>
          </a:p>
          <a:p>
            <a:pPr lvl="2"/>
            <a:endParaRPr lang="en-US" dirty="0"/>
          </a:p>
          <a:p>
            <a:pPr lvl="3"/>
            <a:endParaRPr lang="en-US" dirty="0"/>
          </a:p>
          <a:p>
            <a:pPr lvl="2"/>
            <a:endParaRPr lang="en-US" sz="2400" dirty="0"/>
          </a:p>
          <a:p>
            <a:endParaRPr lang="en-US" sz="1500" dirty="0"/>
          </a:p>
          <a:p>
            <a:pPr>
              <a:buNone/>
            </a:pPr>
            <a:endParaRPr lang="en-US" sz="1500" dirty="0"/>
          </a:p>
          <a:p>
            <a:endParaRPr lang="en-US" sz="1500" dirty="0"/>
          </a:p>
        </p:txBody>
      </p:sp>
      <p:sp>
        <p:nvSpPr>
          <p:cNvPr id="7" name="Rectangle 6"/>
          <p:cNvSpPr/>
          <p:nvPr/>
        </p:nvSpPr>
        <p:spPr>
          <a:xfrm>
            <a:off x="131374" y="1146245"/>
            <a:ext cx="9144000" cy="369332"/>
          </a:xfrm>
          <a:prstGeom prst="rect">
            <a:avLst/>
          </a:prstGeom>
        </p:spPr>
        <p:txBody>
          <a:bodyPr wrap="square">
            <a:spAutoFit/>
          </a:bodyPr>
          <a:lstStyle/>
          <a:p>
            <a:pPr>
              <a:spcBef>
                <a:spcPts val="800"/>
              </a:spcBef>
            </a:pPr>
            <a:r>
              <a:rPr lang="en-US" sz="1800" b="1" dirty="0">
                <a:solidFill>
                  <a:schemeClr val="accent3"/>
                </a:solidFill>
                <a:latin typeface="+mn-lt"/>
              </a:rPr>
              <a:t>Site Review Process</a:t>
            </a:r>
            <a:endParaRPr lang="en-US" sz="1800" b="1" dirty="0">
              <a:solidFill>
                <a:schemeClr val="tx1">
                  <a:lumMod val="50000"/>
                  <a:lumOff val="50000"/>
                </a:schemeClr>
              </a:solidFill>
              <a:latin typeface="Broadway" panose="04040905080B02020502" pitchFamily="82" charset="0"/>
            </a:endParaRPr>
          </a:p>
        </p:txBody>
      </p:sp>
    </p:spTree>
    <p:extLst>
      <p:ext uri="{BB962C8B-B14F-4D97-AF65-F5344CB8AC3E}">
        <p14:creationId xmlns:p14="http://schemas.microsoft.com/office/powerpoint/2010/main" val="2639799057"/>
      </p:ext>
    </p:extLst>
  </p:cSld>
  <p:clrMapOvr>
    <a:masterClrMapping/>
  </p:clrMapOvr>
</p:sld>
</file>

<file path=ppt/theme/theme1.xml><?xml version="1.0" encoding="utf-8"?>
<a:theme xmlns:a="http://schemas.openxmlformats.org/drawingml/2006/main" name="DEFAULT THEME">
  <a:themeElements>
    <a:clrScheme name="SGS">
      <a:dk1>
        <a:sysClr val="windowText" lastClr="000000"/>
      </a:dk1>
      <a:lt1>
        <a:sysClr val="window" lastClr="FFFFFF"/>
      </a:lt1>
      <a:dk2>
        <a:srgbClr val="000000"/>
      </a:dk2>
      <a:lt2>
        <a:srgbClr val="EEECE1"/>
      </a:lt2>
      <a:accent1>
        <a:srgbClr val="363636"/>
      </a:accent1>
      <a:accent2>
        <a:srgbClr val="848685"/>
      </a:accent2>
      <a:accent3>
        <a:srgbClr val="FF6600"/>
      </a:accent3>
      <a:accent4>
        <a:srgbClr val="BCBCBC"/>
      </a:accent4>
      <a:accent5>
        <a:srgbClr val="FF9900"/>
      </a:accent5>
      <a:accent6>
        <a:srgbClr val="FF0000"/>
      </a:accent6>
      <a:hlink>
        <a:srgbClr val="FF6600"/>
      </a:hlink>
      <a:folHlink>
        <a:srgbClr val="363636"/>
      </a:folHlink>
    </a:clrScheme>
    <a:fontScheme name="defaul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A0BF7C3FD6B2D4297C22662694E51C9" ma:contentTypeVersion="2" ma:contentTypeDescription="Create a new document." ma:contentTypeScope="" ma:versionID="62c44e1c4b3aabcc5cf56c479eda79ce">
  <xsd:schema xmlns:xsd="http://www.w3.org/2001/XMLSchema" xmlns:xs="http://www.w3.org/2001/XMLSchema" xmlns:p="http://schemas.microsoft.com/office/2006/metadata/properties" xmlns:ns2="8fe22f38-1a6a-489b-98b2-10d39f0fc428" targetNamespace="http://schemas.microsoft.com/office/2006/metadata/properties" ma:root="true" ma:fieldsID="35c1bef07ffa7c8111916a560e6b19f5" ns2:_="">
    <xsd:import namespace="8fe22f38-1a6a-489b-98b2-10d39f0fc428"/>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e22f38-1a6a-489b-98b2-10d39f0fc4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6C4D45E-5295-4B90-88D3-1BB280B193BE}">
  <ds:schemaRefs>
    <ds:schemaRef ds:uri="http://purl.org/dc/dcmitype/"/>
    <ds:schemaRef ds:uri="http://schemas.microsoft.com/office/infopath/2007/PartnerControls"/>
    <ds:schemaRef ds:uri="http://purl.org/dc/elements/1.1/"/>
    <ds:schemaRef ds:uri="http://schemas.microsoft.com/office/2006/metadata/properties"/>
    <ds:schemaRef ds:uri="http://purl.org/dc/terms/"/>
    <ds:schemaRef ds:uri="8fe22f38-1a6a-489b-98b2-10d39f0fc428"/>
    <ds:schemaRef ds:uri="http://schemas.microsoft.com/office/2006/documentManagement/type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18A59C7-CC74-48DB-AEC2-0A5FB16DA9F5}">
  <ds:schemaRefs>
    <ds:schemaRef ds:uri="http://schemas.microsoft.com/sharepoint/v3/contenttype/forms"/>
  </ds:schemaRefs>
</ds:datastoreItem>
</file>

<file path=customXml/itemProps3.xml><?xml version="1.0" encoding="utf-8"?>
<ds:datastoreItem xmlns:ds="http://schemas.openxmlformats.org/officeDocument/2006/customXml" ds:itemID="{5C59F798-6EDA-485D-BC8F-6D0DD5520F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e22f38-1a6a-489b-98b2-10d39f0fc4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Default Theme</Template>
  <TotalTime>45200</TotalTime>
  <Words>3266</Words>
  <Application>Microsoft Office PowerPoint</Application>
  <PresentationFormat>A4 Paper (210x297 mm)</PresentationFormat>
  <Paragraphs>384</Paragraphs>
  <Slides>21</Slides>
  <Notes>21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21</vt:i4>
      </vt:variant>
    </vt:vector>
  </HeadingPairs>
  <TitlesOfParts>
    <vt:vector size="30" baseType="lpstr">
      <vt:lpstr>Arial</vt:lpstr>
      <vt:lpstr>Arial Narrow</vt:lpstr>
      <vt:lpstr>Broadway</vt:lpstr>
      <vt:lpstr>Calibri</vt:lpstr>
      <vt:lpstr>Symbol</vt:lpstr>
      <vt:lpstr>Times New Roman</vt:lpstr>
      <vt:lpstr>Wingdings</vt:lpstr>
      <vt:lpstr>DEFAULT THEME</vt:lpstr>
      <vt:lpstr>Custom Design</vt:lpstr>
      <vt:lpstr>TrP Laboratories</vt:lpstr>
      <vt:lpstr>CyFlex Global M&amp;U Site Briefing</vt:lpstr>
      <vt:lpstr>CyFlex Global M&amp;U Site Briefing</vt:lpstr>
      <vt:lpstr>CyFlex Global M&amp;U – Site Briefing</vt:lpstr>
      <vt:lpstr>CyFlex Global M&amp;U</vt:lpstr>
      <vt:lpstr>CyFlex Global M&amp;U</vt:lpstr>
      <vt:lpstr>CyFlex Global M&amp;U – Site Briefing</vt:lpstr>
      <vt:lpstr>CyFlex Global M&amp;U – Site Briefing</vt:lpstr>
      <vt:lpstr>CyFlex Global M&amp;U – Site Briefing</vt:lpstr>
      <vt:lpstr>CyFlex Global M&amp;U – Site Briefing</vt:lpstr>
      <vt:lpstr>CyFlex Global M&amp;U – Site Briefing</vt:lpstr>
      <vt:lpstr>Scenarios</vt:lpstr>
      <vt:lpstr>CyFlex Global M&amp;U</vt:lpstr>
      <vt:lpstr>CyFlex Global M&amp;U</vt:lpstr>
      <vt:lpstr>CyFlex Global M&amp;U</vt:lpstr>
      <vt:lpstr>CyFlex Global M&amp;U</vt:lpstr>
      <vt:lpstr>CyFlex Global M&amp;U</vt:lpstr>
      <vt:lpstr>CyFlex Global M&amp;U</vt:lpstr>
      <vt:lpstr>CyFlex Global M&amp;U</vt:lpstr>
      <vt:lpstr>CyFlex – How To Get Help from TRP</vt:lpstr>
      <vt:lpstr>CyFlex Global M&amp;U – Site Briefing</vt:lpstr>
    </vt:vector>
  </TitlesOfParts>
  <Company>SGS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TRP Laboratories</dc:title>
  <dc:subject>Testing Services</dc:subject>
  <dc:creator>None</dc:creator>
  <cp:keywords>Testing</cp:keywords>
  <cp:lastModifiedBy>Ketchoyian, Michael (Columbus)</cp:lastModifiedBy>
  <cp:revision>356</cp:revision>
  <cp:lastPrinted>2018-04-11T19:15:56Z</cp:lastPrinted>
  <dcterms:created xsi:type="dcterms:W3CDTF">2015-02-04T20:01:53Z</dcterms:created>
  <dcterms:modified xsi:type="dcterms:W3CDTF">2024-01-11T18:09:56Z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0x010100CA0BF7C3FD6B2D4297C22662694E51C9</vt:lpwstr>
  </property>
</Properties>
</file>