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6" r:id="rId1"/>
    <p:sldMasterId id="2147483704" r:id="rId2"/>
  </p:sldMasterIdLst>
  <p:notesMasterIdLst>
    <p:notesMasterId r:id="rId31"/>
  </p:notesMasterIdLst>
  <p:sldIdLst>
    <p:sldId id="256" r:id="rId3"/>
    <p:sldId id="315" r:id="rId4"/>
    <p:sldId id="259" r:id="rId5"/>
    <p:sldId id="319" r:id="rId6"/>
    <p:sldId id="316" r:id="rId7"/>
    <p:sldId id="320" r:id="rId8"/>
    <p:sldId id="475" r:id="rId9"/>
    <p:sldId id="476" r:id="rId10"/>
    <p:sldId id="432" r:id="rId11"/>
    <p:sldId id="441" r:id="rId12"/>
    <p:sldId id="442" r:id="rId13"/>
    <p:sldId id="443" r:id="rId14"/>
    <p:sldId id="444" r:id="rId15"/>
    <p:sldId id="446" r:id="rId16"/>
    <p:sldId id="474" r:id="rId17"/>
    <p:sldId id="447" r:id="rId18"/>
    <p:sldId id="448" r:id="rId19"/>
    <p:sldId id="449" r:id="rId20"/>
    <p:sldId id="311" r:id="rId21"/>
    <p:sldId id="312" r:id="rId22"/>
    <p:sldId id="313" r:id="rId23"/>
    <p:sldId id="314" r:id="rId24"/>
    <p:sldId id="317" r:id="rId25"/>
    <p:sldId id="477" r:id="rId26"/>
    <p:sldId id="478" r:id="rId27"/>
    <p:sldId id="479" r:id="rId28"/>
    <p:sldId id="480" r:id="rId29"/>
    <p:sldId id="481" r:id="rId30"/>
  </p:sldIdLst>
  <p:sldSz cx="9906000" cy="6858000" type="A4"/>
  <p:notesSz cx="6985000" cy="92837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8" autoAdjust="0"/>
    <p:restoredTop sz="92841" autoAdjust="0"/>
  </p:normalViewPr>
  <p:slideViewPr>
    <p:cSldViewPr>
      <p:cViewPr varScale="1">
        <p:scale>
          <a:sx n="110" d="100"/>
          <a:sy n="110" d="100"/>
        </p:scale>
        <p:origin x="678" y="10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466" cy="466087"/>
          </a:xfrm>
          <a:prstGeom prst="rect">
            <a:avLst/>
          </a:prstGeom>
        </p:spPr>
        <p:txBody>
          <a:bodyPr vert="horz" lIns="91221" tIns="45610" rIns="91221" bIns="45610" rtlCol="0"/>
          <a:lstStyle>
            <a:lvl1pPr algn="l">
              <a:defRPr sz="1200"/>
            </a:lvl1pPr>
          </a:lstStyle>
          <a:p>
            <a:endParaRPr lang="en-US"/>
          </a:p>
        </p:txBody>
      </p:sp>
      <p:sp>
        <p:nvSpPr>
          <p:cNvPr id="3" name="Date Placeholder 2"/>
          <p:cNvSpPr>
            <a:spLocks noGrp="1"/>
          </p:cNvSpPr>
          <p:nvPr>
            <p:ph type="dt" idx="1"/>
          </p:nvPr>
        </p:nvSpPr>
        <p:spPr>
          <a:xfrm>
            <a:off x="3955953" y="1"/>
            <a:ext cx="3027466" cy="466087"/>
          </a:xfrm>
          <a:prstGeom prst="rect">
            <a:avLst/>
          </a:prstGeom>
        </p:spPr>
        <p:txBody>
          <a:bodyPr vert="horz" lIns="91221" tIns="45610" rIns="91221" bIns="45610" rtlCol="0"/>
          <a:lstStyle>
            <a:lvl1pPr algn="r">
              <a:defRPr sz="1200"/>
            </a:lvl1pPr>
          </a:lstStyle>
          <a:p>
            <a:fld id="{27BF6D71-EAEF-4F29-A38D-BE3098EA5C3C}" type="datetimeFigureOut">
              <a:rPr lang="en-US" smtClean="0"/>
              <a:t>4/2/2024</a:t>
            </a:fld>
            <a:endParaRPr lang="en-US"/>
          </a:p>
        </p:txBody>
      </p:sp>
      <p:sp>
        <p:nvSpPr>
          <p:cNvPr id="4" name="Slide Image Placeholder 3"/>
          <p:cNvSpPr>
            <a:spLocks noGrp="1" noRot="1" noChangeAspect="1"/>
          </p:cNvSpPr>
          <p:nvPr>
            <p:ph type="sldImg" idx="2"/>
          </p:nvPr>
        </p:nvSpPr>
        <p:spPr>
          <a:xfrm>
            <a:off x="1231900" y="1160463"/>
            <a:ext cx="4521200" cy="3132137"/>
          </a:xfrm>
          <a:prstGeom prst="rect">
            <a:avLst/>
          </a:prstGeom>
          <a:noFill/>
          <a:ln w="12700">
            <a:solidFill>
              <a:prstClr val="black"/>
            </a:solidFill>
          </a:ln>
        </p:spPr>
        <p:txBody>
          <a:bodyPr vert="horz" lIns="91221" tIns="45610" rIns="91221" bIns="45610" rtlCol="0" anchor="ctr"/>
          <a:lstStyle/>
          <a:p>
            <a:endParaRPr lang="en-US"/>
          </a:p>
        </p:txBody>
      </p:sp>
      <p:sp>
        <p:nvSpPr>
          <p:cNvPr id="5" name="Notes Placeholder 4"/>
          <p:cNvSpPr>
            <a:spLocks noGrp="1"/>
          </p:cNvSpPr>
          <p:nvPr>
            <p:ph type="body" sz="quarter" idx="3"/>
          </p:nvPr>
        </p:nvSpPr>
        <p:spPr>
          <a:xfrm>
            <a:off x="699133" y="4467464"/>
            <a:ext cx="5586735" cy="3655774"/>
          </a:xfrm>
          <a:prstGeom prst="rect">
            <a:avLst/>
          </a:prstGeom>
        </p:spPr>
        <p:txBody>
          <a:bodyPr vert="horz" lIns="91221" tIns="45610" rIns="91221" bIns="4561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613"/>
            <a:ext cx="3027466" cy="466087"/>
          </a:xfrm>
          <a:prstGeom prst="rect">
            <a:avLst/>
          </a:prstGeom>
        </p:spPr>
        <p:txBody>
          <a:bodyPr vert="horz" lIns="91221" tIns="45610" rIns="91221" bIns="45610" rtlCol="0" anchor="b"/>
          <a:lstStyle>
            <a:lvl1pPr algn="l">
              <a:defRPr sz="1200"/>
            </a:lvl1pPr>
          </a:lstStyle>
          <a:p>
            <a:endParaRPr lang="en-US"/>
          </a:p>
        </p:txBody>
      </p:sp>
      <p:sp>
        <p:nvSpPr>
          <p:cNvPr id="7" name="Slide Number Placeholder 6"/>
          <p:cNvSpPr>
            <a:spLocks noGrp="1"/>
          </p:cNvSpPr>
          <p:nvPr>
            <p:ph type="sldNum" sz="quarter" idx="5"/>
          </p:nvPr>
        </p:nvSpPr>
        <p:spPr>
          <a:xfrm>
            <a:off x="3955953" y="8817613"/>
            <a:ext cx="3027466" cy="466087"/>
          </a:xfrm>
          <a:prstGeom prst="rect">
            <a:avLst/>
          </a:prstGeom>
        </p:spPr>
        <p:txBody>
          <a:bodyPr vert="horz" lIns="91221" tIns="45610" rIns="91221" bIns="45610" rtlCol="0" anchor="b"/>
          <a:lstStyle>
            <a:lvl1pPr algn="r">
              <a:defRPr sz="1200"/>
            </a:lvl1pPr>
          </a:lstStyle>
          <a:p>
            <a:fld id="{15309135-7D6C-4E39-B952-5F9D5D00B30E}" type="slidenum">
              <a:rPr lang="en-US" smtClean="0"/>
              <a:t>‹#›</a:t>
            </a:fld>
            <a:endParaRPr lang="en-US"/>
          </a:p>
        </p:txBody>
      </p:sp>
    </p:spTree>
    <p:extLst>
      <p:ext uri="{BB962C8B-B14F-4D97-AF65-F5344CB8AC3E}">
        <p14:creationId xmlns:p14="http://schemas.microsoft.com/office/powerpoint/2010/main" val="1571056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E3C0C834-A465-44E8-B45B-DA7D5906FA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7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0915" name="Rectangle 3"/>
          <p:cNvSpPr>
            <a:spLocks noGrp="1" noChangeArrowheads="1"/>
          </p:cNvSpPr>
          <p:nvPr>
            <p:ph type="ctrTitle"/>
          </p:nvPr>
        </p:nvSpPr>
        <p:spPr>
          <a:xfrm>
            <a:off x="1981200" y="2438400"/>
            <a:ext cx="7099300" cy="1143000"/>
          </a:xfrm>
        </p:spPr>
        <p:txBody>
          <a:bodyPr/>
          <a:lstStyle>
            <a:lvl1pPr>
              <a:defRPr sz="3600"/>
            </a:lvl1pPr>
          </a:lstStyle>
          <a:p>
            <a:r>
              <a:rPr lang="en-US"/>
              <a:t>Click to edit Master title style</a:t>
            </a:r>
            <a:endParaRPr lang="en-GB"/>
          </a:p>
        </p:txBody>
      </p:sp>
      <p:sp>
        <p:nvSpPr>
          <p:cNvPr id="550916" name="Rectangle 4"/>
          <p:cNvSpPr>
            <a:spLocks noGrp="1" noChangeArrowheads="1"/>
          </p:cNvSpPr>
          <p:nvPr>
            <p:ph type="subTitle" idx="1"/>
          </p:nvPr>
        </p:nvSpPr>
        <p:spPr>
          <a:xfrm>
            <a:off x="1981200" y="3733800"/>
            <a:ext cx="7086600" cy="1752600"/>
          </a:xfrm>
        </p:spPr>
        <p:txBody>
          <a:bodyPr/>
          <a:lstStyle>
            <a:lvl1pPr marL="0" indent="0">
              <a:buFont typeface="Wingdings" pitchFamily="2" charset="2"/>
              <a:buNone/>
              <a:defRPr sz="1800"/>
            </a:lvl1pPr>
          </a:lstStyle>
          <a:p>
            <a:r>
              <a:rPr lang="en-US"/>
              <a:t>Click to edit Master subtitle style</a:t>
            </a:r>
            <a:endParaRPr lang="en-GB"/>
          </a:p>
        </p:txBody>
      </p:sp>
      <p:sp>
        <p:nvSpPr>
          <p:cNvPr id="5" name="Rectangle 4">
            <a:extLst>
              <a:ext uri="{FF2B5EF4-FFF2-40B4-BE49-F238E27FC236}">
                <a16:creationId xmlns:a16="http://schemas.microsoft.com/office/drawing/2014/main" id="{0A11E82F-D15A-008B-ADF6-6A4A624977B7}"/>
              </a:ext>
            </a:extLst>
          </p:cNvPr>
          <p:cNvSpPr/>
          <p:nvPr userDrawn="1"/>
        </p:nvSpPr>
        <p:spPr bwMode="auto">
          <a:xfrm>
            <a:off x="4724400" y="5752899"/>
            <a:ext cx="5029200" cy="102890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3" name="Picture 2" descr="A blue and black logo&#10;&#10;Description automatically generated">
            <a:extLst>
              <a:ext uri="{FF2B5EF4-FFF2-40B4-BE49-F238E27FC236}">
                <a16:creationId xmlns:a16="http://schemas.microsoft.com/office/drawing/2014/main" id="{4E6DE85F-111E-01E8-BA74-41DF6475B6C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02984" y="5787021"/>
            <a:ext cx="2077516" cy="731520"/>
          </a:xfrm>
          <a:prstGeom prst="rect">
            <a:avLst/>
          </a:prstGeom>
        </p:spPr>
      </p:pic>
    </p:spTree>
    <p:extLst>
      <p:ext uri="{BB962C8B-B14F-4D97-AF65-F5344CB8AC3E}">
        <p14:creationId xmlns:p14="http://schemas.microsoft.com/office/powerpoint/2010/main" val="3374800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a:t>Click to edit Master title style</a:t>
            </a:r>
            <a:endParaRPr lang="en-US" dirty="0"/>
          </a:p>
        </p:txBody>
      </p:sp>
      <p:sp>
        <p:nvSpPr>
          <p:cNvPr id="3" name="Content Placeholder 2"/>
          <p:cNvSpPr>
            <a:spLocks noGrp="1"/>
          </p:cNvSpPr>
          <p:nvPr>
            <p:ph sz="half" idx="1"/>
          </p:nvPr>
        </p:nvSpPr>
        <p:spPr>
          <a:xfrm>
            <a:off x="2057400" y="1676400"/>
            <a:ext cx="35052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676400"/>
            <a:ext cx="35052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81875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a:t>Click to edit Master title style</a:t>
            </a:r>
          </a:p>
        </p:txBody>
      </p:sp>
    </p:spTree>
    <p:extLst>
      <p:ext uri="{BB962C8B-B14F-4D97-AF65-F5344CB8AC3E}">
        <p14:creationId xmlns:p14="http://schemas.microsoft.com/office/powerpoint/2010/main" val="3129154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2519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White">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0" y="0"/>
            <a:ext cx="9906000" cy="6858000"/>
          </a:xfrm>
          <a:prstGeom prst="rect">
            <a:avLst/>
          </a:prstGeom>
          <a:solidFill>
            <a:schemeClr val="bg1"/>
          </a:solidFill>
          <a:ln w="9525">
            <a:noFill/>
            <a:round/>
            <a:headEnd/>
            <a:tailEnd/>
          </a:ln>
        </p:spPr>
        <p:txBody>
          <a:bodyPr/>
          <a:lstStyle/>
          <a:p>
            <a:pPr eaLnBrk="0" hangingPunct="0">
              <a:defRPr/>
            </a:pPr>
            <a:endParaRPr lang="en-US" dirty="0"/>
          </a:p>
        </p:txBody>
      </p:sp>
    </p:spTree>
    <p:extLst>
      <p:ext uri="{BB962C8B-B14F-4D97-AF65-F5344CB8AC3E}">
        <p14:creationId xmlns:p14="http://schemas.microsoft.com/office/powerpoint/2010/main" val="843344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5603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19077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a:t>Click to edit Master title style</a:t>
            </a:r>
            <a:endParaRPr lang="en-US" dirty="0"/>
          </a:p>
        </p:txBody>
      </p:sp>
      <p:sp>
        <p:nvSpPr>
          <p:cNvPr id="3" name="Content Placeholder 2"/>
          <p:cNvSpPr>
            <a:spLocks noGrp="1"/>
          </p:cNvSpPr>
          <p:nvPr>
            <p:ph sz="half" idx="1"/>
          </p:nvPr>
        </p:nvSpPr>
        <p:spPr>
          <a:xfrm>
            <a:off x="2057400" y="1676400"/>
            <a:ext cx="35052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676400"/>
            <a:ext cx="35052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63956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425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320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907588" cy="6859588"/>
          </a:xfrm>
          <a:prstGeom prst="rect">
            <a:avLst/>
          </a:prstGeom>
          <a:noFill/>
          <a:ln w="9525">
            <a:noFill/>
            <a:miter lim="800000"/>
            <a:headEnd/>
            <a:tailEnd/>
          </a:ln>
        </p:spPr>
      </p:pic>
      <p:sp>
        <p:nvSpPr>
          <p:cNvPr id="550915" name="Rectangle 3"/>
          <p:cNvSpPr>
            <a:spLocks noGrp="1" noChangeArrowheads="1"/>
          </p:cNvSpPr>
          <p:nvPr>
            <p:ph type="ctrTitle"/>
          </p:nvPr>
        </p:nvSpPr>
        <p:spPr>
          <a:xfrm>
            <a:off x="1981200" y="2438400"/>
            <a:ext cx="7099300" cy="1143000"/>
          </a:xfrm>
        </p:spPr>
        <p:txBody>
          <a:bodyPr/>
          <a:lstStyle>
            <a:lvl1pPr>
              <a:defRPr sz="3600"/>
            </a:lvl1pPr>
          </a:lstStyle>
          <a:p>
            <a:r>
              <a:rPr lang="en-US"/>
              <a:t>Click to edit Master title style</a:t>
            </a:r>
            <a:endParaRPr lang="en-GB"/>
          </a:p>
        </p:txBody>
      </p:sp>
      <p:sp>
        <p:nvSpPr>
          <p:cNvPr id="550916" name="Rectangle 4"/>
          <p:cNvSpPr>
            <a:spLocks noGrp="1" noChangeArrowheads="1"/>
          </p:cNvSpPr>
          <p:nvPr>
            <p:ph type="subTitle" idx="1"/>
          </p:nvPr>
        </p:nvSpPr>
        <p:spPr>
          <a:xfrm>
            <a:off x="1981200" y="3733800"/>
            <a:ext cx="7086600" cy="1752600"/>
          </a:xfrm>
        </p:spPr>
        <p:txBody>
          <a:bodyPr/>
          <a:lstStyle>
            <a:lvl1pPr marL="0" indent="0">
              <a:buFont typeface="Wingdings" pitchFamily="2" charset="2"/>
              <a:buNone/>
              <a:defRPr sz="1800"/>
            </a:lvl1pPr>
          </a:lstStyle>
          <a:p>
            <a:r>
              <a:rPr lang="en-US"/>
              <a:t>Click to edit Master subtitle style</a:t>
            </a:r>
            <a:endParaRPr lang="en-GB"/>
          </a:p>
        </p:txBody>
      </p:sp>
    </p:spTree>
    <p:extLst>
      <p:ext uri="{BB962C8B-B14F-4D97-AF65-F5344CB8AC3E}">
        <p14:creationId xmlns:p14="http://schemas.microsoft.com/office/powerpoint/2010/main" val="3471883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260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80121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86D82081-41E5-45DA-A3F2-22933D5BA66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907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9891" name="Rectangle 3">
            <a:extLst>
              <a:ext uri="{FF2B5EF4-FFF2-40B4-BE49-F238E27FC236}">
                <a16:creationId xmlns:a16="http://schemas.microsoft.com/office/drawing/2014/main" id="{CE575BBB-AA0B-411F-8300-9351D6888A35}"/>
              </a:ext>
            </a:extLst>
          </p:cNvPr>
          <p:cNvSpPr>
            <a:spLocks noGrp="1" noChangeArrowheads="1"/>
          </p:cNvSpPr>
          <p:nvPr>
            <p:ph type="title"/>
          </p:nvPr>
        </p:nvSpPr>
        <p:spPr bwMode="auto">
          <a:xfrm>
            <a:off x="2057400" y="381000"/>
            <a:ext cx="71628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t>Cliquez et modifiez le titre</a:t>
            </a:r>
          </a:p>
        </p:txBody>
      </p:sp>
      <p:sp>
        <p:nvSpPr>
          <p:cNvPr id="1028" name="Rectangle 4">
            <a:extLst>
              <a:ext uri="{FF2B5EF4-FFF2-40B4-BE49-F238E27FC236}">
                <a16:creationId xmlns:a16="http://schemas.microsoft.com/office/drawing/2014/main" id="{C82B6AFA-255C-4F08-B190-E4B30B20D062}"/>
              </a:ext>
            </a:extLst>
          </p:cNvPr>
          <p:cNvSpPr>
            <a:spLocks noGrp="1" noChangeArrowheads="1"/>
          </p:cNvSpPr>
          <p:nvPr>
            <p:ph type="body" idx="1"/>
          </p:nvPr>
        </p:nvSpPr>
        <p:spPr bwMode="auto">
          <a:xfrm>
            <a:off x="2057400" y="1676400"/>
            <a:ext cx="7162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Cliquez pour modifier les styles du texte du masque</a:t>
            </a:r>
          </a:p>
          <a:p>
            <a:pPr lvl="1"/>
            <a:r>
              <a:rPr lang="en-GB" altLang="en-US"/>
              <a:t>Deuxième niveau</a:t>
            </a:r>
          </a:p>
          <a:p>
            <a:pPr lvl="2"/>
            <a:r>
              <a:rPr lang="en-GB" altLang="en-US"/>
              <a:t>Troisième niveau</a:t>
            </a:r>
          </a:p>
          <a:p>
            <a:pPr lvl="3"/>
            <a:r>
              <a:rPr lang="en-GB" altLang="en-US"/>
              <a:t>Quatrième niveau</a:t>
            </a:r>
          </a:p>
          <a:p>
            <a:pPr lvl="4"/>
            <a:r>
              <a:rPr lang="en-GB" altLang="en-US"/>
              <a:t>Cinquième niveau</a:t>
            </a:r>
          </a:p>
        </p:txBody>
      </p:sp>
      <p:sp>
        <p:nvSpPr>
          <p:cNvPr id="549893" name="Text Box 5">
            <a:extLst>
              <a:ext uri="{FF2B5EF4-FFF2-40B4-BE49-F238E27FC236}">
                <a16:creationId xmlns:a16="http://schemas.microsoft.com/office/drawing/2014/main" id="{236832EB-FF06-4006-A441-8A6C32529CF5}"/>
              </a:ext>
            </a:extLst>
          </p:cNvPr>
          <p:cNvSpPr txBox="1">
            <a:spLocks noChangeArrowheads="1"/>
          </p:cNvSpPr>
          <p:nvPr/>
        </p:nvSpPr>
        <p:spPr bwMode="auto">
          <a:xfrm>
            <a:off x="9369425" y="6477000"/>
            <a:ext cx="307975" cy="214313"/>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D11AD4E1-B1BB-4172-8329-447177D00F2B}" type="slidenum">
              <a:rPr lang="en-GB" altLang="en-US" sz="800">
                <a:latin typeface="Arial" panose="020B0604020202020204" pitchFamily="34" charset="0"/>
              </a:rPr>
              <a:pPr/>
              <a:t>‹#›</a:t>
            </a:fld>
            <a:endParaRPr lang="en-GB" altLang="en-US" sz="1400"/>
          </a:p>
        </p:txBody>
      </p:sp>
      <p:sp>
        <p:nvSpPr>
          <p:cNvPr id="549894" name="Line 6">
            <a:extLst>
              <a:ext uri="{FF2B5EF4-FFF2-40B4-BE49-F238E27FC236}">
                <a16:creationId xmlns:a16="http://schemas.microsoft.com/office/drawing/2014/main" id="{DBD9EA3A-4B87-4688-9D1D-6F4175191868}"/>
              </a:ext>
            </a:extLst>
          </p:cNvPr>
          <p:cNvSpPr>
            <a:spLocks noChangeShapeType="1"/>
          </p:cNvSpPr>
          <p:nvPr/>
        </p:nvSpPr>
        <p:spPr bwMode="auto">
          <a:xfrm>
            <a:off x="152400" y="6477000"/>
            <a:ext cx="9505950" cy="0"/>
          </a:xfrm>
          <a:prstGeom prst="line">
            <a:avLst/>
          </a:prstGeom>
          <a:noFill/>
          <a:ln w="12700">
            <a:solidFill>
              <a:srgbClr val="8B8B8B"/>
            </a:solidFill>
            <a:round/>
            <a:headEnd/>
            <a:tailEnd/>
          </a:ln>
          <a:effectLst/>
        </p:spPr>
        <p:txBody>
          <a:bodyPr wrap="none" anchor="ctr"/>
          <a:lstStyle/>
          <a:p>
            <a:pPr eaLnBrk="0" hangingPunct="0">
              <a:defRPr/>
            </a:pPr>
            <a:endParaRPr lang="en-US">
              <a:cs typeface="+mn-cs"/>
            </a:endParaRPr>
          </a:p>
        </p:txBody>
      </p:sp>
      <p:sp>
        <p:nvSpPr>
          <p:cNvPr id="549895" name="Line 7">
            <a:extLst>
              <a:ext uri="{FF2B5EF4-FFF2-40B4-BE49-F238E27FC236}">
                <a16:creationId xmlns:a16="http://schemas.microsoft.com/office/drawing/2014/main" id="{CF518D97-D6F2-4854-95D8-04ADB793AFEA}"/>
              </a:ext>
            </a:extLst>
          </p:cNvPr>
          <p:cNvSpPr>
            <a:spLocks noChangeShapeType="1"/>
          </p:cNvSpPr>
          <p:nvPr/>
        </p:nvSpPr>
        <p:spPr bwMode="auto">
          <a:xfrm flipV="1">
            <a:off x="9372600" y="1676400"/>
            <a:ext cx="0" cy="5029200"/>
          </a:xfrm>
          <a:prstGeom prst="line">
            <a:avLst/>
          </a:prstGeom>
          <a:noFill/>
          <a:ln w="12700">
            <a:solidFill>
              <a:srgbClr val="8B8B8B"/>
            </a:solidFill>
            <a:round/>
            <a:headEnd/>
            <a:tailEnd/>
          </a:ln>
          <a:effectLst/>
        </p:spPr>
        <p:txBody>
          <a:bodyPr wrap="none" anchor="ctr"/>
          <a:lstStyle/>
          <a:p>
            <a:pPr eaLnBrk="0" hangingPunct="0">
              <a:defRPr/>
            </a:pPr>
            <a:endParaRPr lang="en-US">
              <a:cs typeface="+mn-cs"/>
            </a:endParaRPr>
          </a:p>
        </p:txBody>
      </p:sp>
      <p:sp>
        <p:nvSpPr>
          <p:cNvPr id="4" name="Rectangle 3">
            <a:extLst>
              <a:ext uri="{FF2B5EF4-FFF2-40B4-BE49-F238E27FC236}">
                <a16:creationId xmlns:a16="http://schemas.microsoft.com/office/drawing/2014/main" id="{121A1F2C-BBB4-957F-4809-7D6A1542FA61}"/>
              </a:ext>
            </a:extLst>
          </p:cNvPr>
          <p:cNvSpPr/>
          <p:nvPr userDrawn="1"/>
        </p:nvSpPr>
        <p:spPr bwMode="auto">
          <a:xfrm>
            <a:off x="52385" y="166687"/>
            <a:ext cx="1981200" cy="97628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3" name="Picture 2">
            <a:extLst>
              <a:ext uri="{FF2B5EF4-FFF2-40B4-BE49-F238E27FC236}">
                <a16:creationId xmlns:a16="http://schemas.microsoft.com/office/drawing/2014/main" id="{326B20AC-E40A-7AB4-9A43-D954370FB412}"/>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41923" y="502893"/>
            <a:ext cx="1773555" cy="640080"/>
          </a:xfrm>
          <a:prstGeom prst="rect">
            <a:avLst/>
          </a:prstGeom>
        </p:spPr>
      </p:pic>
    </p:spTree>
  </p:cSld>
  <p:clrMap bg1="lt1" tx1="dk1" bg2="lt2" tx2="dk2" accent1="accent1" accent2="accent2" accent3="accent3" accent4="accent4" accent5="accent5" accent6="accent6" hlink="hlink" folHlink="folHlink"/>
  <p:sldLayoutIdLst>
    <p:sldLayoutId id="2147483703" r:id="rId1"/>
    <p:sldLayoutId id="2147483702" r:id="rId2"/>
    <p:sldLayoutId id="2147483701" r:id="rId3"/>
    <p:sldLayoutId id="2147483700" r:id="rId4"/>
    <p:sldLayoutId id="2147483699" r:id="rId5"/>
    <p:sldLayoutId id="2147483698" r:id="rId6"/>
  </p:sldLayoutIdLst>
  <p:txStyles>
    <p:titleStyle>
      <a:lvl1pPr algn="l" rtl="0" fontAlgn="base">
        <a:spcBef>
          <a:spcPct val="0"/>
        </a:spcBef>
        <a:spcAft>
          <a:spcPct val="0"/>
        </a:spcAft>
        <a:defRPr sz="2400" cap="all">
          <a:solidFill>
            <a:schemeClr val="tx2"/>
          </a:solidFill>
          <a:latin typeface="+mj-lt"/>
          <a:ea typeface="+mj-ea"/>
          <a:cs typeface="+mj-cs"/>
        </a:defRPr>
      </a:lvl1pPr>
      <a:lvl2pPr algn="l" rtl="0" fontAlgn="base">
        <a:spcBef>
          <a:spcPct val="0"/>
        </a:spcBef>
        <a:spcAft>
          <a:spcPct val="0"/>
        </a:spcAft>
        <a:defRPr sz="2400">
          <a:solidFill>
            <a:schemeClr val="tx2"/>
          </a:solidFill>
          <a:latin typeface="Arial" charset="0"/>
        </a:defRPr>
      </a:lvl2pPr>
      <a:lvl3pPr algn="l" rtl="0" fontAlgn="base">
        <a:spcBef>
          <a:spcPct val="0"/>
        </a:spcBef>
        <a:spcAft>
          <a:spcPct val="0"/>
        </a:spcAft>
        <a:defRPr sz="2400">
          <a:solidFill>
            <a:schemeClr val="tx2"/>
          </a:solidFill>
          <a:latin typeface="Arial" charset="0"/>
        </a:defRPr>
      </a:lvl3pPr>
      <a:lvl4pPr algn="l" rtl="0" fontAlgn="base">
        <a:spcBef>
          <a:spcPct val="0"/>
        </a:spcBef>
        <a:spcAft>
          <a:spcPct val="0"/>
        </a:spcAft>
        <a:defRPr sz="2400">
          <a:solidFill>
            <a:schemeClr val="tx2"/>
          </a:solidFill>
          <a:latin typeface="Arial" charset="0"/>
        </a:defRPr>
      </a:lvl4pPr>
      <a:lvl5pPr algn="l" rtl="0" fontAlgn="base">
        <a:spcBef>
          <a:spcPct val="0"/>
        </a:spcBef>
        <a:spcAft>
          <a:spcPct val="0"/>
        </a:spcAft>
        <a:defRPr sz="2400">
          <a:solidFill>
            <a:schemeClr val="tx2"/>
          </a:solidFill>
          <a:latin typeface="Arial" charset="0"/>
        </a:defRPr>
      </a:lvl5pPr>
      <a:lvl6pPr marL="457200" algn="l" rtl="0" eaLnBrk="1" fontAlgn="base" hangingPunct="1">
        <a:spcBef>
          <a:spcPct val="0"/>
        </a:spcBef>
        <a:spcAft>
          <a:spcPct val="0"/>
        </a:spcAft>
        <a:defRPr sz="2400">
          <a:solidFill>
            <a:schemeClr val="tx2"/>
          </a:solidFill>
          <a:latin typeface="Arial" charset="0"/>
        </a:defRPr>
      </a:lvl6pPr>
      <a:lvl7pPr marL="914400" algn="l" rtl="0" eaLnBrk="1" fontAlgn="base" hangingPunct="1">
        <a:spcBef>
          <a:spcPct val="0"/>
        </a:spcBef>
        <a:spcAft>
          <a:spcPct val="0"/>
        </a:spcAft>
        <a:defRPr sz="2400">
          <a:solidFill>
            <a:schemeClr val="tx2"/>
          </a:solidFill>
          <a:latin typeface="Arial" charset="0"/>
        </a:defRPr>
      </a:lvl7pPr>
      <a:lvl8pPr marL="1371600" algn="l" rtl="0" eaLnBrk="1" fontAlgn="base" hangingPunct="1">
        <a:spcBef>
          <a:spcPct val="0"/>
        </a:spcBef>
        <a:spcAft>
          <a:spcPct val="0"/>
        </a:spcAft>
        <a:defRPr sz="2400">
          <a:solidFill>
            <a:schemeClr val="tx2"/>
          </a:solidFill>
          <a:latin typeface="Arial" charset="0"/>
        </a:defRPr>
      </a:lvl8pPr>
      <a:lvl9pPr marL="1828800" algn="l" rtl="0" eaLnBrk="1" fontAlgn="base" hangingPunct="1">
        <a:spcBef>
          <a:spcPct val="0"/>
        </a:spcBef>
        <a:spcAft>
          <a:spcPct val="0"/>
        </a:spcAft>
        <a:defRPr sz="2400">
          <a:solidFill>
            <a:schemeClr val="tx2"/>
          </a:solidFill>
          <a:latin typeface="Arial" charset="0"/>
        </a:defRPr>
      </a:lvl9pPr>
    </p:titleStyle>
    <p:bodyStyle>
      <a:lvl1pPr marL="342900" indent="-342900" algn="l" rtl="0" fontAlgn="base">
        <a:spcBef>
          <a:spcPct val="50000"/>
        </a:spcBef>
        <a:spcAft>
          <a:spcPct val="0"/>
        </a:spcAft>
        <a:buClr>
          <a:srgbClr val="FF3F00"/>
        </a:buClr>
        <a:buFont typeface="Wingdings" panose="05000000000000000000" pitchFamily="2" charset="2"/>
        <a:buChar char="n"/>
        <a:defRPr sz="2000">
          <a:solidFill>
            <a:schemeClr val="tx1"/>
          </a:solidFill>
          <a:latin typeface="+mn-lt"/>
          <a:ea typeface="+mn-ea"/>
          <a:cs typeface="+mn-cs"/>
        </a:defRPr>
      </a:lvl1pPr>
      <a:lvl2pPr marL="742950" indent="-285750" algn="l" rtl="0" fontAlgn="base">
        <a:spcBef>
          <a:spcPct val="20000"/>
        </a:spcBef>
        <a:spcAft>
          <a:spcPct val="0"/>
        </a:spcAft>
        <a:buClr>
          <a:srgbClr val="FF3F00"/>
        </a:buClr>
        <a:buSzPct val="100000"/>
        <a:buFont typeface="Wingdings" panose="05000000000000000000" pitchFamily="2" charset="2"/>
        <a:buChar char="§"/>
        <a:defRPr>
          <a:solidFill>
            <a:schemeClr val="tx1"/>
          </a:solidFill>
          <a:latin typeface="+mn-lt"/>
        </a:defRPr>
      </a:lvl2pPr>
      <a:lvl3pPr marL="1143000" indent="-228600" algn="l" rtl="0" fontAlgn="base">
        <a:spcBef>
          <a:spcPct val="20000"/>
        </a:spcBef>
        <a:spcAft>
          <a:spcPct val="0"/>
        </a:spcAft>
        <a:buFont typeface="Arial" panose="020B0604020202020204" pitchFamily="34" charset="0"/>
        <a:buChar char="•"/>
        <a:defRPr sz="1600">
          <a:solidFill>
            <a:schemeClr val="tx1"/>
          </a:solidFill>
          <a:latin typeface="+mn-lt"/>
        </a:defRPr>
      </a:lvl3pPr>
      <a:lvl4pPr marL="1562100" indent="-228600" algn="l" rtl="0" fontAlgn="base">
        <a:spcBef>
          <a:spcPct val="20000"/>
        </a:spcBef>
        <a:spcAft>
          <a:spcPct val="0"/>
        </a:spcAft>
        <a:buFont typeface="Wingdings" panose="05000000000000000000" pitchFamily="2" charset="2"/>
        <a:buChar char="§"/>
        <a:defRPr sz="1400">
          <a:solidFill>
            <a:schemeClr val="tx1"/>
          </a:solidFill>
          <a:latin typeface="+mn-lt"/>
        </a:defRPr>
      </a:lvl4pPr>
      <a:lvl5pPr marL="1981200" indent="-228600" algn="l" rtl="0" fontAlgn="base">
        <a:spcBef>
          <a:spcPct val="20000"/>
        </a:spcBef>
        <a:spcAft>
          <a:spcPct val="0"/>
        </a:spcAft>
        <a:buFont typeface="Arial" panose="020B0604020202020204" pitchFamily="34" charset="0"/>
        <a:buChar char="-"/>
        <a:defRPr sz="1400">
          <a:solidFill>
            <a:schemeClr val="tx1"/>
          </a:solidFill>
          <a:latin typeface="+mn-lt"/>
        </a:defRPr>
      </a:lvl5pPr>
      <a:lvl6pPr marL="2438400" indent="-228600" algn="l" rtl="0" eaLnBrk="1" fontAlgn="base" hangingPunct="1">
        <a:spcBef>
          <a:spcPct val="20000"/>
        </a:spcBef>
        <a:spcAft>
          <a:spcPct val="0"/>
        </a:spcAft>
        <a:buClr>
          <a:srgbClr val="FF3F00"/>
        </a:buClr>
        <a:defRPr sz="1400">
          <a:solidFill>
            <a:schemeClr val="tx1"/>
          </a:solidFill>
          <a:latin typeface="+mn-lt"/>
        </a:defRPr>
      </a:lvl6pPr>
      <a:lvl7pPr marL="2895600" indent="-228600" algn="l" rtl="0" eaLnBrk="1" fontAlgn="base" hangingPunct="1">
        <a:spcBef>
          <a:spcPct val="20000"/>
        </a:spcBef>
        <a:spcAft>
          <a:spcPct val="0"/>
        </a:spcAft>
        <a:buClr>
          <a:srgbClr val="FF3F00"/>
        </a:buClr>
        <a:defRPr sz="1400">
          <a:solidFill>
            <a:schemeClr val="tx1"/>
          </a:solidFill>
          <a:latin typeface="+mn-lt"/>
        </a:defRPr>
      </a:lvl7pPr>
      <a:lvl8pPr marL="3352800" indent="-228600" algn="l" rtl="0" eaLnBrk="1" fontAlgn="base" hangingPunct="1">
        <a:spcBef>
          <a:spcPct val="20000"/>
        </a:spcBef>
        <a:spcAft>
          <a:spcPct val="0"/>
        </a:spcAft>
        <a:buClr>
          <a:srgbClr val="FF3F00"/>
        </a:buClr>
        <a:defRPr sz="1400">
          <a:solidFill>
            <a:schemeClr val="tx1"/>
          </a:solidFill>
          <a:latin typeface="+mn-lt"/>
        </a:defRPr>
      </a:lvl8pPr>
      <a:lvl9pPr marL="3810000" indent="-228600" algn="l" rtl="0" eaLnBrk="1" fontAlgn="base" hangingPunct="1">
        <a:spcBef>
          <a:spcPct val="20000"/>
        </a:spcBef>
        <a:spcAft>
          <a:spcPct val="0"/>
        </a:spcAft>
        <a:buClr>
          <a:srgbClr val="FF3F00"/>
        </a:buCl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9" cstate="print"/>
          <a:srcRect/>
          <a:stretch>
            <a:fillRect/>
          </a:stretch>
        </p:blipFill>
        <p:spPr bwMode="auto">
          <a:xfrm>
            <a:off x="0" y="0"/>
            <a:ext cx="9907588" cy="6859588"/>
          </a:xfrm>
          <a:prstGeom prst="rect">
            <a:avLst/>
          </a:prstGeom>
          <a:noFill/>
          <a:ln w="9525">
            <a:noFill/>
            <a:miter lim="800000"/>
            <a:headEnd/>
            <a:tailEnd/>
          </a:ln>
        </p:spPr>
      </p:pic>
      <p:sp>
        <p:nvSpPr>
          <p:cNvPr id="549891" name="Rectangle 3"/>
          <p:cNvSpPr>
            <a:spLocks noGrp="1" noChangeArrowheads="1"/>
          </p:cNvSpPr>
          <p:nvPr>
            <p:ph type="title"/>
          </p:nvPr>
        </p:nvSpPr>
        <p:spPr bwMode="auto">
          <a:xfrm>
            <a:off x="2057400" y="381000"/>
            <a:ext cx="71628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t>Cliquez et modifiez le titre</a:t>
            </a:r>
          </a:p>
        </p:txBody>
      </p:sp>
      <p:sp>
        <p:nvSpPr>
          <p:cNvPr id="1028" name="Rectangle 4"/>
          <p:cNvSpPr>
            <a:spLocks noGrp="1" noChangeArrowheads="1"/>
          </p:cNvSpPr>
          <p:nvPr>
            <p:ph type="body" idx="1"/>
          </p:nvPr>
        </p:nvSpPr>
        <p:spPr bwMode="auto">
          <a:xfrm>
            <a:off x="2057400" y="1676400"/>
            <a:ext cx="7162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Cliquez pour modifier les styles du texte du masque</a:t>
            </a:r>
          </a:p>
          <a:p>
            <a:pPr lvl="1"/>
            <a:r>
              <a:rPr lang="en-GB"/>
              <a:t>Deuxième niveau</a:t>
            </a:r>
          </a:p>
          <a:p>
            <a:pPr lvl="2"/>
            <a:r>
              <a:rPr lang="en-GB"/>
              <a:t>Troisième niveau</a:t>
            </a:r>
          </a:p>
          <a:p>
            <a:pPr lvl="3"/>
            <a:r>
              <a:rPr lang="en-GB"/>
              <a:t>Quatrième niveau</a:t>
            </a:r>
          </a:p>
          <a:p>
            <a:pPr lvl="4"/>
            <a:r>
              <a:rPr lang="en-GB"/>
              <a:t>Cinquième niveau</a:t>
            </a:r>
          </a:p>
        </p:txBody>
      </p:sp>
      <p:sp>
        <p:nvSpPr>
          <p:cNvPr id="1029" name="Text Box 5"/>
          <p:cNvSpPr txBox="1">
            <a:spLocks noChangeArrowheads="1"/>
          </p:cNvSpPr>
          <p:nvPr/>
        </p:nvSpPr>
        <p:spPr bwMode="auto">
          <a:xfrm>
            <a:off x="9369425" y="6477000"/>
            <a:ext cx="307975" cy="214313"/>
          </a:xfrm>
          <a:prstGeom prst="rect">
            <a:avLst/>
          </a:prstGeom>
          <a:noFill/>
          <a:ln>
            <a:noFill/>
          </a:ln>
        </p:spPr>
        <p:txBody>
          <a:bodyPr wrap="none">
            <a:spAutoFit/>
          </a:bodyPr>
          <a:lstStyle/>
          <a:p>
            <a:pPr eaLnBrk="0" hangingPunct="0">
              <a:defRPr/>
            </a:pPr>
            <a:fld id="{E763E1F0-5073-4948-B5C9-B3D44EB594AF}" type="slidenum">
              <a:rPr lang="en-GB" sz="800">
                <a:latin typeface="Arial" pitchFamily="34" charset="0"/>
              </a:rPr>
              <a:pPr eaLnBrk="0" hangingPunct="0">
                <a:defRPr/>
              </a:pPr>
              <a:t>‹#›</a:t>
            </a:fld>
            <a:endParaRPr lang="en-GB" sz="1400" dirty="0"/>
          </a:p>
        </p:txBody>
      </p:sp>
      <p:sp>
        <p:nvSpPr>
          <p:cNvPr id="1030" name="Line 6"/>
          <p:cNvSpPr>
            <a:spLocks noChangeShapeType="1"/>
          </p:cNvSpPr>
          <p:nvPr/>
        </p:nvSpPr>
        <p:spPr bwMode="auto">
          <a:xfrm>
            <a:off x="152400" y="6477000"/>
            <a:ext cx="9505950" cy="0"/>
          </a:xfrm>
          <a:prstGeom prst="line">
            <a:avLst/>
          </a:prstGeom>
          <a:noFill/>
          <a:ln w="12700">
            <a:solidFill>
              <a:srgbClr val="8B8B8B"/>
            </a:solidFill>
            <a:round/>
            <a:headEnd/>
            <a:tailEnd/>
          </a:ln>
        </p:spPr>
        <p:txBody>
          <a:bodyPr wrap="none" anchor="ctr"/>
          <a:lstStyle/>
          <a:p>
            <a:pPr>
              <a:defRPr/>
            </a:pPr>
            <a:endParaRPr lang="en-GB" dirty="0"/>
          </a:p>
        </p:txBody>
      </p:sp>
      <p:sp>
        <p:nvSpPr>
          <p:cNvPr id="1031" name="Line 7"/>
          <p:cNvSpPr>
            <a:spLocks noChangeShapeType="1"/>
          </p:cNvSpPr>
          <p:nvPr/>
        </p:nvSpPr>
        <p:spPr bwMode="auto">
          <a:xfrm flipV="1">
            <a:off x="9372600" y="1676400"/>
            <a:ext cx="0" cy="5029200"/>
          </a:xfrm>
          <a:prstGeom prst="line">
            <a:avLst/>
          </a:prstGeom>
          <a:noFill/>
          <a:ln w="12700">
            <a:solidFill>
              <a:srgbClr val="8B8B8B"/>
            </a:solidFill>
            <a:round/>
            <a:headEnd/>
            <a:tailEnd/>
          </a:ln>
        </p:spPr>
        <p:txBody>
          <a:bodyPr wrap="none" anchor="ctr"/>
          <a:lstStyle/>
          <a:p>
            <a:pPr>
              <a:defRPr/>
            </a:pPr>
            <a:endParaRPr lang="en-GB" dirty="0"/>
          </a:p>
        </p:txBody>
      </p:sp>
    </p:spTree>
    <p:extLst>
      <p:ext uri="{BB962C8B-B14F-4D97-AF65-F5344CB8AC3E}">
        <p14:creationId xmlns:p14="http://schemas.microsoft.com/office/powerpoint/2010/main" val="189425959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Lst>
  <p:txStyles>
    <p:titleStyle>
      <a:lvl1pPr algn="l" rtl="0" eaLnBrk="0" fontAlgn="base" hangingPunct="0">
        <a:spcBef>
          <a:spcPct val="0"/>
        </a:spcBef>
        <a:spcAft>
          <a:spcPct val="0"/>
        </a:spcAft>
        <a:defRPr sz="2400" cap="all">
          <a:solidFill>
            <a:schemeClr val="tx2"/>
          </a:solidFill>
          <a:latin typeface="+mj-lt"/>
          <a:ea typeface="MS PGothic" pitchFamily="34" charset="-128"/>
          <a:cs typeface="ＭＳ Ｐゴシック" charset="0"/>
        </a:defRPr>
      </a:lvl1pPr>
      <a:lvl2pPr algn="l" rtl="0" eaLnBrk="0" fontAlgn="base" hangingPunct="0">
        <a:spcBef>
          <a:spcPct val="0"/>
        </a:spcBef>
        <a:spcAft>
          <a:spcPct val="0"/>
        </a:spcAft>
        <a:defRPr sz="2400">
          <a:solidFill>
            <a:schemeClr val="tx2"/>
          </a:solidFill>
          <a:latin typeface="Arial" charset="0"/>
          <a:ea typeface="MS PGothic" pitchFamily="34" charset="-128"/>
          <a:cs typeface="ＭＳ Ｐゴシック" charset="0"/>
        </a:defRPr>
      </a:lvl2pPr>
      <a:lvl3pPr algn="l" rtl="0" eaLnBrk="0" fontAlgn="base" hangingPunct="0">
        <a:spcBef>
          <a:spcPct val="0"/>
        </a:spcBef>
        <a:spcAft>
          <a:spcPct val="0"/>
        </a:spcAft>
        <a:defRPr sz="2400">
          <a:solidFill>
            <a:schemeClr val="tx2"/>
          </a:solidFill>
          <a:latin typeface="Arial" charset="0"/>
          <a:ea typeface="MS PGothic" pitchFamily="34" charset="-128"/>
          <a:cs typeface="ＭＳ Ｐゴシック" charset="0"/>
        </a:defRPr>
      </a:lvl3pPr>
      <a:lvl4pPr algn="l" rtl="0" eaLnBrk="0" fontAlgn="base" hangingPunct="0">
        <a:spcBef>
          <a:spcPct val="0"/>
        </a:spcBef>
        <a:spcAft>
          <a:spcPct val="0"/>
        </a:spcAft>
        <a:defRPr sz="2400">
          <a:solidFill>
            <a:schemeClr val="tx2"/>
          </a:solidFill>
          <a:latin typeface="Arial" charset="0"/>
          <a:ea typeface="MS PGothic" pitchFamily="34" charset="-128"/>
          <a:cs typeface="ＭＳ Ｐゴシック" charset="0"/>
        </a:defRPr>
      </a:lvl4pPr>
      <a:lvl5pPr algn="l" rtl="0" eaLnBrk="0" fontAlgn="base" hangingPunct="0">
        <a:spcBef>
          <a:spcPct val="0"/>
        </a:spcBef>
        <a:spcAft>
          <a:spcPct val="0"/>
        </a:spcAft>
        <a:defRPr sz="2400">
          <a:solidFill>
            <a:schemeClr val="tx2"/>
          </a:solidFill>
          <a:latin typeface="Arial" charset="0"/>
          <a:ea typeface="MS PGothic" pitchFamily="34" charset="-128"/>
          <a:cs typeface="ＭＳ Ｐゴシック" charset="0"/>
        </a:defRPr>
      </a:lvl5pPr>
      <a:lvl6pPr marL="457200" algn="l" rtl="0" eaLnBrk="1" fontAlgn="base" hangingPunct="1">
        <a:spcBef>
          <a:spcPct val="0"/>
        </a:spcBef>
        <a:spcAft>
          <a:spcPct val="0"/>
        </a:spcAft>
        <a:defRPr sz="2400">
          <a:solidFill>
            <a:schemeClr val="tx2"/>
          </a:solidFill>
          <a:latin typeface="Arial" charset="0"/>
        </a:defRPr>
      </a:lvl6pPr>
      <a:lvl7pPr marL="914400" algn="l" rtl="0" eaLnBrk="1" fontAlgn="base" hangingPunct="1">
        <a:spcBef>
          <a:spcPct val="0"/>
        </a:spcBef>
        <a:spcAft>
          <a:spcPct val="0"/>
        </a:spcAft>
        <a:defRPr sz="2400">
          <a:solidFill>
            <a:schemeClr val="tx2"/>
          </a:solidFill>
          <a:latin typeface="Arial" charset="0"/>
        </a:defRPr>
      </a:lvl7pPr>
      <a:lvl8pPr marL="1371600" algn="l" rtl="0" eaLnBrk="1" fontAlgn="base" hangingPunct="1">
        <a:spcBef>
          <a:spcPct val="0"/>
        </a:spcBef>
        <a:spcAft>
          <a:spcPct val="0"/>
        </a:spcAft>
        <a:defRPr sz="2400">
          <a:solidFill>
            <a:schemeClr val="tx2"/>
          </a:solidFill>
          <a:latin typeface="Arial" charset="0"/>
        </a:defRPr>
      </a:lvl8pPr>
      <a:lvl9pPr marL="1828800" algn="l" rtl="0" eaLnBrk="1" fontAlgn="base" hangingPunct="1">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50000"/>
        </a:spcBef>
        <a:spcAft>
          <a:spcPct val="0"/>
        </a:spcAft>
        <a:buClr>
          <a:srgbClr val="FF3F00"/>
        </a:buClr>
        <a:buFont typeface="Wingdings" pitchFamily="2" charset="2"/>
        <a:buChar char="n"/>
        <a:defRPr sz="20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FF3F00"/>
        </a:buClr>
        <a:buSzPct val="100000"/>
        <a:buFont typeface="Wingdings" pitchFamily="2" charset="2"/>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Font typeface="Arial" pitchFamily="34" charset="0"/>
        <a:buChar char="•"/>
        <a:defRPr sz="1600">
          <a:solidFill>
            <a:schemeClr val="tx1"/>
          </a:solidFill>
          <a:latin typeface="+mn-lt"/>
          <a:ea typeface="MS PGothic" pitchFamily="34" charset="-128"/>
        </a:defRPr>
      </a:lvl3pPr>
      <a:lvl4pPr marL="1562100" indent="-228600" algn="l" rtl="0" eaLnBrk="0" fontAlgn="base" hangingPunct="0">
        <a:spcBef>
          <a:spcPct val="20000"/>
        </a:spcBef>
        <a:spcAft>
          <a:spcPct val="0"/>
        </a:spcAft>
        <a:buFont typeface="Wingdings" pitchFamily="2" charset="2"/>
        <a:buChar char="§"/>
        <a:defRPr sz="1400">
          <a:solidFill>
            <a:schemeClr val="tx1"/>
          </a:solidFill>
          <a:latin typeface="+mn-lt"/>
          <a:ea typeface="MS PGothic" pitchFamily="34" charset="-128"/>
        </a:defRPr>
      </a:lvl4pPr>
      <a:lvl5pPr marL="1981200" indent="-228600" algn="l" rtl="0" eaLnBrk="0" fontAlgn="base" hangingPunct="0">
        <a:spcBef>
          <a:spcPct val="20000"/>
        </a:spcBef>
        <a:spcAft>
          <a:spcPct val="0"/>
        </a:spcAft>
        <a:buFont typeface="Arial" pitchFamily="34" charset="0"/>
        <a:buChar char="-"/>
        <a:defRPr sz="1400">
          <a:solidFill>
            <a:schemeClr val="tx1"/>
          </a:solidFill>
          <a:latin typeface="+mn-lt"/>
          <a:ea typeface="MS PGothic" pitchFamily="34" charset="-128"/>
        </a:defRPr>
      </a:lvl5pPr>
      <a:lvl6pPr marL="2438400" indent="-228600" algn="l" rtl="0" eaLnBrk="1" fontAlgn="base" hangingPunct="1">
        <a:spcBef>
          <a:spcPct val="20000"/>
        </a:spcBef>
        <a:spcAft>
          <a:spcPct val="0"/>
        </a:spcAft>
        <a:buClr>
          <a:srgbClr val="FF3F00"/>
        </a:buClr>
        <a:defRPr sz="1400">
          <a:solidFill>
            <a:schemeClr val="tx1"/>
          </a:solidFill>
          <a:latin typeface="+mn-lt"/>
        </a:defRPr>
      </a:lvl6pPr>
      <a:lvl7pPr marL="2895600" indent="-228600" algn="l" rtl="0" eaLnBrk="1" fontAlgn="base" hangingPunct="1">
        <a:spcBef>
          <a:spcPct val="20000"/>
        </a:spcBef>
        <a:spcAft>
          <a:spcPct val="0"/>
        </a:spcAft>
        <a:buClr>
          <a:srgbClr val="FF3F00"/>
        </a:buClr>
        <a:defRPr sz="1400">
          <a:solidFill>
            <a:schemeClr val="tx1"/>
          </a:solidFill>
          <a:latin typeface="+mn-lt"/>
        </a:defRPr>
      </a:lvl7pPr>
      <a:lvl8pPr marL="3352800" indent="-228600" algn="l" rtl="0" eaLnBrk="1" fontAlgn="base" hangingPunct="1">
        <a:spcBef>
          <a:spcPct val="20000"/>
        </a:spcBef>
        <a:spcAft>
          <a:spcPct val="0"/>
        </a:spcAft>
        <a:buClr>
          <a:srgbClr val="FF3F00"/>
        </a:buClr>
        <a:defRPr sz="1400">
          <a:solidFill>
            <a:schemeClr val="tx1"/>
          </a:solidFill>
          <a:latin typeface="+mn-lt"/>
        </a:defRPr>
      </a:lvl8pPr>
      <a:lvl9pPr marL="3810000" indent="-228600" algn="l" rtl="0" eaLnBrk="1" fontAlgn="base" hangingPunct="1">
        <a:spcBef>
          <a:spcPct val="20000"/>
        </a:spcBef>
        <a:spcAft>
          <a:spcPct val="0"/>
        </a:spcAft>
        <a:buClr>
          <a:srgbClr val="FF3F00"/>
        </a:buCl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DF73F-6C86-4641-BE21-361617D87F98}"/>
              </a:ext>
            </a:extLst>
          </p:cNvPr>
          <p:cNvSpPr>
            <a:spLocks noGrp="1"/>
          </p:cNvSpPr>
          <p:nvPr>
            <p:ph type="ctrTitle"/>
          </p:nvPr>
        </p:nvSpPr>
        <p:spPr/>
        <p:txBody>
          <a:bodyPr/>
          <a:lstStyle/>
          <a:p>
            <a:pPr algn="ctr">
              <a:defRPr/>
            </a:pPr>
            <a:r>
              <a:rPr lang="en-US" dirty="0" err="1"/>
              <a:t>Cyflex</a:t>
            </a:r>
            <a:r>
              <a:rPr lang="en-US" dirty="0"/>
              <a:t> UPDATE – Feb 2023</a:t>
            </a:r>
          </a:p>
        </p:txBody>
      </p:sp>
      <p:sp>
        <p:nvSpPr>
          <p:cNvPr id="8194" name="Subtitle 2">
            <a:extLst>
              <a:ext uri="{FF2B5EF4-FFF2-40B4-BE49-F238E27FC236}">
                <a16:creationId xmlns:a16="http://schemas.microsoft.com/office/drawing/2014/main" id="{18128D06-205D-43BB-B71D-EBEC4D187D1B}"/>
              </a:ext>
            </a:extLst>
          </p:cNvPr>
          <p:cNvSpPr>
            <a:spLocks noGrp="1"/>
          </p:cNvSpPr>
          <p:nvPr>
            <p:ph type="subTitle" idx="1"/>
          </p:nvPr>
        </p:nvSpPr>
        <p:spPr/>
        <p:txBody>
          <a:bodyPr/>
          <a:lstStyle/>
          <a:p>
            <a:r>
              <a:rPr lang="en-US" altLang="en-US" sz="32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269D3A-0517-4FAE-91FD-5E9DCC26CC04}"/>
              </a:ext>
            </a:extLst>
          </p:cNvPr>
          <p:cNvSpPr txBox="1"/>
          <p:nvPr/>
        </p:nvSpPr>
        <p:spPr>
          <a:xfrm>
            <a:off x="762000" y="685800"/>
            <a:ext cx="9067800" cy="58169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800" i="1" dirty="0">
                <a:solidFill>
                  <a:prstClr val="black"/>
                </a:solidFill>
                <a:ea typeface="MS PGothic" pitchFamily="34" charset="-128"/>
                <a:cs typeface="+mn-cs"/>
              </a:rPr>
              <a:t>Use</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 unique name for this instance - up to 31 characters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@INSTANCE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test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Priority for this instance - default is 16</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@PRIORITY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19</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lang="en-US" sz="1800" i="1" dirty="0">
                <a:solidFill>
                  <a:prstClr val="black"/>
                </a:solidFill>
                <a:ea typeface="MS PGothic" pitchFamily="34" charset="-128"/>
                <a:cs typeface="+mn-cs"/>
              </a:rPr>
              <a:t>Supply</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 label for an integer variable that will be used  to display the  current test mode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number.  The default label will be </a:t>
            </a:r>
            <a:r>
              <a:rPr kumimoji="0" lang="en-US" sz="1800" b="1"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test_mode</a:t>
            </a:r>
            <a:r>
              <a:rPr kumimoji="0" lang="en-US" sz="1800" b="1"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_&lt;instance name&gt;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@MODE_NUMBER_LABEL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kumimoji="0" lang="en-US" sz="1800" b="1"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test_mode</a:t>
            </a:r>
            <a:endPar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269442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269D3A-0517-4FAE-91FD-5E9DCC26CC04}"/>
              </a:ext>
            </a:extLst>
          </p:cNvPr>
          <p:cNvSpPr txBox="1"/>
          <p:nvPr/>
        </p:nvSpPr>
        <p:spPr>
          <a:xfrm>
            <a:off x="419100" y="838200"/>
            <a:ext cx="9067800" cy="461664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800" i="1" dirty="0">
                <a:solidFill>
                  <a:prstClr val="black"/>
                </a:solidFill>
                <a:ea typeface="MS PGothic" pitchFamily="34" charset="-128"/>
                <a:cs typeface="+mn-cs"/>
              </a:rPr>
              <a:t>S</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upply</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labels for integer and string variables which will be used to display the procedure number and name of the current test  procedure. The default labels will be </a:t>
            </a:r>
            <a:r>
              <a:rPr kumimoji="0" lang="en-US" sz="1800" b="1"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test_num</a:t>
            </a:r>
            <a:r>
              <a:rPr kumimoji="0" lang="en-US" sz="1800" b="1"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_&lt;</a:t>
            </a:r>
            <a:r>
              <a:rPr kumimoji="0" lang="en-US" sz="1800" b="1"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instance_name</a:t>
            </a:r>
            <a:r>
              <a:rPr kumimoji="0" lang="en-US" sz="1800" b="1"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&gt;  </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and </a:t>
            </a:r>
            <a:r>
              <a:rPr kumimoji="0" lang="en-US" sz="1800" b="1"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test_name</a:t>
            </a:r>
            <a:r>
              <a:rPr lang="en-US" sz="1800" b="1" i="1" dirty="0">
                <a:solidFill>
                  <a:prstClr val="black"/>
                </a:solidFill>
                <a:ea typeface="MS PGothic" pitchFamily="34" charset="-128"/>
                <a:cs typeface="+mn-cs"/>
              </a:rPr>
              <a:t>_</a:t>
            </a:r>
            <a:r>
              <a:rPr kumimoji="0" lang="en-US" sz="1800" b="1"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&lt;</a:t>
            </a:r>
            <a:r>
              <a:rPr kumimoji="0" lang="en-US" sz="1800" b="1"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instance_name</a:t>
            </a:r>
            <a:r>
              <a:rPr kumimoji="0" lang="en-US" sz="1800" b="1"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&gt;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@PROCEDURE_NUMBER_LABEL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kumimoji="0" lang="en-US" sz="1800" b="1"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test_num</a:t>
            </a: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kumimoji="0" lang="en-US" sz="1800" b="1"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test_name_test</a:t>
            </a:r>
            <a:endPar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Supply a label for the 'countdown' variable which will be used to display the time remained until a mode times out. The default label will be </a:t>
            </a:r>
            <a:r>
              <a:rPr kumimoji="0" lang="en-US" sz="1800" b="1"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countdown_&lt;</a:t>
            </a:r>
            <a:r>
              <a:rPr kumimoji="0" lang="en-US" sz="1800" b="1"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instance_name</a:t>
            </a:r>
            <a:r>
              <a:rPr kumimoji="0" lang="en-US" sz="1800" b="1"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&gt;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@MODE_COUNTDOWN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countdown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p:txBody>
      </p:sp>
    </p:spTree>
    <p:extLst>
      <p:ext uri="{BB962C8B-B14F-4D97-AF65-F5344CB8AC3E}">
        <p14:creationId xmlns:p14="http://schemas.microsoft.com/office/powerpoint/2010/main" val="3660444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269D3A-0517-4FAE-91FD-5E9DCC26CC04}"/>
              </a:ext>
            </a:extLst>
          </p:cNvPr>
          <p:cNvSpPr txBox="1"/>
          <p:nvPr/>
        </p:nvSpPr>
        <p:spPr>
          <a:xfrm>
            <a:off x="419100" y="609600"/>
            <a:ext cx="9067800" cy="489364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Supply up to 4 string variable labels that will be used to display the  mode descriptions of the current test mode and the previous 3 modes   Default labels are: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TEST_DESC_&lt;</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instance_name</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&gt;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PREV_MODE1_&lt;</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instance_name</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&gt;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PREV_MODE2_&lt;</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instance_name</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&gt;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PREV_MODE3_&lt;</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instance_name</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&gt;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@MODE_DESCRIPTION_STRING_ARRAY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TEST_DESC   PREV_MODE1   PREV_MODE2   PREV_MODE3</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Supply the label of a string variable that will be used to display the current state of the stability specification if the @STABILITY_SPECS  keyword was used in the current mode. The default label will be  </a:t>
            </a:r>
            <a:r>
              <a:rPr kumimoji="0" lang="en-US" sz="1800" b="1"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STABILITY_&lt;</a:t>
            </a:r>
            <a:r>
              <a:rPr kumimoji="0" lang="en-US" sz="1800" b="1"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instance_name</a:t>
            </a:r>
            <a:r>
              <a:rPr kumimoji="0" lang="en-US" sz="1800" b="1"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&gt;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1"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@STABILITY_DESCRIPTION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STABILITY1</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p:txBody>
      </p:sp>
    </p:spTree>
    <p:extLst>
      <p:ext uri="{BB962C8B-B14F-4D97-AF65-F5344CB8AC3E}">
        <p14:creationId xmlns:p14="http://schemas.microsoft.com/office/powerpoint/2010/main" val="3838286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269D3A-0517-4FAE-91FD-5E9DCC26CC04}"/>
              </a:ext>
            </a:extLst>
          </p:cNvPr>
          <p:cNvSpPr txBox="1"/>
          <p:nvPr/>
        </p:nvSpPr>
        <p:spPr>
          <a:xfrm>
            <a:off x="419100" y="394446"/>
            <a:ext cx="9067800" cy="6093976"/>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Supply the labels of two string variables that will be used to display the event names associated with the @TERM_ALL_EVENTS  keyword if the current mode contains that keyword.  The first string will contain the </a:t>
            </a:r>
            <a:r>
              <a:rPr kumimoji="0" lang="en-US" sz="1800" b="0" i="1" u="sng"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event_names</a:t>
            </a:r>
            <a:r>
              <a:rPr kumimoji="0" lang="en-US" sz="1800" b="0"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of input events that haven`t yet been received.  The second label will contain the event name of the output event that has been set if all the input events have been received. The default labels will be </a:t>
            </a:r>
            <a:r>
              <a:rPr kumimoji="0" lang="en-US" sz="1800" b="1" i="1" u="sng"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TrmEV_waiting</a:t>
            </a:r>
            <a:r>
              <a:rPr kumimoji="0" lang="en-US" sz="1800" b="1"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_&lt;</a:t>
            </a:r>
            <a:r>
              <a:rPr kumimoji="0" lang="en-US" sz="1800" b="1" i="1" u="sng"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instance_name</a:t>
            </a:r>
            <a:r>
              <a:rPr kumimoji="0" lang="en-US" sz="1800" b="1"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&gt; </a:t>
            </a:r>
            <a:r>
              <a:rPr kumimoji="0" lang="en-US" sz="1800" b="0"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and               </a:t>
            </a:r>
            <a:r>
              <a:rPr kumimoji="0" lang="en-US" sz="1800" b="1" i="1" u="sng"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TrmEV_done</a:t>
            </a:r>
            <a:r>
              <a:rPr kumimoji="0" lang="en-US" sz="1800" b="1"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_&lt;</a:t>
            </a:r>
            <a:r>
              <a:rPr kumimoji="0" lang="en-US" sz="1800" b="1" i="1" u="sng"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instance_name</a:t>
            </a:r>
            <a:r>
              <a:rPr kumimoji="0" lang="en-US" sz="1800" b="1"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&gt;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@TERM_ALL_EVENTS_LIST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kumimoji="0" lang="en-US" sz="1800" b="0"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TrmEV_waiting</a:t>
            </a: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kumimoji="0" lang="en-US" sz="1800" b="0"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TrmEV_done</a:t>
            </a:r>
            <a:endPar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Supply the labels of two string variables that will be used to display information associated with the @LIMIT_SPECS_ALL  keyword if the current mode contains that keyword.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The first string will contain the names of unsatisfied limits that haven`t yet been received.  The second label will contain the event name of the output event that has been set if all the input events have been received. The default labels will be </a:t>
            </a:r>
            <a:r>
              <a:rPr kumimoji="0" lang="en-US" sz="1800" b="1" i="1" u="sng"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TrmLIM_waiting</a:t>
            </a:r>
            <a:r>
              <a:rPr kumimoji="0" lang="en-US" sz="1800" b="1"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_&lt;</a:t>
            </a:r>
            <a:r>
              <a:rPr kumimoji="0" lang="en-US" sz="1800" b="1" i="1" u="sng"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instance_name</a:t>
            </a:r>
            <a:r>
              <a:rPr kumimoji="0" lang="en-US" sz="1800" b="1"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&gt; </a:t>
            </a:r>
            <a:r>
              <a:rPr kumimoji="0" lang="en-US" sz="1800" b="0"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and      </a:t>
            </a:r>
            <a:r>
              <a:rPr kumimoji="0" lang="en-US" sz="1800" b="1" i="1" u="sng"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TrmLIM_done</a:t>
            </a:r>
            <a:r>
              <a:rPr kumimoji="0" lang="en-US" sz="1800" b="1"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_&lt;</a:t>
            </a:r>
            <a:r>
              <a:rPr kumimoji="0" lang="en-US" sz="1800" b="1" i="1" u="sng"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instance_name</a:t>
            </a:r>
            <a:r>
              <a:rPr kumimoji="0" lang="en-US" sz="1800" b="1"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&gt;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@LIMIT_SPECS_ALL_STATUS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kumimoji="0" lang="en-US" sz="1800" b="0"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TrmLIM_waiting</a:t>
            </a: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kumimoji="0" lang="en-US" sz="1800" b="0"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TrmLIM_done</a:t>
            </a:r>
            <a:endPar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1376547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269D3A-0517-4FAE-91FD-5E9DCC26CC04}"/>
              </a:ext>
            </a:extLst>
          </p:cNvPr>
          <p:cNvSpPr txBox="1"/>
          <p:nvPr/>
        </p:nvSpPr>
        <p:spPr>
          <a:xfrm>
            <a:off x="419100" y="228600"/>
            <a:ext cx="9067800" cy="6647974"/>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Calibri" panose="020F050202020403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Tracing</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max_lines</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The maximum number of mode change entries per file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When this number of entries is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reached,the</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file will be closed and a new trace file opened with the same base name and a new time stamp extender.  Each time a particular instance of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gp_test</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is started such as execution of a new go, a 'cleanup' operation is performed using the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max_age</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and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max_files</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arguments for the 'cleanup' app.</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max_age</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The maximum age in days that will be used for the cleanup.  Note that there may be older files present as the cleanup only occurs when this instance of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gp_test</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is re-started.</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max_files</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The maximum number of files for this instance to be used for the cleanup operation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refered</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to above.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When the number of mode changes reaches the maximum, the file is renamed to include a timestamp extender and a new &lt;</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instance_name</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&gt; file is opened.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The defaults are </a:t>
            </a:r>
            <a:r>
              <a:rPr kumimoji="0" lang="en-US" sz="1800" b="1"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500   3    10</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NOTE: the filename is no longer used, it defaults to the name of the instance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@TRACE_FILENAME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'name'   </a:t>
            </a:r>
            <a:r>
              <a:rPr kumimoji="0" lang="en-US" sz="1800" b="1"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max_lines</a:t>
            </a: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kumimoji="0" lang="en-US" sz="1800" b="1"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max_age</a:t>
            </a: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kumimoji="0" lang="en-US" sz="1800" b="1"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max_files</a:t>
            </a:r>
            <a:endPar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test          500                3                 10</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720566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269D3A-0517-4FAE-91FD-5E9DCC26CC04}"/>
              </a:ext>
            </a:extLst>
          </p:cNvPr>
          <p:cNvSpPr txBox="1"/>
          <p:nvPr/>
        </p:nvSpPr>
        <p:spPr>
          <a:xfrm>
            <a:off x="419100" y="457200"/>
            <a:ext cx="9067800" cy="203132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Supply the label of a LOGICAL variable that can be used to enable or disable the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gp_test</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trace output and the initial value of the variable (default is OFF for all instances except “test”).  The value  should be expressed as ON or OFF.  The default label will be </a:t>
            </a:r>
            <a:r>
              <a:rPr kumimoji="0" lang="en-US" sz="1800" b="1"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a:t>
            </a:r>
            <a:r>
              <a:rPr kumimoji="0" lang="en-US" sz="1800" b="1"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gp_trace</a:t>
            </a:r>
            <a:r>
              <a:rPr kumimoji="0" lang="en-US" sz="1800" b="1"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_&lt;</a:t>
            </a:r>
            <a:r>
              <a:rPr kumimoji="0" lang="en-US" sz="1800" b="1"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instance_name</a:t>
            </a:r>
            <a:r>
              <a:rPr kumimoji="0" lang="en-US" sz="1800" b="1"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&gt;`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@TRACE_ENABLE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kumimoji="0" lang="en-US" sz="1800" b="1"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gp_trace</a:t>
            </a: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OFF</a:t>
            </a:r>
          </a:p>
        </p:txBody>
      </p:sp>
    </p:spTree>
    <p:extLst>
      <p:ext uri="{BB962C8B-B14F-4D97-AF65-F5344CB8AC3E}">
        <p14:creationId xmlns:p14="http://schemas.microsoft.com/office/powerpoint/2010/main" val="3900692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269D3A-0517-4FAE-91FD-5E9DCC26CC04}"/>
              </a:ext>
            </a:extLst>
          </p:cNvPr>
          <p:cNvSpPr txBox="1"/>
          <p:nvPr/>
        </p:nvSpPr>
        <p:spPr>
          <a:xfrm>
            <a:off x="304800" y="533400"/>
            <a:ext cx="9144504" cy="2954655"/>
          </a:xfrm>
          <a:prstGeom prst="rect">
            <a:avLst/>
          </a:prstGeom>
          <a:noFill/>
        </p:spPr>
        <p:txBody>
          <a:bodyPr wrap="square" rtlCol="0">
            <a:spAutoFit/>
          </a:bodyPr>
          <a:lstStyle>
            <a:defPPr>
              <a:defRPr lang="en-US"/>
            </a:def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Inserting the @ERROR_STRICT_ENFORCEMENT keyword means that a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gp_test</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procedure cannot be started if there are errors detected when reading any procedure file.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1" u="sng"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@ERROR_STRICT_ENFORCEMENT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p:txBody>
      </p:sp>
    </p:spTree>
    <p:extLst>
      <p:ext uri="{BB962C8B-B14F-4D97-AF65-F5344CB8AC3E}">
        <p14:creationId xmlns:p14="http://schemas.microsoft.com/office/powerpoint/2010/main" val="2771556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269D3A-0517-4FAE-91FD-5E9DCC26CC04}"/>
              </a:ext>
            </a:extLst>
          </p:cNvPr>
          <p:cNvSpPr txBox="1"/>
          <p:nvPr/>
        </p:nvSpPr>
        <p:spPr>
          <a:xfrm>
            <a:off x="210670" y="381000"/>
            <a:ext cx="9484659" cy="498598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The @UNIVERSAL_EVENTS keyword is used to direct control of the execution of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gp_test</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to a test procedure when the specified event is received, regardless of which test procedure is currently being executed.  However, if the same input event is specified as a @GLOBAL_EVENTS  in the currently executing procedure, the path  specified in @GLOBAL_EVENTS will take precedence.</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1800" i="1" dirty="0">
              <a:solidFill>
                <a:prstClr val="black"/>
              </a:solidFill>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You may specify up to 128 event/procedure lines in this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file.There</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are no default specifications for this keyword, although the usual specifications would be to provide a response for the  `emergency` event for the case of the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gp_test</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instance which is managing the engine itself.</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1800" i="1" dirty="0">
              <a:solidFill>
                <a:prstClr val="black"/>
              </a:solidFill>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The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gp_test</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instances which handle data acquisition systems, or auxiliary test cell systems should not have entries which manage engine shutdowns directly.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@UNIVERSAL_EVENTS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   </a:t>
            </a:r>
            <a:r>
              <a:rPr kumimoji="0" lang="en-US" sz="1800" b="1"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event_name</a:t>
            </a: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procedure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emergency              	/specs/</a:t>
            </a:r>
            <a:r>
              <a:rPr kumimoji="0" lang="en-US" sz="1800" b="1"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a:t>
            </a: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a:t>
            </a:r>
            <a:r>
              <a:rPr kumimoji="0" lang="en-US" sz="1800" b="1"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gp_emergency</a:t>
            </a:r>
            <a:endPar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p:txBody>
      </p:sp>
    </p:spTree>
    <p:extLst>
      <p:ext uri="{BB962C8B-B14F-4D97-AF65-F5344CB8AC3E}">
        <p14:creationId xmlns:p14="http://schemas.microsoft.com/office/powerpoint/2010/main" val="2609360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269D3A-0517-4FAE-91FD-5E9DCC26CC04}"/>
              </a:ext>
            </a:extLst>
          </p:cNvPr>
          <p:cNvSpPr txBox="1"/>
          <p:nvPr/>
        </p:nvSpPr>
        <p:spPr>
          <a:xfrm>
            <a:off x="134471" y="609600"/>
            <a:ext cx="9637058" cy="59093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Registered events are special event messages which contain the name of a particular instance of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gp_test</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for which the message is intended.  There are a small number of such  events and they listed below along with the user command which will send these events: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#event name       user command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kumimoji="0" lang="en-US" sz="1800" b="0"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idle_mode</a:t>
            </a: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idle</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800" dirty="0">
                <a:solidFill>
                  <a:prstClr val="black"/>
                </a:solidFill>
                <a:ea typeface="MS PGothic" pitchFamily="34" charset="-128"/>
                <a:cs typeface="+mn-cs"/>
              </a:rPr>
              <a:t>     </a:t>
            </a:r>
            <a:r>
              <a:rPr lang="en-US" sz="1800" dirty="0" err="1">
                <a:solidFill>
                  <a:prstClr val="black"/>
                </a:solidFill>
                <a:ea typeface="MS PGothic" pitchFamily="34" charset="-128"/>
                <a:cs typeface="+mn-cs"/>
              </a:rPr>
              <a:t>stop_test</a:t>
            </a:r>
            <a:r>
              <a:rPr lang="en-US" sz="1800" dirty="0">
                <a:solidFill>
                  <a:prstClr val="black"/>
                </a:solidFill>
                <a:ea typeface="MS PGothic" pitchFamily="34" charset="-128"/>
                <a:cs typeface="+mn-cs"/>
              </a:rPr>
              <a:t>  	</a:t>
            </a:r>
            <a:r>
              <a:rPr lang="en-US" sz="1800" dirty="0" err="1">
                <a:solidFill>
                  <a:prstClr val="black"/>
                </a:solidFill>
                <a:ea typeface="MS PGothic" pitchFamily="34" charset="-128"/>
                <a:cs typeface="+mn-cs"/>
              </a:rPr>
              <a:t>gp_stop</a:t>
            </a:r>
            <a:endPar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The @UNIVERSAL_REGISTERED_EVENTS keyword is used to direct control of the execution of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gp_test</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to a test procedure when the specified  event is received, regardless of which test procedure is currently being executed.  However, if the same input event is specified as a @REGISTERED_EVENTS in the currently executing procedure, the path specified in @REGISTERED_EVENTS will take precedence.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You may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specifiy</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up to 128 event/procedure lines in this file.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There are no default specifications for this keyword.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The </a:t>
            </a:r>
            <a:r>
              <a:rPr kumimoji="0" lang="en-US" sz="1800" b="0" i="1"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gp_test</a:t>
            </a:r>
            <a:r>
              <a:rPr kumimoji="0" lang="en-US" sz="1800" b="0" i="1"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instances which handle data acquisition systems, or auxiliary test cell systems # should not have entries which  manage engine shutdowns directly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@UNIVERSAL_REGISTERED_EVENTS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kumimoji="0" lang="en-US" sz="1800" b="1"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event_name</a:t>
            </a: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procedure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kumimoji="0" lang="en-US" sz="1800" b="1"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stop_test</a:t>
            </a: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/specs/</a:t>
            </a:r>
            <a:r>
              <a:rPr kumimoji="0" lang="en-US" sz="1800" b="1"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a:t>
            </a: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a:t>
            </a:r>
            <a:r>
              <a:rPr kumimoji="0" lang="en-US" sz="1800" b="1"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gp_shutdown</a:t>
            </a:r>
            <a:endPar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a:t>
            </a:r>
            <a:r>
              <a:rPr kumimoji="0" lang="en-US" sz="1800" b="1"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idle_mode</a:t>
            </a: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              /specs/</a:t>
            </a:r>
            <a:r>
              <a:rPr kumimoji="0" lang="en-US" sz="1800" b="1"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a:t>
            </a:r>
            <a:r>
              <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rPr>
              <a:t>/</a:t>
            </a:r>
            <a:r>
              <a:rPr kumimoji="0" lang="en-US" sz="1800" b="1" i="0" u="none" strike="noStrike" kern="1200" cap="none" spc="0" normalizeH="0" baseline="0" noProof="0" dirty="0" err="1">
                <a:ln>
                  <a:noFill/>
                </a:ln>
                <a:solidFill>
                  <a:prstClr val="black"/>
                </a:solidFill>
                <a:effectLst/>
                <a:uLnTx/>
                <a:uFillTx/>
                <a:latin typeface="Times New Roman" pitchFamily="18" charset="0"/>
                <a:ea typeface="MS PGothic" pitchFamily="34" charset="-128"/>
                <a:cs typeface="+mn-cs"/>
              </a:rPr>
              <a:t>gp_idle</a:t>
            </a:r>
            <a:endParaRPr kumimoji="0" lang="en-US" sz="1800" b="1" i="0" u="none" strike="noStrike" kern="1200" cap="none" spc="0" normalizeH="0" baseline="0" noProof="0" dirty="0">
              <a:ln>
                <a:noFill/>
              </a:ln>
              <a:solidFill>
                <a:prstClr val="black"/>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2629016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C773-C6D1-4772-8A9D-3F4F067AE432}"/>
              </a:ext>
            </a:extLst>
          </p:cNvPr>
          <p:cNvSpPr>
            <a:spLocks noGrp="1"/>
          </p:cNvSpPr>
          <p:nvPr>
            <p:ph type="title"/>
          </p:nvPr>
        </p:nvSpPr>
        <p:spPr>
          <a:xfrm>
            <a:off x="2133600" y="304800"/>
            <a:ext cx="7162800" cy="914400"/>
          </a:xfrm>
        </p:spPr>
        <p:txBody>
          <a:bodyPr/>
          <a:lstStyle/>
          <a:p>
            <a:pPr>
              <a:defRPr/>
            </a:pPr>
            <a:r>
              <a:rPr lang="en-US" dirty="0"/>
              <a:t>“</a:t>
            </a:r>
            <a:r>
              <a:rPr lang="en-US" cap="none" dirty="0" err="1"/>
              <a:t>gp_test</a:t>
            </a:r>
            <a:r>
              <a:rPr lang="en-US" cap="none" dirty="0"/>
              <a:t> trace files” </a:t>
            </a:r>
            <a:endParaRPr lang="en-US" dirty="0"/>
          </a:p>
        </p:txBody>
      </p:sp>
      <p:sp>
        <p:nvSpPr>
          <p:cNvPr id="10242" name="Content Placeholder 2">
            <a:extLst>
              <a:ext uri="{FF2B5EF4-FFF2-40B4-BE49-F238E27FC236}">
                <a16:creationId xmlns:a16="http://schemas.microsoft.com/office/drawing/2014/main" id="{A06BE5EE-4551-4CAB-810B-B5D76B85C9E1}"/>
              </a:ext>
            </a:extLst>
          </p:cNvPr>
          <p:cNvSpPr>
            <a:spLocks noGrp="1"/>
          </p:cNvSpPr>
          <p:nvPr>
            <p:ph sz="half" idx="1"/>
          </p:nvPr>
        </p:nvSpPr>
        <p:spPr>
          <a:xfrm>
            <a:off x="419100" y="1219200"/>
            <a:ext cx="9067800" cy="5486400"/>
          </a:xfrm>
        </p:spPr>
        <p:txBody>
          <a:bodyPr/>
          <a:lstStyle/>
          <a:p>
            <a:endParaRPr lang="en-US" altLang="en-US" sz="1600" dirty="0"/>
          </a:p>
          <a:p>
            <a:r>
              <a:rPr lang="en-US" altLang="en-US" sz="1800" dirty="0"/>
              <a:t>The “</a:t>
            </a:r>
            <a:r>
              <a:rPr lang="en-US" altLang="en-US" sz="1800" dirty="0" err="1"/>
              <a:t>gp_test</a:t>
            </a:r>
            <a:r>
              <a:rPr lang="en-US" altLang="en-US" sz="1800" dirty="0"/>
              <a:t>” process will log mode changes to a trace file as configured to do so in the “</a:t>
            </a:r>
            <a:r>
              <a:rPr lang="en-US" altLang="en-US" sz="1800" dirty="0" err="1"/>
              <a:t>gp_header</a:t>
            </a:r>
            <a:r>
              <a:rPr lang="en-US" altLang="en-US" sz="1800" dirty="0"/>
              <a:t>” file using @TRACE_FILENAME and @TRACE_ENABLE keywords.</a:t>
            </a:r>
          </a:p>
          <a:p>
            <a:r>
              <a:rPr lang="en-US" altLang="en-US" sz="1800" dirty="0"/>
              <a:t>Trace files are written to the /specs/</a:t>
            </a:r>
            <a:r>
              <a:rPr lang="en-US" altLang="en-US" sz="1800" dirty="0" err="1"/>
              <a:t>gp</a:t>
            </a:r>
            <a:r>
              <a:rPr lang="en-US" altLang="en-US" sz="1800" dirty="0"/>
              <a:t>/trace/ directory</a:t>
            </a:r>
          </a:p>
          <a:p>
            <a:r>
              <a:rPr lang="en-US" altLang="en-US" sz="1800" dirty="0"/>
              <a:t>Traces for all instances are written to the same trace directory</a:t>
            </a:r>
          </a:p>
          <a:p>
            <a:r>
              <a:rPr lang="en-US" altLang="en-US" sz="1800" dirty="0"/>
              <a:t>The filenames in the trace directory begin with the instance name </a:t>
            </a:r>
          </a:p>
          <a:p>
            <a:r>
              <a:rPr lang="en-US" altLang="en-US" sz="1800" dirty="0"/>
              <a:t>The current trace messages will be written to a file using the  name of the instance, such as ‘test’ or ‘smoke’.</a:t>
            </a:r>
          </a:p>
          <a:p>
            <a:r>
              <a:rPr lang="en-US" altLang="en-US" sz="1800" dirty="0"/>
              <a:t>When the maximum number of trace entries (</a:t>
            </a:r>
            <a:r>
              <a:rPr lang="en-US" altLang="en-US" sz="1800" dirty="0" err="1"/>
              <a:t>max_lines</a:t>
            </a:r>
            <a:r>
              <a:rPr lang="en-US" altLang="en-US" sz="1800" dirty="0"/>
              <a:t>) is exceeded, the file is renamed with a timestamp extender and a new base file is opened.</a:t>
            </a:r>
          </a:p>
          <a:p>
            <a:r>
              <a:rPr lang="en-US" altLang="en-US" sz="1800" dirty="0"/>
              <a:t>A “cleanup” operation is performed on the trace files each time an “</a:t>
            </a:r>
            <a:r>
              <a:rPr lang="en-US" altLang="en-US" sz="1800" dirty="0" err="1"/>
              <a:t>nt</a:t>
            </a:r>
            <a:r>
              <a:rPr lang="en-US" altLang="en-US" sz="1800" dirty="0"/>
              <a:t>” command starts a test. This is similar to the entries in the “</a:t>
            </a:r>
            <a:r>
              <a:rPr lang="en-US" altLang="en-US" sz="1800" dirty="0" err="1"/>
              <a:t>usercron</a:t>
            </a:r>
            <a:r>
              <a:rPr lang="en-US" altLang="en-US" sz="1800" dirty="0"/>
              <a:t>” file.  The “</a:t>
            </a:r>
            <a:r>
              <a:rPr lang="en-US" altLang="en-US" sz="1800" dirty="0" err="1"/>
              <a:t>max_age</a:t>
            </a:r>
            <a:r>
              <a:rPr lang="en-US" altLang="en-US" sz="1800" dirty="0"/>
              <a:t>” and “</a:t>
            </a:r>
            <a:r>
              <a:rPr lang="en-US" altLang="en-US" sz="1800" dirty="0" err="1"/>
              <a:t>max_files</a:t>
            </a:r>
            <a:r>
              <a:rPr lang="en-US" altLang="en-US" sz="1800" dirty="0"/>
              <a:t>” parameters entered in the header file are used as arguments for “cleanup”.</a:t>
            </a:r>
          </a:p>
          <a:p>
            <a:endParaRPr lang="en-US" sz="1800" dirty="0"/>
          </a:p>
          <a:p>
            <a:pPr marL="0" indent="0">
              <a:buNone/>
            </a:pPr>
            <a:r>
              <a:rPr lang="en-US" sz="1800" dirty="0"/>
              <a:t> </a:t>
            </a:r>
          </a:p>
          <a:p>
            <a:pPr marL="0" indent="0">
              <a:buNone/>
            </a:pPr>
            <a:endParaRPr lang="en-US" altLang="en-US" dirty="0"/>
          </a:p>
        </p:txBody>
      </p:sp>
    </p:spTree>
    <p:extLst>
      <p:ext uri="{BB962C8B-B14F-4D97-AF65-F5344CB8AC3E}">
        <p14:creationId xmlns:p14="http://schemas.microsoft.com/office/powerpoint/2010/main" val="1937743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DF73F-6C86-4641-BE21-361617D87F98}"/>
              </a:ext>
            </a:extLst>
          </p:cNvPr>
          <p:cNvSpPr>
            <a:spLocks noGrp="1"/>
          </p:cNvSpPr>
          <p:nvPr>
            <p:ph type="ctrTitle"/>
          </p:nvPr>
        </p:nvSpPr>
        <p:spPr>
          <a:xfrm>
            <a:off x="1403350" y="1066800"/>
            <a:ext cx="7086600" cy="4038600"/>
          </a:xfrm>
        </p:spPr>
        <p:txBody>
          <a:bodyPr/>
          <a:lstStyle/>
          <a:p>
            <a:r>
              <a:rPr lang="en-US" sz="1800" cap="none" dirty="0"/>
              <a:t>The information in this presentation is provided to all users of </a:t>
            </a:r>
            <a:r>
              <a:rPr lang="en-US" sz="1800" cap="none" dirty="0" err="1"/>
              <a:t>CyFlex</a:t>
            </a:r>
            <a:r>
              <a:rPr lang="en-US" sz="1800" cap="none" dirty="0"/>
              <a:t>.  Please do not share this information to individuals not directly related to the use of </a:t>
            </a:r>
            <a:r>
              <a:rPr lang="en-US" sz="1800" cap="none" dirty="0" err="1"/>
              <a:t>CyFlex</a:t>
            </a:r>
            <a:r>
              <a:rPr lang="en-US" sz="1800" cap="none" dirty="0"/>
              <a:t>.  Additionally, at lunch and learn events, there are multiple companies on this call and not all companies have non-disclosure agreements (NDA) with each other.  Because of this, all participants should be careful to not share any proprietary information.”</a:t>
            </a:r>
            <a:br>
              <a:rPr lang="en-US" sz="1800" cap="none" dirty="0"/>
            </a:br>
            <a:r>
              <a:rPr lang="en-US" dirty="0"/>
              <a:t> </a:t>
            </a:r>
          </a:p>
        </p:txBody>
      </p:sp>
      <p:sp>
        <p:nvSpPr>
          <p:cNvPr id="8194" name="Subtitle 2">
            <a:extLst>
              <a:ext uri="{FF2B5EF4-FFF2-40B4-BE49-F238E27FC236}">
                <a16:creationId xmlns:a16="http://schemas.microsoft.com/office/drawing/2014/main" id="{18128D06-205D-43BB-B71D-EBEC4D187D1B}"/>
              </a:ext>
            </a:extLst>
          </p:cNvPr>
          <p:cNvSpPr>
            <a:spLocks noGrp="1"/>
          </p:cNvSpPr>
          <p:nvPr>
            <p:ph type="subTitle" idx="1"/>
          </p:nvPr>
        </p:nvSpPr>
        <p:spPr/>
        <p:txBody>
          <a:bodyPr/>
          <a:lstStyle/>
          <a:p>
            <a:r>
              <a:rPr lang="en-US" altLang="en-US" sz="3200" dirty="0"/>
              <a:t>  </a:t>
            </a:r>
          </a:p>
        </p:txBody>
      </p:sp>
    </p:spTree>
    <p:extLst>
      <p:ext uri="{BB962C8B-B14F-4D97-AF65-F5344CB8AC3E}">
        <p14:creationId xmlns:p14="http://schemas.microsoft.com/office/powerpoint/2010/main" val="3504133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C773-C6D1-4772-8A9D-3F4F067AE432}"/>
              </a:ext>
            </a:extLst>
          </p:cNvPr>
          <p:cNvSpPr>
            <a:spLocks noGrp="1"/>
          </p:cNvSpPr>
          <p:nvPr>
            <p:ph type="title"/>
          </p:nvPr>
        </p:nvSpPr>
        <p:spPr>
          <a:xfrm>
            <a:off x="2133600" y="304800"/>
            <a:ext cx="7162800" cy="914400"/>
          </a:xfrm>
        </p:spPr>
        <p:txBody>
          <a:bodyPr/>
          <a:lstStyle/>
          <a:p>
            <a:pPr>
              <a:defRPr/>
            </a:pPr>
            <a:r>
              <a:rPr lang="en-US" dirty="0"/>
              <a:t>“</a:t>
            </a:r>
            <a:r>
              <a:rPr lang="en-US" cap="none" dirty="0" err="1"/>
              <a:t>gp_test</a:t>
            </a:r>
            <a:r>
              <a:rPr lang="en-US" cap="none" dirty="0"/>
              <a:t> trace file” </a:t>
            </a:r>
            <a:endParaRPr lang="en-US" dirty="0"/>
          </a:p>
        </p:txBody>
      </p:sp>
      <p:sp>
        <p:nvSpPr>
          <p:cNvPr id="10242" name="Content Placeholder 2">
            <a:extLst>
              <a:ext uri="{FF2B5EF4-FFF2-40B4-BE49-F238E27FC236}">
                <a16:creationId xmlns:a16="http://schemas.microsoft.com/office/drawing/2014/main" id="{A06BE5EE-4551-4CAB-810B-B5D76B85C9E1}"/>
              </a:ext>
            </a:extLst>
          </p:cNvPr>
          <p:cNvSpPr>
            <a:spLocks noGrp="1"/>
          </p:cNvSpPr>
          <p:nvPr>
            <p:ph sz="half" idx="1"/>
          </p:nvPr>
        </p:nvSpPr>
        <p:spPr>
          <a:xfrm>
            <a:off x="419100" y="1219200"/>
            <a:ext cx="9067800" cy="5486400"/>
          </a:xfrm>
        </p:spPr>
        <p:txBody>
          <a:bodyPr/>
          <a:lstStyle/>
          <a:p>
            <a:endParaRPr lang="en-US" altLang="en-US" sz="1600" dirty="0"/>
          </a:p>
          <a:p>
            <a:pPr marL="0" indent="0">
              <a:buNone/>
            </a:pPr>
            <a:r>
              <a:rPr lang="en-US" dirty="0"/>
              <a:t> </a:t>
            </a:r>
          </a:p>
          <a:p>
            <a:pPr marL="0" indent="0">
              <a:buNone/>
            </a:pPr>
            <a:r>
              <a:rPr lang="en-US" dirty="0"/>
              <a:t> '1567593759' mode   0 terminated at- 09/04/19 06:42:39.575</a:t>
            </a:r>
          </a:p>
          <a:p>
            <a:pPr marL="0" indent="0">
              <a:buNone/>
            </a:pPr>
            <a:r>
              <a:rPr lang="en-US" dirty="0"/>
              <a:t>   </a:t>
            </a:r>
            <a:r>
              <a:rPr lang="en-US" dirty="0" err="1"/>
              <a:t>nt</a:t>
            </a:r>
            <a:r>
              <a:rPr lang="en-US" dirty="0"/>
              <a:t> command -  /specs/</a:t>
            </a:r>
            <a:r>
              <a:rPr lang="en-US" dirty="0" err="1"/>
              <a:t>gp</a:t>
            </a:r>
            <a:r>
              <a:rPr lang="en-US" dirty="0"/>
              <a:t>/</a:t>
            </a:r>
            <a:r>
              <a:rPr lang="en-US" dirty="0" err="1"/>
              <a:t>gp_wdl_SRC</a:t>
            </a:r>
            <a:endParaRPr lang="en-US" dirty="0"/>
          </a:p>
          <a:p>
            <a:pPr marL="0" indent="0">
              <a:buNone/>
            </a:pPr>
            <a:r>
              <a:rPr lang="en-US" dirty="0"/>
              <a:t> </a:t>
            </a:r>
          </a:p>
          <a:p>
            <a:pPr marL="0" indent="0">
              <a:buNone/>
            </a:pPr>
            <a:r>
              <a:rPr lang="en-US" dirty="0"/>
              <a:t>gp_wdl_SRC,1  | Initialize Variables</a:t>
            </a:r>
          </a:p>
          <a:p>
            <a:pPr marL="0" indent="0">
              <a:buNone/>
            </a:pPr>
            <a:r>
              <a:rPr lang="en-US" dirty="0"/>
              <a:t> '1567593769' mode   1 terminated at- 09/04/19 06:42:49.615</a:t>
            </a:r>
          </a:p>
          <a:p>
            <a:pPr marL="0" indent="0">
              <a:buNone/>
            </a:pPr>
            <a:r>
              <a:rPr lang="en-US" dirty="0"/>
              <a:t>   timeout -  10[sec]</a:t>
            </a:r>
          </a:p>
          <a:p>
            <a:pPr marL="0" indent="0">
              <a:buNone/>
            </a:pPr>
            <a:r>
              <a:rPr lang="en-US" dirty="0"/>
              <a:t> </a:t>
            </a:r>
          </a:p>
          <a:p>
            <a:pPr marL="0" indent="0">
              <a:buNone/>
            </a:pPr>
            <a:r>
              <a:rPr lang="en-US" dirty="0"/>
              <a:t>gp_wdl_SRC,3  | Start Logger Task</a:t>
            </a:r>
          </a:p>
          <a:p>
            <a:pPr marL="0" indent="0">
              <a:buNone/>
            </a:pPr>
            <a:r>
              <a:rPr lang="en-US" dirty="0"/>
              <a:t> '1567593769' mode   3 terminated at- 09/04/19 06:42:49.715</a:t>
            </a:r>
          </a:p>
          <a:p>
            <a:pPr marL="0" indent="0">
              <a:buNone/>
            </a:pPr>
            <a:r>
              <a:rPr lang="en-US" dirty="0"/>
              <a:t>   timeout -  0.1[sec]</a:t>
            </a:r>
          </a:p>
          <a:p>
            <a:pPr marL="0" indent="0">
              <a:buNone/>
            </a:pPr>
            <a:r>
              <a:rPr lang="en-US" dirty="0"/>
              <a:t> </a:t>
            </a:r>
          </a:p>
          <a:p>
            <a:pPr marL="0" indent="0">
              <a:buNone/>
            </a:pPr>
            <a:endParaRPr lang="en-US" altLang="en-US" dirty="0"/>
          </a:p>
        </p:txBody>
      </p:sp>
    </p:spTree>
    <p:extLst>
      <p:ext uri="{BB962C8B-B14F-4D97-AF65-F5344CB8AC3E}">
        <p14:creationId xmlns:p14="http://schemas.microsoft.com/office/powerpoint/2010/main" val="3481403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C773-C6D1-4772-8A9D-3F4F067AE432}"/>
              </a:ext>
            </a:extLst>
          </p:cNvPr>
          <p:cNvSpPr>
            <a:spLocks noGrp="1"/>
          </p:cNvSpPr>
          <p:nvPr>
            <p:ph type="title"/>
          </p:nvPr>
        </p:nvSpPr>
        <p:spPr>
          <a:xfrm>
            <a:off x="2133600" y="304800"/>
            <a:ext cx="7162800" cy="914400"/>
          </a:xfrm>
        </p:spPr>
        <p:txBody>
          <a:bodyPr/>
          <a:lstStyle/>
          <a:p>
            <a:pPr>
              <a:defRPr/>
            </a:pPr>
            <a:r>
              <a:rPr lang="en-US" dirty="0"/>
              <a:t>“</a:t>
            </a:r>
            <a:r>
              <a:rPr lang="en-US" cap="none" dirty="0" err="1"/>
              <a:t>gp_test</a:t>
            </a:r>
            <a:r>
              <a:rPr lang="en-US" cap="none" dirty="0"/>
              <a:t> trace file” </a:t>
            </a:r>
            <a:endParaRPr lang="en-US" dirty="0"/>
          </a:p>
        </p:txBody>
      </p:sp>
      <p:sp>
        <p:nvSpPr>
          <p:cNvPr id="10242" name="Content Placeholder 2">
            <a:extLst>
              <a:ext uri="{FF2B5EF4-FFF2-40B4-BE49-F238E27FC236}">
                <a16:creationId xmlns:a16="http://schemas.microsoft.com/office/drawing/2014/main" id="{A06BE5EE-4551-4CAB-810B-B5D76B85C9E1}"/>
              </a:ext>
            </a:extLst>
          </p:cNvPr>
          <p:cNvSpPr>
            <a:spLocks noGrp="1"/>
          </p:cNvSpPr>
          <p:nvPr>
            <p:ph sz="half" idx="1"/>
          </p:nvPr>
        </p:nvSpPr>
        <p:spPr>
          <a:xfrm>
            <a:off x="419100" y="1219200"/>
            <a:ext cx="9067800" cy="5486400"/>
          </a:xfrm>
        </p:spPr>
        <p:txBody>
          <a:bodyPr/>
          <a:lstStyle/>
          <a:p>
            <a:endParaRPr lang="en-US" altLang="en-US" sz="1600" dirty="0"/>
          </a:p>
          <a:p>
            <a:pPr marL="0" indent="0">
              <a:buNone/>
            </a:pPr>
            <a:r>
              <a:rPr lang="en-US" dirty="0"/>
              <a:t> gp_wdl_SRC,5 :2/5000 | Start Logging and switch modes</a:t>
            </a:r>
          </a:p>
          <a:p>
            <a:pPr marL="0" indent="0">
              <a:buNone/>
            </a:pPr>
            <a:r>
              <a:rPr lang="en-US" dirty="0"/>
              <a:t> '1567593769' mode   5 terminated at- 09/04/19 06:42:49.815</a:t>
            </a:r>
          </a:p>
          <a:p>
            <a:pPr marL="0" indent="0">
              <a:buNone/>
            </a:pPr>
            <a:r>
              <a:rPr lang="en-US" dirty="0"/>
              <a:t>   timeout -  0.1[sec]</a:t>
            </a:r>
          </a:p>
          <a:p>
            <a:pPr marL="0" indent="0">
              <a:buNone/>
            </a:pPr>
            <a:r>
              <a:rPr lang="en-US" dirty="0"/>
              <a:t> </a:t>
            </a:r>
          </a:p>
          <a:p>
            <a:pPr marL="0" indent="0">
              <a:buNone/>
            </a:pPr>
            <a:r>
              <a:rPr lang="en-US" dirty="0"/>
              <a:t>gp_wdl_SRC,10  | Set Start Time</a:t>
            </a:r>
          </a:p>
          <a:p>
            <a:pPr marL="0" indent="0">
              <a:buNone/>
            </a:pPr>
            <a:r>
              <a:rPr lang="en-US" dirty="0"/>
              <a:t> '1567593769' mode  10 terminated at- 09/04/19 06:42:49.815</a:t>
            </a:r>
          </a:p>
          <a:p>
            <a:pPr marL="0" indent="0">
              <a:buNone/>
            </a:pPr>
            <a:r>
              <a:rPr lang="en-US" dirty="0"/>
              <a:t>   immediate -</a:t>
            </a:r>
          </a:p>
          <a:p>
            <a:pPr marL="0" indent="0">
              <a:buNone/>
            </a:pPr>
            <a:r>
              <a:rPr lang="en-US" dirty="0"/>
              <a:t> </a:t>
            </a:r>
          </a:p>
          <a:p>
            <a:pPr marL="0" indent="0">
              <a:buNone/>
            </a:pPr>
            <a:r>
              <a:rPr lang="en-US" dirty="0"/>
              <a:t>gp_wdl_SRC,14  | Read in setpoint info</a:t>
            </a:r>
          </a:p>
          <a:p>
            <a:pPr marL="0" indent="0">
              <a:buNone/>
            </a:pPr>
            <a:r>
              <a:rPr lang="en-US" dirty="0"/>
              <a:t> '1567593769' mode  14 terminated at- 09/04/19 06:42:49.815</a:t>
            </a:r>
          </a:p>
          <a:p>
            <a:pPr marL="0" indent="0">
              <a:buNone/>
            </a:pPr>
            <a:r>
              <a:rPr lang="en-US" dirty="0"/>
              <a:t>   AUXILIARY_TASK -  auRPL4a4f-114 - success</a:t>
            </a:r>
          </a:p>
          <a:p>
            <a:pPr marL="0" indent="0">
              <a:buNone/>
            </a:pPr>
            <a:r>
              <a:rPr lang="en-US" dirty="0"/>
              <a:t> </a:t>
            </a:r>
          </a:p>
          <a:p>
            <a:pPr marL="0" indent="0">
              <a:buNone/>
            </a:pPr>
            <a:endParaRPr lang="en-US" altLang="en-US" dirty="0"/>
          </a:p>
        </p:txBody>
      </p:sp>
    </p:spTree>
    <p:extLst>
      <p:ext uri="{BB962C8B-B14F-4D97-AF65-F5344CB8AC3E}">
        <p14:creationId xmlns:p14="http://schemas.microsoft.com/office/powerpoint/2010/main" val="408243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C773-C6D1-4772-8A9D-3F4F067AE432}"/>
              </a:ext>
            </a:extLst>
          </p:cNvPr>
          <p:cNvSpPr>
            <a:spLocks noGrp="1"/>
          </p:cNvSpPr>
          <p:nvPr>
            <p:ph type="title"/>
          </p:nvPr>
        </p:nvSpPr>
        <p:spPr>
          <a:xfrm>
            <a:off x="2324100" y="297951"/>
            <a:ext cx="7162800" cy="914400"/>
          </a:xfrm>
        </p:spPr>
        <p:txBody>
          <a:bodyPr/>
          <a:lstStyle/>
          <a:p>
            <a:pPr>
              <a:defRPr/>
            </a:pPr>
            <a:r>
              <a:rPr lang="en-US" dirty="0"/>
              <a:t>“</a:t>
            </a:r>
            <a:r>
              <a:rPr lang="en-US" cap="none" dirty="0" err="1"/>
              <a:t>gp_test</a:t>
            </a:r>
            <a:r>
              <a:rPr lang="en-US" cap="none" dirty="0"/>
              <a:t> trace file” </a:t>
            </a:r>
            <a:endParaRPr lang="en-US" dirty="0"/>
          </a:p>
        </p:txBody>
      </p:sp>
      <p:sp>
        <p:nvSpPr>
          <p:cNvPr id="10242" name="Content Placeholder 2">
            <a:extLst>
              <a:ext uri="{FF2B5EF4-FFF2-40B4-BE49-F238E27FC236}">
                <a16:creationId xmlns:a16="http://schemas.microsoft.com/office/drawing/2014/main" id="{A06BE5EE-4551-4CAB-810B-B5D76B85C9E1}"/>
              </a:ext>
            </a:extLst>
          </p:cNvPr>
          <p:cNvSpPr>
            <a:spLocks noGrp="1"/>
          </p:cNvSpPr>
          <p:nvPr>
            <p:ph sz="half" idx="1"/>
          </p:nvPr>
        </p:nvSpPr>
        <p:spPr>
          <a:xfrm>
            <a:off x="419100" y="1219200"/>
            <a:ext cx="9067800" cy="5486400"/>
          </a:xfrm>
        </p:spPr>
        <p:txBody>
          <a:bodyPr/>
          <a:lstStyle/>
          <a:p>
            <a:endParaRPr lang="en-US" altLang="en-US" sz="1600" dirty="0"/>
          </a:p>
          <a:p>
            <a:pPr marL="0" indent="0">
              <a:buNone/>
            </a:pPr>
            <a:r>
              <a:rPr lang="en-US" dirty="0"/>
              <a:t> gp_wdl_SRC,300  | Call return</a:t>
            </a:r>
          </a:p>
          <a:p>
            <a:pPr marL="0" indent="0">
              <a:buNone/>
            </a:pPr>
            <a:r>
              <a:rPr lang="en-US" dirty="0"/>
              <a:t> '1567593769' mode 300 terminated at- 09/04/19 06:42:49.815</a:t>
            </a:r>
          </a:p>
          <a:p>
            <a:pPr marL="0" indent="0">
              <a:buNone/>
            </a:pPr>
            <a:r>
              <a:rPr lang="en-US" dirty="0"/>
              <a:t>   PROCEDURE called -  return</a:t>
            </a:r>
          </a:p>
          <a:p>
            <a:pPr marL="0" indent="0">
              <a:buNone/>
            </a:pPr>
            <a:r>
              <a:rPr lang="en-US" dirty="0"/>
              <a:t> </a:t>
            </a:r>
          </a:p>
          <a:p>
            <a:pPr marL="0" indent="0">
              <a:buNone/>
            </a:pPr>
            <a:r>
              <a:rPr lang="en-US" dirty="0"/>
              <a:t>return,10  | Test return</a:t>
            </a:r>
          </a:p>
          <a:p>
            <a:pPr marL="0" indent="0">
              <a:buNone/>
            </a:pPr>
            <a:r>
              <a:rPr lang="en-US" dirty="0"/>
              <a:t> '1567593769' mode     terminated at- 09/04/19 06:42:49.825</a:t>
            </a:r>
          </a:p>
          <a:p>
            <a:pPr marL="0" indent="0">
              <a:buNone/>
            </a:pPr>
            <a:r>
              <a:rPr lang="en-US" dirty="0"/>
              <a:t> .01[sec] - RETURN to /specs/</a:t>
            </a:r>
            <a:r>
              <a:rPr lang="en-US" dirty="0" err="1"/>
              <a:t>gp</a:t>
            </a:r>
            <a:r>
              <a:rPr lang="en-US" dirty="0"/>
              <a:t>/</a:t>
            </a:r>
            <a:r>
              <a:rPr lang="en-US" dirty="0" err="1"/>
              <a:t>gp_wdl_SRC</a:t>
            </a:r>
            <a:endParaRPr lang="en-US" dirty="0"/>
          </a:p>
          <a:p>
            <a:pPr marL="0" indent="0">
              <a:buNone/>
            </a:pPr>
            <a:r>
              <a:rPr lang="en-US" dirty="0"/>
              <a:t> </a:t>
            </a:r>
            <a:endParaRPr lang="en-US" sz="2400" dirty="0"/>
          </a:p>
          <a:p>
            <a:pPr marL="0" indent="0">
              <a:buNone/>
            </a:pPr>
            <a:r>
              <a:rPr lang="en-US" sz="2400" dirty="0"/>
              <a:t> </a:t>
            </a:r>
          </a:p>
          <a:p>
            <a:pPr marL="0" indent="0">
              <a:buNone/>
            </a:pPr>
            <a:endParaRPr lang="en-US" altLang="en-US" dirty="0"/>
          </a:p>
        </p:txBody>
      </p:sp>
    </p:spTree>
    <p:extLst>
      <p:ext uri="{BB962C8B-B14F-4D97-AF65-F5344CB8AC3E}">
        <p14:creationId xmlns:p14="http://schemas.microsoft.com/office/powerpoint/2010/main" val="25504593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C773-C6D1-4772-8A9D-3F4F067AE432}"/>
              </a:ext>
            </a:extLst>
          </p:cNvPr>
          <p:cNvSpPr>
            <a:spLocks noGrp="1"/>
          </p:cNvSpPr>
          <p:nvPr>
            <p:ph type="title"/>
          </p:nvPr>
        </p:nvSpPr>
        <p:spPr/>
        <p:txBody>
          <a:bodyPr/>
          <a:lstStyle/>
          <a:p>
            <a:pPr>
              <a:defRPr/>
            </a:pPr>
            <a:r>
              <a:rPr lang="en-US" dirty="0"/>
              <a:t> GP_TEST speed improvement </a:t>
            </a:r>
          </a:p>
        </p:txBody>
      </p:sp>
      <p:sp>
        <p:nvSpPr>
          <p:cNvPr id="10242" name="Content Placeholder 2">
            <a:extLst>
              <a:ext uri="{FF2B5EF4-FFF2-40B4-BE49-F238E27FC236}">
                <a16:creationId xmlns:a16="http://schemas.microsoft.com/office/drawing/2014/main" id="{A06BE5EE-4551-4CAB-810B-B5D76B85C9E1}"/>
              </a:ext>
            </a:extLst>
          </p:cNvPr>
          <p:cNvSpPr>
            <a:spLocks noGrp="1"/>
          </p:cNvSpPr>
          <p:nvPr>
            <p:ph sz="half" idx="1"/>
          </p:nvPr>
        </p:nvSpPr>
        <p:spPr>
          <a:xfrm>
            <a:off x="838200" y="1295400"/>
            <a:ext cx="8534400" cy="5029200"/>
          </a:xfrm>
        </p:spPr>
        <p:txBody>
          <a:bodyPr/>
          <a:lstStyle/>
          <a:p>
            <a:r>
              <a:rPr lang="en-US" altLang="en-US" dirty="0"/>
              <a:t>When managing a loop that contained engine control commands such as @SPEED, @TORQUE, @SPD, @TRQ, @DYNO, @THROTTLE, if using the old “</a:t>
            </a:r>
            <a:r>
              <a:rPr lang="en-US" altLang="en-US" dirty="0" err="1"/>
              <a:t>ctrl_task</a:t>
            </a:r>
            <a:r>
              <a:rPr lang="en-US" altLang="en-US" dirty="0"/>
              <a:t>”, some delays were introduced so that loop times were not accurately determined by the mode timeouts.  </a:t>
            </a:r>
          </a:p>
          <a:p>
            <a:r>
              <a:rPr lang="en-US" altLang="en-US" dirty="0"/>
              <a:t>When using the new “</a:t>
            </a:r>
            <a:r>
              <a:rPr lang="en-US" altLang="en-US" dirty="0" err="1"/>
              <a:t>eng_ctrl_task</a:t>
            </a:r>
            <a:r>
              <a:rPr lang="en-US" altLang="en-US" dirty="0"/>
              <a:t>”, “</a:t>
            </a:r>
            <a:r>
              <a:rPr lang="en-US" altLang="en-US" dirty="0" err="1"/>
              <a:t>gp_test</a:t>
            </a:r>
            <a:r>
              <a:rPr lang="en-US" altLang="en-US" dirty="0"/>
              <a:t>” does not suffer from this problem.</a:t>
            </a:r>
          </a:p>
          <a:p>
            <a:endParaRPr lang="en-US" altLang="en-US" dirty="0"/>
          </a:p>
          <a:p>
            <a:pPr lvl="1"/>
            <a:endParaRPr lang="en-US" altLang="en-US" dirty="0"/>
          </a:p>
          <a:p>
            <a:endParaRPr lang="en-US" altLang="en-US" sz="1800" dirty="0"/>
          </a:p>
          <a:p>
            <a:endParaRPr lang="en-US" altLang="en-US" sz="1400" dirty="0"/>
          </a:p>
          <a:p>
            <a:pPr marL="457200" lvl="1" indent="0">
              <a:buNone/>
            </a:pPr>
            <a:r>
              <a:rPr lang="en-US" altLang="en-US" sz="1600" dirty="0"/>
              <a:t>.</a:t>
            </a:r>
          </a:p>
          <a:p>
            <a:endParaRPr lang="en-US" altLang="en-US" sz="1600" dirty="0"/>
          </a:p>
          <a:p>
            <a:endParaRPr lang="en-US" altLang="en-US" sz="3200" dirty="0"/>
          </a:p>
          <a:p>
            <a:endParaRPr lang="en-US" altLang="en-US" dirty="0"/>
          </a:p>
        </p:txBody>
      </p:sp>
    </p:spTree>
    <p:extLst>
      <p:ext uri="{BB962C8B-B14F-4D97-AF65-F5344CB8AC3E}">
        <p14:creationId xmlns:p14="http://schemas.microsoft.com/office/powerpoint/2010/main" val="18221171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C773-C6D1-4772-8A9D-3F4F067AE432}"/>
              </a:ext>
            </a:extLst>
          </p:cNvPr>
          <p:cNvSpPr>
            <a:spLocks noGrp="1"/>
          </p:cNvSpPr>
          <p:nvPr>
            <p:ph type="title"/>
          </p:nvPr>
        </p:nvSpPr>
        <p:spPr>
          <a:xfrm>
            <a:off x="2057400" y="381000"/>
            <a:ext cx="7391400" cy="914400"/>
          </a:xfrm>
        </p:spPr>
        <p:txBody>
          <a:bodyPr/>
          <a:lstStyle/>
          <a:p>
            <a:pPr>
              <a:defRPr/>
            </a:pPr>
            <a:r>
              <a:rPr lang="en-US" dirty="0"/>
              <a:t> coming soon- new </a:t>
            </a:r>
            <a:r>
              <a:rPr lang="en-US" dirty="0" err="1"/>
              <a:t>CYFLex</a:t>
            </a:r>
            <a:r>
              <a:rPr lang="en-US" dirty="0"/>
              <a:t> paths feature</a:t>
            </a:r>
          </a:p>
        </p:txBody>
      </p:sp>
      <p:sp>
        <p:nvSpPr>
          <p:cNvPr id="10242" name="Content Placeholder 2">
            <a:extLst>
              <a:ext uri="{FF2B5EF4-FFF2-40B4-BE49-F238E27FC236}">
                <a16:creationId xmlns:a16="http://schemas.microsoft.com/office/drawing/2014/main" id="{A06BE5EE-4551-4CAB-810B-B5D76B85C9E1}"/>
              </a:ext>
            </a:extLst>
          </p:cNvPr>
          <p:cNvSpPr>
            <a:spLocks noGrp="1"/>
          </p:cNvSpPr>
          <p:nvPr>
            <p:ph sz="half" idx="1"/>
          </p:nvPr>
        </p:nvSpPr>
        <p:spPr>
          <a:xfrm>
            <a:off x="838200" y="1295400"/>
            <a:ext cx="8534400" cy="5029200"/>
          </a:xfrm>
        </p:spPr>
        <p:txBody>
          <a:bodyPr/>
          <a:lstStyle/>
          <a:p>
            <a:r>
              <a:rPr lang="en-US" altLang="en-US" sz="1800" dirty="0"/>
              <a:t>In March 2022, we received </a:t>
            </a:r>
            <a:r>
              <a:rPr lang="en-US" altLang="en-US" sz="1800"/>
              <a:t>an email </a:t>
            </a:r>
            <a:r>
              <a:rPr lang="en-US" altLang="en-US" sz="1800" dirty="0"/>
              <a:t>“inquiry” from Nathan Scott</a:t>
            </a:r>
          </a:p>
          <a:p>
            <a:pPr marL="0" marR="0" fontAlgn="base">
              <a:lnSpc>
                <a:spcPct val="107000"/>
              </a:lnSpc>
              <a:spcBef>
                <a:spcPts val="0"/>
              </a:spcBef>
              <a:spcAft>
                <a:spcPts val="0"/>
              </a:spcAft>
            </a:pPr>
            <a:endParaRPr lang="en-US" sz="1800" i="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indent="0" fontAlgn="base">
              <a:lnSpc>
                <a:spcPct val="107000"/>
              </a:lnSpc>
              <a:spcBef>
                <a:spcPts val="0"/>
              </a:spcBef>
              <a:spcAft>
                <a:spcPts val="0"/>
              </a:spcAft>
              <a:buNone/>
            </a:pPr>
            <a:r>
              <a:rPr lang="en-US"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Was thinking about trying to improve the file organization where we have test plans within the /</a:t>
            </a:r>
            <a:r>
              <a:rPr lang="en-US" u="sng"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esvd_data</a:t>
            </a:r>
            <a:r>
              <a:rPr lang="en-US"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u="sng"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gval</a:t>
            </a:r>
            <a:r>
              <a:rPr lang="en-US"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u="sng"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tpid</a:t>
            </a:r>
            <a:r>
              <a:rPr lang="en-US"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directory instead of doing all of the symbolic linking as some systems are currently setup.</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Basically, was trying to see how difficult it would be to allow </a:t>
            </a:r>
            <a:r>
              <a:rPr lang="en-US" u="sng"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cyflex</a:t>
            </a:r>
            <a:r>
              <a:rPr lang="en-US"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programs to "base" in a different directory than or in addition to /specs for default spec file paths. For example, programs would first see if the default spec filename exists in /</a:t>
            </a:r>
            <a:r>
              <a:rPr lang="en-US" u="sng"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esvd_data</a:t>
            </a:r>
            <a:r>
              <a:rPr lang="en-US"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u="sng"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gval</a:t>
            </a:r>
            <a:r>
              <a:rPr lang="en-US"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u="sng"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tpid</a:t>
            </a:r>
            <a:r>
              <a:rPr lang="en-US"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then check specs. This would allow users to omit the full path and directly run things and work out of the /</a:t>
            </a:r>
            <a:r>
              <a:rPr lang="en-US" u="sng"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esvd_data</a:t>
            </a:r>
            <a:r>
              <a:rPr lang="en-US"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u="sng"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gval</a:t>
            </a:r>
            <a:r>
              <a:rPr lang="en-US"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u="sng"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tpid</a:t>
            </a:r>
            <a:r>
              <a:rPr lang="en-US"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directory while still retaining /specs for everything else where the file doesn't exist within the test plan.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en-US" altLang="en-US" dirty="0"/>
          </a:p>
          <a:p>
            <a:endParaRPr lang="en-US" altLang="en-US" sz="1800" dirty="0"/>
          </a:p>
          <a:p>
            <a:endParaRPr lang="en-US" altLang="en-US" sz="1400" dirty="0"/>
          </a:p>
          <a:p>
            <a:pPr marL="457200" lvl="1" indent="0">
              <a:buNone/>
            </a:pPr>
            <a:r>
              <a:rPr lang="en-US" altLang="en-US" sz="1600" dirty="0"/>
              <a:t>.</a:t>
            </a:r>
          </a:p>
          <a:p>
            <a:endParaRPr lang="en-US" altLang="en-US" sz="1600" dirty="0"/>
          </a:p>
          <a:p>
            <a:endParaRPr lang="en-US" altLang="en-US" sz="3200" dirty="0"/>
          </a:p>
          <a:p>
            <a:endParaRPr lang="en-US" altLang="en-US" dirty="0"/>
          </a:p>
        </p:txBody>
      </p:sp>
    </p:spTree>
    <p:extLst>
      <p:ext uri="{BB962C8B-B14F-4D97-AF65-F5344CB8AC3E}">
        <p14:creationId xmlns:p14="http://schemas.microsoft.com/office/powerpoint/2010/main" val="3380664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C773-C6D1-4772-8A9D-3F4F067AE432}"/>
              </a:ext>
            </a:extLst>
          </p:cNvPr>
          <p:cNvSpPr>
            <a:spLocks noGrp="1"/>
          </p:cNvSpPr>
          <p:nvPr>
            <p:ph type="title"/>
          </p:nvPr>
        </p:nvSpPr>
        <p:spPr>
          <a:xfrm>
            <a:off x="2057400" y="381000"/>
            <a:ext cx="7391400" cy="914400"/>
          </a:xfrm>
        </p:spPr>
        <p:txBody>
          <a:bodyPr/>
          <a:lstStyle/>
          <a:p>
            <a:pPr>
              <a:defRPr/>
            </a:pPr>
            <a:r>
              <a:rPr lang="en-US" dirty="0"/>
              <a:t> coming soon- new </a:t>
            </a:r>
            <a:r>
              <a:rPr lang="en-US" dirty="0" err="1"/>
              <a:t>CYFLex</a:t>
            </a:r>
            <a:r>
              <a:rPr lang="en-US" dirty="0"/>
              <a:t> paths feature</a:t>
            </a:r>
          </a:p>
        </p:txBody>
      </p:sp>
      <p:sp>
        <p:nvSpPr>
          <p:cNvPr id="10242" name="Content Placeholder 2">
            <a:extLst>
              <a:ext uri="{FF2B5EF4-FFF2-40B4-BE49-F238E27FC236}">
                <a16:creationId xmlns:a16="http://schemas.microsoft.com/office/drawing/2014/main" id="{A06BE5EE-4551-4CAB-810B-B5D76B85C9E1}"/>
              </a:ext>
            </a:extLst>
          </p:cNvPr>
          <p:cNvSpPr>
            <a:spLocks noGrp="1"/>
          </p:cNvSpPr>
          <p:nvPr>
            <p:ph sz="half" idx="1"/>
          </p:nvPr>
        </p:nvSpPr>
        <p:spPr>
          <a:xfrm>
            <a:off x="838200" y="1295400"/>
            <a:ext cx="8534400" cy="5029200"/>
          </a:xfrm>
        </p:spPr>
        <p:txBody>
          <a:bodyPr/>
          <a:lstStyle/>
          <a:p>
            <a:pPr marL="0" indent="0">
              <a:lnSpc>
                <a:spcPct val="107000"/>
              </a:lnSpc>
              <a:spcBef>
                <a:spcPts val="0"/>
              </a:spcBef>
              <a:spcAft>
                <a:spcPts val="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We have modified applications which read specification files to search for the ‘filename’ through a sequence of directories. The sequence of directories can be different for each installation (test cell).  The applications uses the full pathname of the first match of ‘filename’ in the sequence.  Each ‘translator’ app is modified to use this feature.  This will not require changes to the applications for different sites or cells to support different selection sequences.  A special command is used to specify the sequence of directories to be searched.</a:t>
            </a:r>
          </a:p>
          <a:p>
            <a:pPr marL="0" marR="0" indent="0" fontAlgn="base">
              <a:lnSpc>
                <a:spcPct val="107000"/>
              </a:lnSpc>
              <a:spcBef>
                <a:spcPts val="0"/>
              </a:spcBef>
              <a:spcAft>
                <a:spcPts val="0"/>
              </a:spcAft>
              <a:buNone/>
            </a:pPr>
            <a:r>
              <a:rPr lang="en-US" dirty="0">
                <a:latin typeface="Calibri" panose="020F0502020204030204" pitchFamily="34" charset="0"/>
                <a:cs typeface="Times New Roman" panose="02020603050405020304" pitchFamily="18" charset="0"/>
              </a:rPr>
              <a:t> </a:t>
            </a:r>
          </a:p>
          <a:p>
            <a:pPr marL="0" marR="0" indent="0" fontAlgn="base">
              <a:lnSpc>
                <a:spcPct val="107000"/>
              </a:lnSpc>
              <a:spcBef>
                <a:spcPts val="0"/>
              </a:spcBef>
              <a:spcAft>
                <a:spcPts val="0"/>
              </a:spcAft>
              <a:buNone/>
            </a:pPr>
            <a:r>
              <a:rPr lang="en-US" sz="18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set_cyflex_paths</a:t>
            </a: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8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esvd_data</a:t>
            </a:r>
            <a:r>
              <a:rPr lang="en-US"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/@tpid/ 	\</a:t>
            </a:r>
          </a:p>
          <a:p>
            <a:pPr marL="0" marR="0" indent="0" fontAlgn="base">
              <a:lnSpc>
                <a:spcPct val="107000"/>
              </a:lnSpc>
              <a:spcBef>
                <a:spcPts val="0"/>
              </a:spcBef>
              <a:spcAft>
                <a:spcPts val="0"/>
              </a:spcAft>
              <a:buNone/>
            </a:pPr>
            <a:r>
              <a:rPr lang="en-US" sz="1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8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esvd_data</a:t>
            </a:r>
            <a:r>
              <a:rPr lang="en-US"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8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tpid</a:t>
            </a:r>
            <a:r>
              <a:rPr lang="en-US"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/specs/  			\</a:t>
            </a:r>
          </a:p>
          <a:p>
            <a:pPr marL="0" marR="0" indent="0" fontAlgn="base">
              <a:lnSpc>
                <a:spcPct val="107000"/>
              </a:lnSpc>
              <a:spcBef>
                <a:spcPts val="0"/>
              </a:spcBef>
              <a:spcAft>
                <a:spcPts val="0"/>
              </a:spcAft>
              <a:buNone/>
            </a:pPr>
            <a:r>
              <a:rPr lang="en-US" sz="1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/cell/</a:t>
            </a:r>
            <a:r>
              <a:rPr lang="en-US" sz="18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sub_systems</a:t>
            </a:r>
            <a:r>
              <a:rPr lang="en-US"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8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TestSystemIO</a:t>
            </a:r>
            <a:r>
              <a:rPr lang="en-US"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/cell/			\</a:t>
            </a:r>
          </a:p>
          <a:p>
            <a:pPr marL="0" marR="0" indent="0" fontAlgn="base">
              <a:lnSpc>
                <a:spcPct val="107000"/>
              </a:lnSpc>
              <a:spcBef>
                <a:spcPts val="0"/>
              </a:spcBef>
              <a:spcAft>
                <a:spcPts val="0"/>
              </a:spcAft>
              <a:buNone/>
            </a:pPr>
            <a:r>
              <a:rPr lang="en-US" sz="1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US"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/cell/</a:t>
            </a:r>
            <a:r>
              <a:rPr lang="en-US" sz="18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sub_systems</a:t>
            </a:r>
            <a:r>
              <a:rPr lang="en-US"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/controls/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latin typeface="Calibri" panose="020F0502020204030204" pitchFamily="34" charset="0"/>
                <a:cs typeface="Times New Roman" panose="02020603050405020304" pitchFamily="18" charset="0"/>
              </a:rPr>
              <a:t>This is installed in the /cell/</a:t>
            </a:r>
            <a:r>
              <a:rPr lang="en-US" dirty="0" err="1">
                <a:latin typeface="Calibri" panose="020F0502020204030204" pitchFamily="34" charset="0"/>
                <a:cs typeface="Times New Roman" panose="02020603050405020304" pitchFamily="18" charset="0"/>
              </a:rPr>
              <a:t>go.scp</a:t>
            </a:r>
            <a:r>
              <a:rPr lang="en-US" dirty="0">
                <a:latin typeface="Calibri" panose="020F0502020204030204" pitchFamily="34" charset="0"/>
                <a:cs typeface="Times New Roman" panose="02020603050405020304" pitchFamily="18" charset="0"/>
              </a:rPr>
              <a:t> startup script after the “</a:t>
            </a:r>
            <a:r>
              <a:rPr lang="en-US" dirty="0" err="1">
                <a:latin typeface="Calibri" panose="020F0502020204030204" pitchFamily="34" charset="0"/>
                <a:cs typeface="Times New Roman" panose="02020603050405020304" pitchFamily="18" charset="0"/>
              </a:rPr>
              <a:t>sys_start</a:t>
            </a:r>
            <a:r>
              <a:rPr lang="en-US" dirty="0">
                <a:latin typeface="Calibri" panose="020F0502020204030204" pitchFamily="34" charset="0"/>
                <a:cs typeface="Times New Roman" panose="02020603050405020304" pitchFamily="18" charset="0"/>
              </a:rPr>
              <a:t>” and “</a:t>
            </a:r>
            <a:r>
              <a:rPr lang="en-US" dirty="0" err="1">
                <a:latin typeface="Calibri" panose="020F0502020204030204" pitchFamily="34" charset="0"/>
                <a:cs typeface="Times New Roman" panose="02020603050405020304" pitchFamily="18" charset="0"/>
              </a:rPr>
              <a:t>error_mgr</a:t>
            </a:r>
            <a:r>
              <a:rPr lang="en-US" dirty="0">
                <a:latin typeface="Calibri" panose="020F0502020204030204" pitchFamily="34" charset="0"/>
                <a:cs typeface="Times New Roman" panose="02020603050405020304" pitchFamily="18" charset="0"/>
              </a:rPr>
              <a:t>” commands.</a:t>
            </a:r>
          </a:p>
          <a:p>
            <a:pPr marL="0" indent="0">
              <a:buNone/>
            </a:pPr>
            <a:endParaRPr lang="en-US" altLang="en-US" dirty="0"/>
          </a:p>
        </p:txBody>
      </p:sp>
    </p:spTree>
    <p:extLst>
      <p:ext uri="{BB962C8B-B14F-4D97-AF65-F5344CB8AC3E}">
        <p14:creationId xmlns:p14="http://schemas.microsoft.com/office/powerpoint/2010/main" val="409940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C773-C6D1-4772-8A9D-3F4F067AE432}"/>
              </a:ext>
            </a:extLst>
          </p:cNvPr>
          <p:cNvSpPr>
            <a:spLocks noGrp="1"/>
          </p:cNvSpPr>
          <p:nvPr>
            <p:ph type="title"/>
          </p:nvPr>
        </p:nvSpPr>
        <p:spPr>
          <a:xfrm>
            <a:off x="2057400" y="381000"/>
            <a:ext cx="7391400" cy="914400"/>
          </a:xfrm>
        </p:spPr>
        <p:txBody>
          <a:bodyPr/>
          <a:lstStyle/>
          <a:p>
            <a:pPr>
              <a:defRPr/>
            </a:pPr>
            <a:r>
              <a:rPr lang="en-US" dirty="0"/>
              <a:t> coming soon- new </a:t>
            </a:r>
            <a:r>
              <a:rPr lang="en-US" dirty="0" err="1"/>
              <a:t>CYFLex</a:t>
            </a:r>
            <a:r>
              <a:rPr lang="en-US" dirty="0"/>
              <a:t> paths feature</a:t>
            </a:r>
          </a:p>
        </p:txBody>
      </p:sp>
      <p:sp>
        <p:nvSpPr>
          <p:cNvPr id="10242" name="Content Placeholder 2">
            <a:extLst>
              <a:ext uri="{FF2B5EF4-FFF2-40B4-BE49-F238E27FC236}">
                <a16:creationId xmlns:a16="http://schemas.microsoft.com/office/drawing/2014/main" id="{A06BE5EE-4551-4CAB-810B-B5D76B85C9E1}"/>
              </a:ext>
            </a:extLst>
          </p:cNvPr>
          <p:cNvSpPr>
            <a:spLocks noGrp="1"/>
          </p:cNvSpPr>
          <p:nvPr>
            <p:ph sz="half" idx="1"/>
          </p:nvPr>
        </p:nvSpPr>
        <p:spPr>
          <a:xfrm>
            <a:off x="685800" y="1276564"/>
            <a:ext cx="8534400" cy="5029200"/>
          </a:xfrm>
        </p:spPr>
        <p:txBody>
          <a:bodyPr/>
          <a:lstStyle/>
          <a:p>
            <a:pPr marL="0" indent="0">
              <a:buNone/>
            </a:pPr>
            <a:endParaRPr lang="en-US" altLang="en-US" sz="1400" dirty="0"/>
          </a:p>
          <a:p>
            <a:pPr marL="0" marR="0" indent="0" fontAlgn="base">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If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set_cyflex_paths</a:t>
            </a:r>
            <a:r>
              <a:rPr lang="en-US" sz="2400" dirty="0">
                <a:effectLst/>
                <a:latin typeface="Calibri" panose="020F0502020204030204" pitchFamily="34" charset="0"/>
                <a:ea typeface="Calibri" panose="020F0502020204030204" pitchFamily="34" charset="0"/>
                <a:cs typeface="Times New Roman" panose="02020603050405020304" pitchFamily="18" charset="0"/>
              </a:rPr>
              <a:t> is installed, then the first path that has a match would take precedence. This would allow a user to have a default file in /specs/ and then copy it to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esvd_data</a:t>
            </a:r>
            <a:r>
              <a:rPr lang="en-US" sz="2400" dirty="0">
                <a:effectLst/>
                <a:latin typeface="Calibri" panose="020F0502020204030204" pitchFamily="34" charset="0"/>
                <a:ea typeface="Calibri" panose="020F0502020204030204" pitchFamily="34" charset="0"/>
                <a:cs typeface="Times New Roman" panose="02020603050405020304" pitchFamily="18" charset="0"/>
              </a:rPr>
              <a:t>/ if they want to use an edited copy.  </a:t>
            </a:r>
          </a:p>
          <a:p>
            <a:pPr marL="0" marR="0" indent="0" fontAlgn="base">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fontAlgn="base">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Note that this design would allow a piecemeal implementation of translators to use the selection function and if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set_cyflex_paths</a:t>
            </a:r>
            <a:r>
              <a:rPr lang="en-US" sz="2400" dirty="0">
                <a:effectLst/>
                <a:latin typeface="Calibri" panose="020F0502020204030204" pitchFamily="34" charset="0"/>
                <a:ea typeface="Calibri" panose="020F0502020204030204" pitchFamily="34" charset="0"/>
                <a:cs typeface="Times New Roman" panose="02020603050405020304" pitchFamily="18" charset="0"/>
              </a:rPr>
              <a:t>’ is not specified in the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go.scp</a:t>
            </a:r>
            <a:r>
              <a:rPr lang="en-US" sz="2400" dirty="0">
                <a:effectLst/>
                <a:latin typeface="Calibri" panose="020F0502020204030204" pitchFamily="34" charset="0"/>
                <a:ea typeface="Calibri" panose="020F0502020204030204" pitchFamily="34" charset="0"/>
                <a:cs typeface="Times New Roman" panose="02020603050405020304" pitchFamily="18" charset="0"/>
              </a:rPr>
              <a:t>, the system will work exactly as it does now.  In other words, the rollout of this feature will have little impact for users who don’t use the path selection mechanism.</a:t>
            </a:r>
          </a:p>
          <a:p>
            <a:pPr marL="0" marR="0" indent="0" fontAlgn="base">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457200" lvl="1" indent="0">
              <a:buNone/>
            </a:pPr>
            <a:endParaRPr lang="en-US" altLang="en-US" sz="2000" dirty="0"/>
          </a:p>
          <a:p>
            <a:endParaRPr lang="en-US" altLang="en-US" dirty="0"/>
          </a:p>
          <a:p>
            <a:endParaRPr lang="en-US" altLang="en-US" dirty="0"/>
          </a:p>
          <a:p>
            <a:endParaRPr lang="en-US" altLang="en-US" dirty="0"/>
          </a:p>
        </p:txBody>
      </p:sp>
    </p:spTree>
    <p:extLst>
      <p:ext uri="{BB962C8B-B14F-4D97-AF65-F5344CB8AC3E}">
        <p14:creationId xmlns:p14="http://schemas.microsoft.com/office/powerpoint/2010/main" val="876461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C773-C6D1-4772-8A9D-3F4F067AE432}"/>
              </a:ext>
            </a:extLst>
          </p:cNvPr>
          <p:cNvSpPr>
            <a:spLocks noGrp="1"/>
          </p:cNvSpPr>
          <p:nvPr>
            <p:ph type="title"/>
          </p:nvPr>
        </p:nvSpPr>
        <p:spPr>
          <a:xfrm>
            <a:off x="2057400" y="381000"/>
            <a:ext cx="7391400" cy="914400"/>
          </a:xfrm>
        </p:spPr>
        <p:txBody>
          <a:bodyPr/>
          <a:lstStyle/>
          <a:p>
            <a:pPr>
              <a:defRPr/>
            </a:pPr>
            <a:r>
              <a:rPr lang="en-US" dirty="0"/>
              <a:t> coming soon- new </a:t>
            </a:r>
            <a:r>
              <a:rPr lang="en-US" dirty="0" err="1"/>
              <a:t>CYFLex</a:t>
            </a:r>
            <a:r>
              <a:rPr lang="en-US" dirty="0"/>
              <a:t> paths feature</a:t>
            </a:r>
          </a:p>
        </p:txBody>
      </p:sp>
      <p:sp>
        <p:nvSpPr>
          <p:cNvPr id="10242" name="Content Placeholder 2">
            <a:extLst>
              <a:ext uri="{FF2B5EF4-FFF2-40B4-BE49-F238E27FC236}">
                <a16:creationId xmlns:a16="http://schemas.microsoft.com/office/drawing/2014/main" id="{A06BE5EE-4551-4CAB-810B-B5D76B85C9E1}"/>
              </a:ext>
            </a:extLst>
          </p:cNvPr>
          <p:cNvSpPr>
            <a:spLocks noGrp="1"/>
          </p:cNvSpPr>
          <p:nvPr>
            <p:ph sz="half" idx="1"/>
          </p:nvPr>
        </p:nvSpPr>
        <p:spPr>
          <a:xfrm>
            <a:off x="685800" y="1276564"/>
            <a:ext cx="8534400" cy="5029200"/>
          </a:xfrm>
        </p:spPr>
        <p:txBody>
          <a:bodyPr/>
          <a:lstStyle/>
          <a:p>
            <a:pPr marL="0" indent="0">
              <a:buNone/>
            </a:pPr>
            <a:endParaRPr lang="en-US" altLang="en-US" sz="1400" dirty="0"/>
          </a:p>
          <a:p>
            <a:pPr marL="0" marR="0" indent="0">
              <a:lnSpc>
                <a:spcPct val="107000"/>
              </a:lnSpc>
              <a:spcBef>
                <a:spcPts val="0"/>
              </a:spcBef>
              <a:spcAft>
                <a:spcPts val="8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Nathan’s example of how this would work: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Example 1</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esvd_data</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tpid</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pam_specs.abc</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(exists)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/specs/</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pam_specs.abc</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(exists)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Run</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pam_specs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pam_specs.abc</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(runs from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esvd_data</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b="1" dirty="0">
                <a:solidFill>
                  <a:srgbClr val="000000"/>
                </a:solidFill>
                <a:effectLst/>
                <a:latin typeface="inherit"/>
                <a:ea typeface="Times New Roman" panose="02020603050405020304" pitchFamily="18" charset="0"/>
                <a:cs typeface="Calibri" panose="020F0502020204030204" pitchFamily="34" charset="0"/>
              </a:rPr>
              <a:t>Example 2</a:t>
            </a:r>
            <a:r>
              <a:rPr lang="en-US" sz="1800" dirty="0">
                <a:solidFill>
                  <a:srgbClr val="000000"/>
                </a:solidFill>
                <a:effectLst/>
                <a:latin typeface="inherit"/>
                <a:ea typeface="Times New Roman" panose="02020603050405020304" pitchFamily="18"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dirty="0">
                <a:solidFill>
                  <a:srgbClr val="000000"/>
                </a:solidFill>
                <a:effectLst/>
                <a:latin typeface="inherit"/>
                <a:ea typeface="Times New Roman" panose="02020603050405020304" pitchFamily="18" charset="0"/>
                <a:cs typeface="Calibri" panose="020F0502020204030204" pitchFamily="34" charset="0"/>
              </a:rPr>
              <a:t>/</a:t>
            </a:r>
            <a:r>
              <a:rPr lang="en-US" sz="1800" dirty="0" err="1">
                <a:solidFill>
                  <a:srgbClr val="000000"/>
                </a:solidFill>
                <a:effectLst/>
                <a:latin typeface="inherit"/>
                <a:ea typeface="Times New Roman" panose="02020603050405020304" pitchFamily="18" charset="0"/>
                <a:cs typeface="Calibri" panose="020F0502020204030204" pitchFamily="34" charset="0"/>
              </a:rPr>
              <a:t>esvd_data</a:t>
            </a:r>
            <a:r>
              <a:rPr lang="en-US" sz="1800" dirty="0">
                <a:solidFill>
                  <a:srgbClr val="000000"/>
                </a:solidFill>
                <a:effectLst/>
                <a:latin typeface="inherit"/>
                <a:ea typeface="Times New Roman" panose="02020603050405020304" pitchFamily="18" charset="0"/>
                <a:cs typeface="Calibri" panose="020F0502020204030204" pitchFamily="34" charset="0"/>
              </a:rPr>
              <a:t>/$</a:t>
            </a:r>
            <a:r>
              <a:rPr lang="en-US" sz="1800" dirty="0" err="1">
                <a:solidFill>
                  <a:srgbClr val="000000"/>
                </a:solidFill>
                <a:effectLst/>
                <a:latin typeface="inherit"/>
                <a:ea typeface="Times New Roman" panose="02020603050405020304" pitchFamily="18" charset="0"/>
                <a:cs typeface="Calibri" panose="020F0502020204030204" pitchFamily="34" charset="0"/>
              </a:rPr>
              <a:t>tpid</a:t>
            </a:r>
            <a:r>
              <a:rPr lang="en-US" sz="1800" dirty="0">
                <a:solidFill>
                  <a:srgbClr val="000000"/>
                </a:solidFill>
                <a:effectLst/>
                <a:latin typeface="inherit"/>
                <a:ea typeface="Times New Roman" panose="02020603050405020304" pitchFamily="18" charset="0"/>
                <a:cs typeface="Calibri" panose="020F0502020204030204" pitchFamily="34" charset="0"/>
              </a:rPr>
              <a:t>/</a:t>
            </a:r>
            <a:r>
              <a:rPr lang="en-US" sz="1800" dirty="0" err="1">
                <a:solidFill>
                  <a:srgbClr val="000000"/>
                </a:solidFill>
                <a:effectLst/>
                <a:latin typeface="inherit"/>
                <a:ea typeface="Times New Roman" panose="02020603050405020304" pitchFamily="18" charset="0"/>
                <a:cs typeface="Calibri" panose="020F0502020204030204" pitchFamily="34" charset="0"/>
              </a:rPr>
              <a:t>pam_specs.abc</a:t>
            </a:r>
            <a:r>
              <a:rPr lang="en-US" sz="1800" dirty="0">
                <a:solidFill>
                  <a:srgbClr val="000000"/>
                </a:solidFill>
                <a:effectLst/>
                <a:latin typeface="inherit"/>
                <a:ea typeface="Times New Roman" panose="02020603050405020304" pitchFamily="18" charset="0"/>
                <a:cs typeface="Calibri" panose="020F0502020204030204" pitchFamily="34" charset="0"/>
              </a:rPr>
              <a:t> (not exists)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dirty="0">
                <a:solidFill>
                  <a:srgbClr val="000000"/>
                </a:solidFill>
                <a:effectLst/>
                <a:latin typeface="inherit"/>
                <a:ea typeface="Times New Roman" panose="02020603050405020304" pitchFamily="18" charset="0"/>
                <a:cs typeface="Calibri" panose="020F0502020204030204" pitchFamily="34" charset="0"/>
              </a:rPr>
              <a:t>/specs/</a:t>
            </a:r>
            <a:r>
              <a:rPr lang="en-US" sz="1800" dirty="0" err="1">
                <a:solidFill>
                  <a:srgbClr val="000000"/>
                </a:solidFill>
                <a:effectLst/>
                <a:latin typeface="inherit"/>
                <a:ea typeface="Times New Roman" panose="02020603050405020304" pitchFamily="18" charset="0"/>
                <a:cs typeface="Calibri" panose="020F0502020204030204" pitchFamily="34" charset="0"/>
              </a:rPr>
              <a:t>pam_specs.abc</a:t>
            </a:r>
            <a:r>
              <a:rPr lang="en-US" sz="1800" dirty="0">
                <a:solidFill>
                  <a:srgbClr val="000000"/>
                </a:solidFill>
                <a:effectLst/>
                <a:latin typeface="inherit"/>
                <a:ea typeface="Times New Roman" panose="02020603050405020304" pitchFamily="18" charset="0"/>
                <a:cs typeface="Calibri" panose="020F0502020204030204" pitchFamily="34" charset="0"/>
              </a:rPr>
              <a:t> (exists)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b="1" dirty="0">
                <a:solidFill>
                  <a:srgbClr val="000000"/>
                </a:solidFill>
                <a:effectLst/>
                <a:latin typeface="inherit"/>
                <a:ea typeface="Times New Roman" panose="02020603050405020304" pitchFamily="18" charset="0"/>
                <a:cs typeface="Calibri" panose="020F0502020204030204" pitchFamily="34" charset="0"/>
              </a:rPr>
              <a:t>Run</a:t>
            </a:r>
            <a:r>
              <a:rPr lang="en-US" sz="1800" dirty="0">
                <a:solidFill>
                  <a:srgbClr val="000000"/>
                </a:solidFill>
                <a:effectLst/>
                <a:latin typeface="inherit"/>
                <a:ea typeface="Times New Roman" panose="02020603050405020304" pitchFamily="18" charset="0"/>
                <a:cs typeface="Calibri" panose="020F0502020204030204" pitchFamily="34" charset="0"/>
              </a:rPr>
              <a:t>: </a:t>
            </a:r>
            <a:r>
              <a:rPr lang="en-US" sz="1800" dirty="0" err="1">
                <a:solidFill>
                  <a:srgbClr val="000000"/>
                </a:solidFill>
                <a:effectLst/>
                <a:latin typeface="inherit"/>
                <a:ea typeface="Times New Roman" panose="02020603050405020304" pitchFamily="18" charset="0"/>
                <a:cs typeface="Calibri" panose="020F0502020204030204" pitchFamily="34" charset="0"/>
              </a:rPr>
              <a:t>pam_specs</a:t>
            </a:r>
            <a:r>
              <a:rPr lang="en-US" sz="1800" dirty="0">
                <a:solidFill>
                  <a:srgbClr val="000000"/>
                </a:solidFill>
                <a:effectLst/>
                <a:latin typeface="inherit"/>
                <a:ea typeface="Times New Roman" panose="02020603050405020304" pitchFamily="18" charset="0"/>
                <a:cs typeface="Calibri" panose="020F0502020204030204" pitchFamily="34" charset="0"/>
              </a:rPr>
              <a:t> </a:t>
            </a:r>
            <a:r>
              <a:rPr lang="en-US" sz="1800" dirty="0" err="1">
                <a:solidFill>
                  <a:srgbClr val="000000"/>
                </a:solidFill>
                <a:effectLst/>
                <a:latin typeface="inherit"/>
                <a:ea typeface="Times New Roman" panose="02020603050405020304" pitchFamily="18" charset="0"/>
                <a:cs typeface="Calibri" panose="020F0502020204030204" pitchFamily="34" charset="0"/>
              </a:rPr>
              <a:t>pam_specs.abc</a:t>
            </a:r>
            <a:r>
              <a:rPr lang="en-US" sz="1800" dirty="0">
                <a:solidFill>
                  <a:srgbClr val="000000"/>
                </a:solidFill>
                <a:effectLst/>
                <a:latin typeface="inherit"/>
                <a:ea typeface="Times New Roman" panose="02020603050405020304" pitchFamily="18" charset="0"/>
                <a:cs typeface="Calibri" panose="020F0502020204030204" pitchFamily="34" charset="0"/>
              </a:rPr>
              <a:t> (runs from specs)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br>
              <a:rPr lang="en-US" sz="1800" dirty="0">
                <a:solidFill>
                  <a:srgbClr val="000000"/>
                </a:solidFill>
                <a:effectLst/>
                <a:latin typeface="inherit"/>
                <a:ea typeface="Times New Roman" panose="02020603050405020304" pitchFamily="18" charset="0"/>
                <a:cs typeface="Calibri" panose="020F0502020204030204" pitchFamily="34"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altLang="en-US" dirty="0"/>
          </a:p>
        </p:txBody>
      </p:sp>
    </p:spTree>
    <p:extLst>
      <p:ext uri="{BB962C8B-B14F-4D97-AF65-F5344CB8AC3E}">
        <p14:creationId xmlns:p14="http://schemas.microsoft.com/office/powerpoint/2010/main" val="1311963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C773-C6D1-4772-8A9D-3F4F067AE432}"/>
              </a:ext>
            </a:extLst>
          </p:cNvPr>
          <p:cNvSpPr>
            <a:spLocks noGrp="1"/>
          </p:cNvSpPr>
          <p:nvPr>
            <p:ph type="title"/>
          </p:nvPr>
        </p:nvSpPr>
        <p:spPr>
          <a:xfrm>
            <a:off x="2057400" y="381000"/>
            <a:ext cx="7391400" cy="914400"/>
          </a:xfrm>
        </p:spPr>
        <p:txBody>
          <a:bodyPr/>
          <a:lstStyle/>
          <a:p>
            <a:pPr>
              <a:defRPr/>
            </a:pPr>
            <a:r>
              <a:rPr lang="en-US" dirty="0"/>
              <a:t> coming soon- new </a:t>
            </a:r>
            <a:r>
              <a:rPr lang="en-US" dirty="0" err="1"/>
              <a:t>CYFLex</a:t>
            </a:r>
            <a:r>
              <a:rPr lang="en-US" dirty="0"/>
              <a:t> paths feature</a:t>
            </a:r>
          </a:p>
        </p:txBody>
      </p:sp>
      <p:sp>
        <p:nvSpPr>
          <p:cNvPr id="10242" name="Content Placeholder 2">
            <a:extLst>
              <a:ext uri="{FF2B5EF4-FFF2-40B4-BE49-F238E27FC236}">
                <a16:creationId xmlns:a16="http://schemas.microsoft.com/office/drawing/2014/main" id="{A06BE5EE-4551-4CAB-810B-B5D76B85C9E1}"/>
              </a:ext>
            </a:extLst>
          </p:cNvPr>
          <p:cNvSpPr>
            <a:spLocks noGrp="1"/>
          </p:cNvSpPr>
          <p:nvPr>
            <p:ph sz="half" idx="1"/>
          </p:nvPr>
        </p:nvSpPr>
        <p:spPr>
          <a:xfrm>
            <a:off x="685800" y="1276564"/>
            <a:ext cx="8534400" cy="5029200"/>
          </a:xfrm>
        </p:spPr>
        <p:txBody>
          <a:bodyPr/>
          <a:lstStyle/>
          <a:p>
            <a:pPr marL="0" indent="0">
              <a:buNone/>
            </a:pPr>
            <a:endParaRPr lang="en-US" altLang="en-US" sz="1400" dirty="0"/>
          </a:p>
          <a:p>
            <a:pPr marL="0" marR="0" indent="0" fontAlgn="base">
              <a:lnSpc>
                <a:spcPct val="107000"/>
              </a:lnSpc>
              <a:spcBef>
                <a:spcPts val="0"/>
              </a:spcBef>
              <a:spcAft>
                <a:spcPts val="0"/>
              </a:spcAft>
              <a:buNone/>
            </a:pPr>
            <a:br>
              <a:rPr lang="en-US" sz="1800" dirty="0">
                <a:solidFill>
                  <a:srgbClr val="000000"/>
                </a:solidFill>
                <a:effectLst/>
                <a:latin typeface="inherit"/>
                <a:ea typeface="Times New Roman" panose="02020603050405020304" pitchFamily="18" charset="0"/>
                <a:cs typeface="Calibri" panose="020F0502020204030204" pitchFamily="34"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b="1" dirty="0">
                <a:solidFill>
                  <a:srgbClr val="000000"/>
                </a:solidFill>
                <a:effectLst/>
                <a:latin typeface="inherit"/>
                <a:ea typeface="Times New Roman" panose="02020603050405020304" pitchFamily="18" charset="0"/>
                <a:cs typeface="Calibri" panose="020F0502020204030204" pitchFamily="34" charset="0"/>
              </a:rPr>
              <a:t>Example 3</a:t>
            </a:r>
            <a:r>
              <a:rPr lang="en-US" sz="1800" dirty="0">
                <a:solidFill>
                  <a:srgbClr val="000000"/>
                </a:solidFill>
                <a:effectLst/>
                <a:latin typeface="inherit"/>
                <a:ea typeface="Times New Roman" panose="02020603050405020304" pitchFamily="18"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dirty="0">
                <a:solidFill>
                  <a:srgbClr val="000000"/>
                </a:solidFill>
                <a:effectLst/>
                <a:latin typeface="inherit"/>
                <a:ea typeface="Times New Roman" panose="02020603050405020304" pitchFamily="18" charset="0"/>
                <a:cs typeface="Calibri" panose="020F0502020204030204" pitchFamily="34" charset="0"/>
              </a:rPr>
              <a:t>/</a:t>
            </a:r>
            <a:r>
              <a:rPr lang="en-US" sz="1800" dirty="0" err="1">
                <a:solidFill>
                  <a:srgbClr val="000000"/>
                </a:solidFill>
                <a:effectLst/>
                <a:latin typeface="inherit"/>
                <a:ea typeface="Times New Roman" panose="02020603050405020304" pitchFamily="18" charset="0"/>
                <a:cs typeface="Calibri" panose="020F0502020204030204" pitchFamily="34" charset="0"/>
              </a:rPr>
              <a:t>esvd_data</a:t>
            </a:r>
            <a:r>
              <a:rPr lang="en-US" sz="1800" dirty="0">
                <a:solidFill>
                  <a:srgbClr val="000000"/>
                </a:solidFill>
                <a:effectLst/>
                <a:latin typeface="inherit"/>
                <a:ea typeface="Times New Roman" panose="02020603050405020304" pitchFamily="18" charset="0"/>
                <a:cs typeface="Calibri" panose="020F0502020204030204" pitchFamily="34" charset="0"/>
              </a:rPr>
              <a:t>/$</a:t>
            </a:r>
            <a:r>
              <a:rPr lang="en-US" sz="1800" dirty="0" err="1">
                <a:solidFill>
                  <a:srgbClr val="000000"/>
                </a:solidFill>
                <a:effectLst/>
                <a:latin typeface="inherit"/>
                <a:ea typeface="Times New Roman" panose="02020603050405020304" pitchFamily="18" charset="0"/>
                <a:cs typeface="Calibri" panose="020F0502020204030204" pitchFamily="34" charset="0"/>
              </a:rPr>
              <a:t>tpid</a:t>
            </a:r>
            <a:r>
              <a:rPr lang="en-US" sz="1800" dirty="0">
                <a:solidFill>
                  <a:srgbClr val="000000"/>
                </a:solidFill>
                <a:effectLst/>
                <a:latin typeface="inherit"/>
                <a:ea typeface="Times New Roman" panose="02020603050405020304" pitchFamily="18" charset="0"/>
                <a:cs typeface="Calibri" panose="020F0502020204030204" pitchFamily="34" charset="0"/>
              </a:rPr>
              <a:t>/</a:t>
            </a:r>
            <a:r>
              <a:rPr lang="en-US" sz="1800" dirty="0" err="1">
                <a:solidFill>
                  <a:srgbClr val="000000"/>
                </a:solidFill>
                <a:effectLst/>
                <a:latin typeface="inherit"/>
                <a:ea typeface="Times New Roman" panose="02020603050405020304" pitchFamily="18" charset="0"/>
                <a:cs typeface="Calibri" panose="020F0502020204030204" pitchFamily="34" charset="0"/>
              </a:rPr>
              <a:t>gp</a:t>
            </a:r>
            <a:r>
              <a:rPr lang="en-US" sz="1800" dirty="0">
                <a:solidFill>
                  <a:srgbClr val="000000"/>
                </a:solidFill>
                <a:effectLst/>
                <a:latin typeface="inherit"/>
                <a:ea typeface="Times New Roman" panose="02020603050405020304" pitchFamily="18" charset="0"/>
                <a:cs typeface="Calibri" panose="020F0502020204030204" pitchFamily="34" charset="0"/>
              </a:rPr>
              <a:t>/</a:t>
            </a:r>
            <a:r>
              <a:rPr lang="en-US" sz="1800" dirty="0" err="1">
                <a:solidFill>
                  <a:srgbClr val="000000"/>
                </a:solidFill>
                <a:effectLst/>
                <a:latin typeface="inherit"/>
                <a:ea typeface="Times New Roman" panose="02020603050405020304" pitchFamily="18" charset="0"/>
                <a:cs typeface="Calibri" panose="020F0502020204030204" pitchFamily="34" charset="0"/>
              </a:rPr>
              <a:t>gp_tranem</a:t>
            </a:r>
            <a:r>
              <a:rPr lang="en-US" sz="1800" dirty="0">
                <a:solidFill>
                  <a:srgbClr val="000000"/>
                </a:solidFill>
                <a:effectLst/>
                <a:latin typeface="inherit"/>
                <a:ea typeface="Times New Roman" panose="02020603050405020304" pitchFamily="18" charset="0"/>
                <a:cs typeface="Calibri" panose="020F0502020204030204" pitchFamily="34" charset="0"/>
              </a:rPr>
              <a:t> (exists)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dirty="0">
                <a:solidFill>
                  <a:srgbClr val="000000"/>
                </a:solidFill>
                <a:effectLst/>
                <a:latin typeface="inherit"/>
                <a:ea typeface="Times New Roman" panose="02020603050405020304" pitchFamily="18" charset="0"/>
                <a:cs typeface="Calibri" panose="020F0502020204030204" pitchFamily="34" charset="0"/>
              </a:rPr>
              <a:t>/specs/</a:t>
            </a:r>
            <a:r>
              <a:rPr lang="en-US" sz="1800" dirty="0" err="1">
                <a:solidFill>
                  <a:srgbClr val="000000"/>
                </a:solidFill>
                <a:effectLst/>
                <a:latin typeface="inherit"/>
                <a:ea typeface="Times New Roman" panose="02020603050405020304" pitchFamily="18" charset="0"/>
                <a:cs typeface="Calibri" panose="020F0502020204030204" pitchFamily="34" charset="0"/>
              </a:rPr>
              <a:t>gp</a:t>
            </a:r>
            <a:r>
              <a:rPr lang="en-US" sz="1800" dirty="0">
                <a:solidFill>
                  <a:srgbClr val="000000"/>
                </a:solidFill>
                <a:effectLst/>
                <a:latin typeface="inherit"/>
                <a:ea typeface="Times New Roman" panose="02020603050405020304" pitchFamily="18" charset="0"/>
                <a:cs typeface="Calibri" panose="020F0502020204030204" pitchFamily="34" charset="0"/>
              </a:rPr>
              <a:t>/</a:t>
            </a:r>
            <a:r>
              <a:rPr lang="en-US" sz="1800" dirty="0" err="1">
                <a:solidFill>
                  <a:srgbClr val="000000"/>
                </a:solidFill>
                <a:effectLst/>
                <a:latin typeface="inherit"/>
                <a:ea typeface="Times New Roman" panose="02020603050405020304" pitchFamily="18" charset="0"/>
                <a:cs typeface="Calibri" panose="020F0502020204030204" pitchFamily="34" charset="0"/>
              </a:rPr>
              <a:t>gp_tranem</a:t>
            </a:r>
            <a:r>
              <a:rPr lang="en-US" sz="1800" dirty="0">
                <a:solidFill>
                  <a:srgbClr val="000000"/>
                </a:solidFill>
                <a:effectLst/>
                <a:latin typeface="inherit"/>
                <a:ea typeface="Times New Roman" panose="02020603050405020304" pitchFamily="18" charset="0"/>
                <a:cs typeface="Calibri" panose="020F0502020204030204" pitchFamily="34" charset="0"/>
              </a:rPr>
              <a:t> (exists)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b="1" dirty="0">
                <a:solidFill>
                  <a:srgbClr val="000000"/>
                </a:solidFill>
                <a:effectLst/>
                <a:latin typeface="inherit"/>
                <a:ea typeface="Times New Roman" panose="02020603050405020304" pitchFamily="18" charset="0"/>
                <a:cs typeface="Calibri" panose="020F0502020204030204" pitchFamily="34" charset="0"/>
              </a:rPr>
              <a:t>Run</a:t>
            </a:r>
            <a:r>
              <a:rPr lang="en-US" sz="1800" dirty="0">
                <a:solidFill>
                  <a:srgbClr val="000000"/>
                </a:solidFill>
                <a:effectLst/>
                <a:latin typeface="inherit"/>
                <a:ea typeface="Times New Roman" panose="02020603050405020304" pitchFamily="18" charset="0"/>
                <a:cs typeface="Calibri" panose="020F0502020204030204" pitchFamily="34" charset="0"/>
              </a:rPr>
              <a:t>: </a:t>
            </a:r>
            <a:r>
              <a:rPr lang="en-US" sz="1800" dirty="0" err="1">
                <a:solidFill>
                  <a:srgbClr val="000000"/>
                </a:solidFill>
                <a:effectLst/>
                <a:latin typeface="inherit"/>
                <a:ea typeface="Times New Roman" panose="02020603050405020304" pitchFamily="18" charset="0"/>
                <a:cs typeface="Calibri" panose="020F0502020204030204" pitchFamily="34" charset="0"/>
              </a:rPr>
              <a:t>nt</a:t>
            </a:r>
            <a:r>
              <a:rPr lang="en-US" sz="1800" dirty="0">
                <a:solidFill>
                  <a:srgbClr val="000000"/>
                </a:solidFill>
                <a:effectLst/>
                <a:latin typeface="inherit"/>
                <a:ea typeface="Times New Roman" panose="02020603050405020304" pitchFamily="18" charset="0"/>
                <a:cs typeface="Calibri" panose="020F0502020204030204" pitchFamily="34" charset="0"/>
              </a:rPr>
              <a:t> </a:t>
            </a:r>
            <a:r>
              <a:rPr lang="en-US" sz="1800" dirty="0" err="1">
                <a:solidFill>
                  <a:srgbClr val="000000"/>
                </a:solidFill>
                <a:effectLst/>
                <a:latin typeface="inherit"/>
                <a:ea typeface="Times New Roman" panose="02020603050405020304" pitchFamily="18" charset="0"/>
                <a:cs typeface="Calibri" panose="020F0502020204030204" pitchFamily="34" charset="0"/>
              </a:rPr>
              <a:t>gp_tranem</a:t>
            </a:r>
            <a:r>
              <a:rPr lang="en-US" sz="1800" dirty="0">
                <a:solidFill>
                  <a:srgbClr val="000000"/>
                </a:solidFill>
                <a:effectLst/>
                <a:latin typeface="inherit"/>
                <a:ea typeface="Times New Roman" panose="02020603050405020304" pitchFamily="18" charset="0"/>
                <a:cs typeface="Calibri" panose="020F0502020204030204" pitchFamily="34" charset="0"/>
              </a:rPr>
              <a:t> (runs from </a:t>
            </a:r>
            <a:r>
              <a:rPr lang="en-US" sz="1800" dirty="0" err="1">
                <a:solidFill>
                  <a:srgbClr val="000000"/>
                </a:solidFill>
                <a:effectLst/>
                <a:latin typeface="inherit"/>
                <a:ea typeface="Times New Roman" panose="02020603050405020304" pitchFamily="18" charset="0"/>
                <a:cs typeface="Calibri" panose="020F0502020204030204" pitchFamily="34" charset="0"/>
              </a:rPr>
              <a:t>esvd_data</a:t>
            </a:r>
            <a:r>
              <a:rPr lang="en-US" sz="1800" dirty="0">
                <a:solidFill>
                  <a:srgbClr val="000000"/>
                </a:solidFill>
                <a:effectLst/>
                <a:latin typeface="inherit"/>
                <a:ea typeface="Times New Roman" panose="02020603050405020304" pitchFamily="18"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dirty="0">
                <a:solidFill>
                  <a:srgbClr val="000000"/>
                </a:solidFill>
                <a:effectLst/>
                <a:latin typeface="inherit"/>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Example 4</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dirty="0">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dirty="0" err="1">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esvd_data</a:t>
            </a:r>
            <a:r>
              <a:rPr lang="en-US" sz="1800" dirty="0">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dirty="0" err="1">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tpid</a:t>
            </a:r>
            <a:r>
              <a:rPr lang="en-US" sz="1800" dirty="0">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dirty="0" err="1">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gp</a:t>
            </a:r>
            <a:r>
              <a:rPr lang="en-US" sz="1800" dirty="0">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dirty="0" err="1">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gp_tranem</a:t>
            </a:r>
            <a:r>
              <a:rPr lang="en-US" sz="1800" dirty="0">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 (not exists)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dirty="0">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/specs/</a:t>
            </a:r>
            <a:r>
              <a:rPr lang="en-US" sz="1800" dirty="0" err="1">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gp</a:t>
            </a:r>
            <a:r>
              <a:rPr lang="en-US" sz="1800" dirty="0">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dirty="0" err="1">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gp_tranem</a:t>
            </a:r>
            <a:r>
              <a:rPr lang="en-US" sz="1800" dirty="0">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 (exists)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b="1" dirty="0">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Run</a:t>
            </a:r>
            <a:r>
              <a:rPr lang="en-US" sz="1800" dirty="0">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nt</a:t>
            </a:r>
            <a:r>
              <a:rPr lang="en-US" sz="1800" dirty="0">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gp_tranem</a:t>
            </a:r>
            <a:r>
              <a:rPr lang="en-US" sz="1800" dirty="0">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 (runs from specs)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fontAlgn="base">
              <a:lnSpc>
                <a:spcPct val="107000"/>
              </a:lnSpc>
              <a:spcBef>
                <a:spcPts val="0"/>
              </a:spcBef>
              <a:spcAft>
                <a:spcPts val="0"/>
              </a:spcAft>
              <a:buNone/>
            </a:pPr>
            <a:b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en-US" altLang="en-US" sz="2000" dirty="0"/>
          </a:p>
          <a:p>
            <a:endParaRPr lang="en-US" altLang="en-US" dirty="0"/>
          </a:p>
          <a:p>
            <a:endParaRPr lang="en-US" altLang="en-US" dirty="0"/>
          </a:p>
          <a:p>
            <a:endParaRPr lang="en-US" altLang="en-US" dirty="0"/>
          </a:p>
        </p:txBody>
      </p:sp>
    </p:spTree>
    <p:extLst>
      <p:ext uri="{BB962C8B-B14F-4D97-AF65-F5344CB8AC3E}">
        <p14:creationId xmlns:p14="http://schemas.microsoft.com/office/powerpoint/2010/main" val="1016293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C773-C6D1-4772-8A9D-3F4F067AE432}"/>
              </a:ext>
            </a:extLst>
          </p:cNvPr>
          <p:cNvSpPr>
            <a:spLocks noGrp="1"/>
          </p:cNvSpPr>
          <p:nvPr>
            <p:ph type="title"/>
          </p:nvPr>
        </p:nvSpPr>
        <p:spPr/>
        <p:txBody>
          <a:bodyPr/>
          <a:lstStyle/>
          <a:p>
            <a:pPr>
              <a:defRPr/>
            </a:pPr>
            <a:r>
              <a:rPr lang="en-US" dirty="0"/>
              <a:t>Agenda</a:t>
            </a:r>
          </a:p>
        </p:txBody>
      </p:sp>
      <p:sp>
        <p:nvSpPr>
          <p:cNvPr id="10242" name="Content Placeholder 2">
            <a:extLst>
              <a:ext uri="{FF2B5EF4-FFF2-40B4-BE49-F238E27FC236}">
                <a16:creationId xmlns:a16="http://schemas.microsoft.com/office/drawing/2014/main" id="{A06BE5EE-4551-4CAB-810B-B5D76B85C9E1}"/>
              </a:ext>
            </a:extLst>
          </p:cNvPr>
          <p:cNvSpPr>
            <a:spLocks noGrp="1"/>
          </p:cNvSpPr>
          <p:nvPr>
            <p:ph sz="half" idx="1"/>
          </p:nvPr>
        </p:nvSpPr>
        <p:spPr>
          <a:xfrm>
            <a:off x="838200" y="1676400"/>
            <a:ext cx="8534400" cy="4648200"/>
          </a:xfrm>
        </p:spPr>
        <p:txBody>
          <a:bodyPr/>
          <a:lstStyle/>
          <a:p>
            <a:r>
              <a:rPr lang="en-US" cap="none" dirty="0"/>
              <a:t>Test Manager (</a:t>
            </a:r>
            <a:r>
              <a:rPr lang="en-US" cap="none" dirty="0" err="1"/>
              <a:t>gp_test</a:t>
            </a:r>
            <a:r>
              <a:rPr lang="en-US" cap="none" dirty="0"/>
              <a:t>)</a:t>
            </a:r>
          </a:p>
          <a:p>
            <a:pPr lvl="1"/>
            <a:r>
              <a:rPr lang="en-US" sz="2000" cap="none" dirty="0"/>
              <a:t>New </a:t>
            </a:r>
            <a:r>
              <a:rPr lang="en-US" sz="2000" cap="none" dirty="0" err="1"/>
              <a:t>gp_test</a:t>
            </a:r>
            <a:r>
              <a:rPr lang="en-US" sz="2000" cap="none" dirty="0"/>
              <a:t> keywords</a:t>
            </a:r>
          </a:p>
          <a:p>
            <a:pPr lvl="1"/>
            <a:r>
              <a:rPr lang="en-US" sz="2000" cap="none" dirty="0" err="1"/>
              <a:t>gp_header</a:t>
            </a:r>
            <a:r>
              <a:rPr lang="en-US" sz="2000" cap="none" dirty="0"/>
              <a:t> keyword format</a:t>
            </a:r>
          </a:p>
          <a:p>
            <a:pPr lvl="1"/>
            <a:r>
              <a:rPr lang="en-US" sz="2000" cap="none" dirty="0"/>
              <a:t>new tracing features</a:t>
            </a:r>
          </a:p>
          <a:p>
            <a:pPr lvl="1"/>
            <a:r>
              <a:rPr lang="en-US" sz="2000" cap="none" dirty="0" err="1"/>
              <a:t>gp_test</a:t>
            </a:r>
            <a:r>
              <a:rPr lang="en-US" sz="2000" cap="none" dirty="0"/>
              <a:t> speed improvement</a:t>
            </a:r>
          </a:p>
          <a:p>
            <a:pPr lvl="1"/>
            <a:r>
              <a:rPr lang="en-US" sz="2000" cap="none" dirty="0"/>
              <a:t>avoiding multiple restarts from “</a:t>
            </a:r>
            <a:r>
              <a:rPr lang="en-US" sz="2000" cap="none" dirty="0" err="1"/>
              <a:t>abort_limit</a:t>
            </a:r>
            <a:r>
              <a:rPr lang="en-US" sz="2000" cap="none" dirty="0"/>
              <a:t>”</a:t>
            </a:r>
          </a:p>
          <a:p>
            <a:r>
              <a:rPr lang="en-US" sz="2000" cap="none" dirty="0"/>
              <a:t>NEW “</a:t>
            </a:r>
            <a:r>
              <a:rPr lang="en-US" sz="2000" cap="none" dirty="0" err="1"/>
              <a:t>cyflex_paths</a:t>
            </a:r>
            <a:r>
              <a:rPr lang="en-US" sz="2000" cap="none" dirty="0"/>
              <a:t>” feature</a:t>
            </a:r>
          </a:p>
          <a:p>
            <a:r>
              <a:rPr lang="en-US" altLang="en-US" dirty="0"/>
              <a:t>Review of “</a:t>
            </a:r>
            <a:r>
              <a:rPr lang="en-US" altLang="en-US" dirty="0" err="1"/>
              <a:t>go.scp</a:t>
            </a:r>
            <a:r>
              <a:rPr lang="en-US" altLang="en-US" dirty="0"/>
              <a:t>” preferred structure</a:t>
            </a:r>
          </a:p>
          <a:p>
            <a:r>
              <a:rPr lang="en-US" altLang="en-US" dirty="0"/>
              <a:t>Improvements to “</a:t>
            </a:r>
            <a:r>
              <a:rPr lang="en-US" altLang="en-US" dirty="0" err="1"/>
              <a:t>delta_hst</a:t>
            </a:r>
            <a:r>
              <a:rPr lang="en-US" altLang="en-US" dirty="0"/>
              <a:t>”</a:t>
            </a:r>
          </a:p>
          <a:p>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C773-C6D1-4772-8A9D-3F4F067AE432}"/>
              </a:ext>
            </a:extLst>
          </p:cNvPr>
          <p:cNvSpPr>
            <a:spLocks noGrp="1"/>
          </p:cNvSpPr>
          <p:nvPr>
            <p:ph type="title"/>
          </p:nvPr>
        </p:nvSpPr>
        <p:spPr/>
        <p:txBody>
          <a:bodyPr/>
          <a:lstStyle/>
          <a:p>
            <a:pPr>
              <a:defRPr/>
            </a:pPr>
            <a:r>
              <a:rPr lang="en-US" dirty="0" err="1"/>
              <a:t>KeywOrd</a:t>
            </a:r>
            <a:r>
              <a:rPr lang="en-US" dirty="0"/>
              <a:t> - @PATH_OPTIONS </a:t>
            </a:r>
          </a:p>
        </p:txBody>
      </p:sp>
      <p:sp>
        <p:nvSpPr>
          <p:cNvPr id="10242" name="Content Placeholder 2">
            <a:extLst>
              <a:ext uri="{FF2B5EF4-FFF2-40B4-BE49-F238E27FC236}">
                <a16:creationId xmlns:a16="http://schemas.microsoft.com/office/drawing/2014/main" id="{A06BE5EE-4551-4CAB-810B-B5D76B85C9E1}"/>
              </a:ext>
            </a:extLst>
          </p:cNvPr>
          <p:cNvSpPr>
            <a:spLocks noGrp="1"/>
          </p:cNvSpPr>
          <p:nvPr>
            <p:ph sz="half" idx="1"/>
          </p:nvPr>
        </p:nvSpPr>
        <p:spPr>
          <a:xfrm>
            <a:off x="838200" y="1676400"/>
            <a:ext cx="8534400" cy="4648200"/>
          </a:xfrm>
        </p:spPr>
        <p:txBody>
          <a:bodyPr/>
          <a:lstStyle/>
          <a:p>
            <a:r>
              <a:rPr lang="en-US" altLang="en-US" sz="1800" dirty="0"/>
              <a:t>The @PATH_OPTIONS keyword provides a method for controlling the path of execution based on evaluation of computed expressions which must resolve to TRUE or FALSE</a:t>
            </a:r>
          </a:p>
          <a:p>
            <a:r>
              <a:rPr lang="en-US" altLang="en-US" sz="1800" dirty="0"/>
              <a:t>This is a “conditional” test to be evaluated at the beginning of a test mode much like @IF_TRUE, @IF_FALSE, @SWITCH.  @PATH_OPTIONS will be evaluated after the other 3.</a:t>
            </a:r>
          </a:p>
          <a:p>
            <a:r>
              <a:rPr lang="en-US" altLang="en-US" sz="1800" dirty="0"/>
              <a:t>@PATH_OPTIONS  </a:t>
            </a:r>
          </a:p>
          <a:p>
            <a:pPr marL="457200" lvl="1" indent="0">
              <a:buNone/>
            </a:pPr>
            <a:r>
              <a:rPr lang="en-US" altLang="en-US" dirty="0"/>
              <a:t>#expression		</a:t>
            </a:r>
            <a:r>
              <a:rPr lang="en-US" altLang="en-US" dirty="0" err="1"/>
              <a:t>exit_path</a:t>
            </a:r>
            <a:endParaRPr lang="en-US" altLang="en-US" dirty="0"/>
          </a:p>
          <a:p>
            <a:pPr marL="457200" lvl="1" indent="0">
              <a:buNone/>
            </a:pPr>
            <a:r>
              <a:rPr lang="en-US" altLang="en-US" dirty="0"/>
              <a:t>“</a:t>
            </a:r>
            <a:r>
              <a:rPr lang="en-US" altLang="en-US" dirty="0" err="1"/>
              <a:t>my_logi</a:t>
            </a:r>
            <a:r>
              <a:rPr lang="en-US" altLang="en-US" dirty="0"/>
              <a:t> &amp;&amp; </a:t>
            </a:r>
            <a:r>
              <a:rPr lang="en-US" altLang="en-US" dirty="0" err="1"/>
              <a:t>xyz</a:t>
            </a:r>
            <a:r>
              <a:rPr lang="en-US" altLang="en-US" dirty="0"/>
              <a:t>”  	100</a:t>
            </a:r>
          </a:p>
          <a:p>
            <a:pPr marL="457200" lvl="1" indent="0">
              <a:buNone/>
            </a:pPr>
            <a:r>
              <a:rPr lang="en-US" altLang="en-US" dirty="0"/>
              <a:t>“</a:t>
            </a:r>
            <a:r>
              <a:rPr lang="en-US" altLang="en-US" dirty="0" err="1"/>
              <a:t>my_logi</a:t>
            </a:r>
            <a:r>
              <a:rPr lang="en-US" altLang="en-US" dirty="0"/>
              <a:t> &amp;&amp; !</a:t>
            </a:r>
            <a:r>
              <a:rPr lang="en-US" altLang="en-US" dirty="0" err="1"/>
              <a:t>xyz</a:t>
            </a:r>
            <a:r>
              <a:rPr lang="en-US" altLang="en-US" dirty="0"/>
              <a:t>”	101</a:t>
            </a:r>
          </a:p>
          <a:p>
            <a:pPr marL="457200" lvl="1" indent="0">
              <a:buNone/>
            </a:pPr>
            <a:r>
              <a:rPr lang="en-US" altLang="en-US" dirty="0"/>
              <a:t>   ..</a:t>
            </a:r>
            <a:r>
              <a:rPr lang="en-US" altLang="en-US" dirty="0" err="1"/>
              <a:t>etc</a:t>
            </a:r>
            <a:r>
              <a:rPr lang="en-US" altLang="en-US" dirty="0"/>
              <a:t>… (up to 24)</a:t>
            </a:r>
          </a:p>
          <a:p>
            <a:r>
              <a:rPr lang="en-US" altLang="en-US" sz="1800" dirty="0"/>
              <a:t>If the “expression” evaluates to TRUE, then the “</a:t>
            </a:r>
            <a:r>
              <a:rPr lang="en-US" altLang="en-US" sz="1800" dirty="0" err="1"/>
              <a:t>exit_path</a:t>
            </a:r>
            <a:r>
              <a:rPr lang="en-US" altLang="en-US" sz="1800" dirty="0"/>
              <a:t>” is taken. The list is evaluated in the sequence as listed. If none evaluate TRUE, then other mode actions are executed.</a:t>
            </a:r>
          </a:p>
          <a:p>
            <a:endParaRPr lang="en-US" altLang="en-US" sz="1600" dirty="0"/>
          </a:p>
          <a:p>
            <a:endParaRPr lang="en-US" altLang="en-US" sz="3200" dirty="0"/>
          </a:p>
          <a:p>
            <a:endParaRPr lang="en-US" altLang="en-US" dirty="0"/>
          </a:p>
        </p:txBody>
      </p:sp>
    </p:spTree>
    <p:extLst>
      <p:ext uri="{BB962C8B-B14F-4D97-AF65-F5344CB8AC3E}">
        <p14:creationId xmlns:p14="http://schemas.microsoft.com/office/powerpoint/2010/main" val="990474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C773-C6D1-4772-8A9D-3F4F067AE432}"/>
              </a:ext>
            </a:extLst>
          </p:cNvPr>
          <p:cNvSpPr>
            <a:spLocks noGrp="1"/>
          </p:cNvSpPr>
          <p:nvPr>
            <p:ph type="title"/>
          </p:nvPr>
        </p:nvSpPr>
        <p:spPr/>
        <p:txBody>
          <a:bodyPr/>
          <a:lstStyle/>
          <a:p>
            <a:pPr>
              <a:defRPr/>
            </a:pPr>
            <a:r>
              <a:rPr lang="en-US" dirty="0"/>
              <a:t>Keyword - @FASTBALL, @FASTBALL_FILE</a:t>
            </a:r>
          </a:p>
        </p:txBody>
      </p:sp>
      <p:sp>
        <p:nvSpPr>
          <p:cNvPr id="10242" name="Content Placeholder 2">
            <a:extLst>
              <a:ext uri="{FF2B5EF4-FFF2-40B4-BE49-F238E27FC236}">
                <a16:creationId xmlns:a16="http://schemas.microsoft.com/office/drawing/2014/main" id="{A06BE5EE-4551-4CAB-810B-B5D76B85C9E1}"/>
              </a:ext>
            </a:extLst>
          </p:cNvPr>
          <p:cNvSpPr>
            <a:spLocks noGrp="1"/>
          </p:cNvSpPr>
          <p:nvPr>
            <p:ph sz="half" idx="1"/>
          </p:nvPr>
        </p:nvSpPr>
        <p:spPr>
          <a:xfrm>
            <a:off x="838200" y="1295400"/>
            <a:ext cx="8534400" cy="5029200"/>
          </a:xfrm>
        </p:spPr>
        <p:txBody>
          <a:bodyPr/>
          <a:lstStyle/>
          <a:p>
            <a:r>
              <a:rPr lang="en-US" altLang="en-US" sz="2400" dirty="0"/>
              <a:t>The FASTBALL feature is designed to support very responsive updates to variables from a “furball” file by pre-reading the entire table into memory and assuming sequential access by index.  If index not found by sequential access, defaults to search from the beginning of the table.</a:t>
            </a:r>
          </a:p>
          <a:p>
            <a:r>
              <a:rPr lang="en-US" altLang="en-US" sz="2400" dirty="0"/>
              <a:t>The FASTBALL keywords are a special case for launching the “</a:t>
            </a:r>
            <a:r>
              <a:rPr lang="en-US" altLang="en-US" sz="2400" dirty="0" err="1"/>
              <a:t>vrbl_to_file</a:t>
            </a:r>
            <a:r>
              <a:rPr lang="en-US" altLang="en-US" sz="2400" dirty="0"/>
              <a:t>” application in the READ_ONCE mode. There may be only one FASTBALL_FILE keyword per test procedure, but there may be more than one FASTBALL keyword (one </a:t>
            </a:r>
            <a:r>
              <a:rPr lang="en-US" altLang="en-US" sz="2400" dirty="0" err="1"/>
              <a:t>per_mode</a:t>
            </a:r>
            <a:r>
              <a:rPr lang="en-US" altLang="en-US" sz="2400" dirty="0"/>
              <a:t>).  </a:t>
            </a:r>
          </a:p>
          <a:p>
            <a:endParaRPr lang="en-US" altLang="en-US" sz="2400" dirty="0"/>
          </a:p>
          <a:p>
            <a:endParaRPr lang="en-US" altLang="en-US" sz="1400" dirty="0"/>
          </a:p>
          <a:p>
            <a:pPr marL="457200" lvl="1" indent="0">
              <a:buNone/>
            </a:pPr>
            <a:r>
              <a:rPr lang="en-US" altLang="en-US" sz="1600" dirty="0"/>
              <a:t>.</a:t>
            </a:r>
          </a:p>
          <a:p>
            <a:endParaRPr lang="en-US" altLang="en-US" sz="1600" dirty="0"/>
          </a:p>
          <a:p>
            <a:endParaRPr lang="en-US" altLang="en-US" sz="3200" dirty="0"/>
          </a:p>
          <a:p>
            <a:endParaRPr lang="en-US" altLang="en-US" dirty="0"/>
          </a:p>
        </p:txBody>
      </p:sp>
    </p:spTree>
    <p:extLst>
      <p:ext uri="{BB962C8B-B14F-4D97-AF65-F5344CB8AC3E}">
        <p14:creationId xmlns:p14="http://schemas.microsoft.com/office/powerpoint/2010/main" val="2983785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C773-C6D1-4772-8A9D-3F4F067AE432}"/>
              </a:ext>
            </a:extLst>
          </p:cNvPr>
          <p:cNvSpPr>
            <a:spLocks noGrp="1"/>
          </p:cNvSpPr>
          <p:nvPr>
            <p:ph type="title"/>
          </p:nvPr>
        </p:nvSpPr>
        <p:spPr/>
        <p:txBody>
          <a:bodyPr/>
          <a:lstStyle/>
          <a:p>
            <a:pPr>
              <a:defRPr/>
            </a:pPr>
            <a:r>
              <a:rPr lang="en-US" dirty="0"/>
              <a:t>@FASTBALL, @FASTBALL_FILE</a:t>
            </a:r>
          </a:p>
        </p:txBody>
      </p:sp>
      <p:sp>
        <p:nvSpPr>
          <p:cNvPr id="10242" name="Content Placeholder 2">
            <a:extLst>
              <a:ext uri="{FF2B5EF4-FFF2-40B4-BE49-F238E27FC236}">
                <a16:creationId xmlns:a16="http://schemas.microsoft.com/office/drawing/2014/main" id="{A06BE5EE-4551-4CAB-810B-B5D76B85C9E1}"/>
              </a:ext>
            </a:extLst>
          </p:cNvPr>
          <p:cNvSpPr>
            <a:spLocks noGrp="1"/>
          </p:cNvSpPr>
          <p:nvPr>
            <p:ph sz="half" idx="1"/>
          </p:nvPr>
        </p:nvSpPr>
        <p:spPr>
          <a:xfrm>
            <a:off x="838200" y="1295400"/>
            <a:ext cx="8534400" cy="5029200"/>
          </a:xfrm>
        </p:spPr>
        <p:txBody>
          <a:bodyPr/>
          <a:lstStyle/>
          <a:p>
            <a:r>
              <a:rPr lang="en-US" altLang="en-US" sz="1800" dirty="0"/>
              <a:t>The @FASTBALL_FILE keyword specifies the “furball” file and the index variable used to access the table values.</a:t>
            </a:r>
          </a:p>
          <a:p>
            <a:r>
              <a:rPr lang="en-US" altLang="en-US" sz="1800" dirty="0"/>
              <a:t>@FASTBALL_FILE</a:t>
            </a:r>
          </a:p>
          <a:p>
            <a:pPr marL="457200" lvl="1" indent="0">
              <a:buNone/>
            </a:pPr>
            <a:r>
              <a:rPr lang="en-US" altLang="en-US" dirty="0"/>
              <a:t>#Success_path	              </a:t>
            </a:r>
            <a:r>
              <a:rPr lang="en-US" altLang="en-US" dirty="0" err="1"/>
              <a:t>failure_path</a:t>
            </a:r>
            <a:endParaRPr lang="en-US" altLang="en-US" dirty="0"/>
          </a:p>
          <a:p>
            <a:pPr marL="457200" lvl="1" indent="0">
              <a:buNone/>
            </a:pPr>
            <a:r>
              <a:rPr lang="en-US" altLang="en-US" dirty="0"/>
              <a:t>MODE_TERMINATE		99</a:t>
            </a:r>
          </a:p>
          <a:p>
            <a:pPr marL="457200" lvl="1" indent="0">
              <a:buNone/>
            </a:pPr>
            <a:r>
              <a:rPr lang="en-US" altLang="en-US" dirty="0"/>
              <a:t>#pathname			</a:t>
            </a:r>
            <a:r>
              <a:rPr lang="en-US" altLang="en-US" dirty="0" err="1"/>
              <a:t>index_variable</a:t>
            </a:r>
            <a:endParaRPr lang="en-US" altLang="en-US" dirty="0"/>
          </a:p>
          <a:p>
            <a:pPr marL="457200" lvl="1" indent="0">
              <a:buNone/>
            </a:pPr>
            <a:r>
              <a:rPr lang="en-US" altLang="en-US" dirty="0"/>
              <a:t>/specs/</a:t>
            </a:r>
            <a:r>
              <a:rPr lang="en-US" altLang="en-US" dirty="0" err="1"/>
              <a:t>gp</a:t>
            </a:r>
            <a:r>
              <a:rPr lang="en-US" altLang="en-US" dirty="0"/>
              <a:t>/</a:t>
            </a:r>
            <a:r>
              <a:rPr lang="en-US" altLang="en-US" dirty="0" err="1"/>
              <a:t>vrbls</a:t>
            </a:r>
            <a:r>
              <a:rPr lang="en-US" altLang="en-US" dirty="0"/>
              <a:t>/tc1		count</a:t>
            </a:r>
          </a:p>
          <a:p>
            <a:pPr lvl="1"/>
            <a:endParaRPr lang="en-US" altLang="en-US" dirty="0"/>
          </a:p>
          <a:p>
            <a:r>
              <a:rPr lang="en-US" altLang="en-US" sz="1800" dirty="0"/>
              <a:t>Each case of the @FASTBALL keyword is a reference to the file that has already been read into memory by the @FASTBALL_FILE keyword.  The variables associated with the current index value are updated in memory.</a:t>
            </a:r>
          </a:p>
          <a:p>
            <a:r>
              <a:rPr lang="en-US" altLang="en-US" sz="1800" dirty="0"/>
              <a:t>@FASTBALL</a:t>
            </a:r>
          </a:p>
          <a:p>
            <a:pPr marL="457200" lvl="1" indent="0">
              <a:buNone/>
            </a:pPr>
            <a:r>
              <a:rPr lang="en-US" altLang="en-US" dirty="0"/>
              <a:t>#success_path	               </a:t>
            </a:r>
            <a:r>
              <a:rPr lang="en-US" altLang="en-US" dirty="0" err="1"/>
              <a:t>failure_path</a:t>
            </a:r>
            <a:endParaRPr lang="en-US" altLang="en-US" dirty="0"/>
          </a:p>
          <a:p>
            <a:pPr marL="457200" lvl="1" indent="0">
              <a:buNone/>
            </a:pPr>
            <a:r>
              <a:rPr lang="en-US" altLang="en-US" dirty="0"/>
              <a:t>MODE_TERMINATE		99</a:t>
            </a:r>
          </a:p>
          <a:p>
            <a:pPr marL="0" indent="0">
              <a:buNone/>
            </a:pPr>
            <a:endParaRPr lang="en-US" altLang="en-US" sz="1600" dirty="0"/>
          </a:p>
          <a:p>
            <a:endParaRPr lang="en-US" altLang="en-US" sz="1400" dirty="0"/>
          </a:p>
          <a:p>
            <a:pPr marL="457200" lvl="1" indent="0">
              <a:buNone/>
            </a:pPr>
            <a:r>
              <a:rPr lang="en-US" altLang="en-US" sz="1600" dirty="0"/>
              <a:t>.</a:t>
            </a:r>
          </a:p>
          <a:p>
            <a:endParaRPr lang="en-US" altLang="en-US" sz="1600" dirty="0"/>
          </a:p>
          <a:p>
            <a:endParaRPr lang="en-US" altLang="en-US" sz="3200" dirty="0"/>
          </a:p>
          <a:p>
            <a:endParaRPr lang="en-US" altLang="en-US" dirty="0"/>
          </a:p>
        </p:txBody>
      </p:sp>
    </p:spTree>
    <p:extLst>
      <p:ext uri="{BB962C8B-B14F-4D97-AF65-F5344CB8AC3E}">
        <p14:creationId xmlns:p14="http://schemas.microsoft.com/office/powerpoint/2010/main" val="1875071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C773-C6D1-4772-8A9D-3F4F067AE432}"/>
              </a:ext>
            </a:extLst>
          </p:cNvPr>
          <p:cNvSpPr>
            <a:spLocks noGrp="1"/>
          </p:cNvSpPr>
          <p:nvPr>
            <p:ph type="title"/>
          </p:nvPr>
        </p:nvSpPr>
        <p:spPr/>
        <p:txBody>
          <a:bodyPr/>
          <a:lstStyle/>
          <a:p>
            <a:pPr>
              <a:defRPr/>
            </a:pPr>
            <a:r>
              <a:rPr lang="en-US" dirty="0"/>
              <a:t>@CHAIN_EVENTS</a:t>
            </a:r>
          </a:p>
        </p:txBody>
      </p:sp>
      <p:sp>
        <p:nvSpPr>
          <p:cNvPr id="10242" name="Content Placeholder 2">
            <a:extLst>
              <a:ext uri="{FF2B5EF4-FFF2-40B4-BE49-F238E27FC236}">
                <a16:creationId xmlns:a16="http://schemas.microsoft.com/office/drawing/2014/main" id="{A06BE5EE-4551-4CAB-810B-B5D76B85C9E1}"/>
              </a:ext>
            </a:extLst>
          </p:cNvPr>
          <p:cNvSpPr>
            <a:spLocks noGrp="1"/>
          </p:cNvSpPr>
          <p:nvPr>
            <p:ph sz="half" idx="1"/>
          </p:nvPr>
        </p:nvSpPr>
        <p:spPr>
          <a:xfrm>
            <a:off x="838200" y="1295400"/>
            <a:ext cx="8534400" cy="5029200"/>
          </a:xfrm>
        </p:spPr>
        <p:txBody>
          <a:bodyPr/>
          <a:lstStyle/>
          <a:p>
            <a:r>
              <a:rPr lang="en-US" altLang="en-US" sz="1800" dirty="0"/>
              <a:t>The @CHAIN_EVENTS keyword allows multiple processes to be synchronized in a fashion similar to @FUEL_READING_SYNC except that there is not necessarily any connection to taking a datapoint.  The synchronization is handled externally from </a:t>
            </a:r>
            <a:r>
              <a:rPr lang="en-US" altLang="en-US" sz="1800" dirty="0" err="1"/>
              <a:t>gp_test</a:t>
            </a:r>
            <a:r>
              <a:rPr lang="en-US" altLang="en-US" sz="1800" dirty="0"/>
              <a:t> by a process named “</a:t>
            </a:r>
            <a:r>
              <a:rPr lang="en-US" altLang="en-US" sz="1800" dirty="0" err="1"/>
              <a:t>chain_events</a:t>
            </a:r>
            <a:r>
              <a:rPr lang="en-US" altLang="en-US" sz="1800" dirty="0"/>
              <a:t>”.</a:t>
            </a:r>
          </a:p>
          <a:p>
            <a:r>
              <a:rPr lang="en-US" altLang="en-US" sz="1800" dirty="0"/>
              <a:t>   @CHAIN_EVENTS</a:t>
            </a:r>
          </a:p>
          <a:p>
            <a:pPr marL="457200" lvl="1" indent="0">
              <a:buNone/>
            </a:pPr>
            <a:r>
              <a:rPr lang="en-US" altLang="en-US" sz="1600" dirty="0"/>
              <a:t>#input event	</a:t>
            </a:r>
            <a:r>
              <a:rPr lang="en-US" altLang="en-US" sz="1600" dirty="0" err="1"/>
              <a:t>output_event</a:t>
            </a:r>
            <a:r>
              <a:rPr lang="en-US" altLang="en-US" sz="1600" dirty="0"/>
              <a:t>	1-shot delay</a:t>
            </a:r>
          </a:p>
          <a:p>
            <a:pPr marL="457200" lvl="1" indent="0">
              <a:buNone/>
            </a:pPr>
            <a:r>
              <a:rPr lang="en-US" altLang="en-US" sz="1600" dirty="0"/>
              <a:t>In_ev_1		-</a:t>
            </a:r>
          </a:p>
          <a:p>
            <a:pPr marL="457200" lvl="1" indent="0">
              <a:buNone/>
            </a:pPr>
            <a:r>
              <a:rPr lang="en-US" altLang="en-US" sz="1600" dirty="0"/>
              <a:t>In_ev_2		out_ev_1		1[sec]</a:t>
            </a:r>
          </a:p>
          <a:p>
            <a:pPr marL="457200" lvl="1" indent="0">
              <a:buNone/>
            </a:pPr>
            <a:r>
              <a:rPr lang="en-US" altLang="en-US" sz="1600" dirty="0"/>
              <a:t>In_ev_3		-</a:t>
            </a:r>
          </a:p>
          <a:p>
            <a:pPr marL="457200" lvl="1" indent="0">
              <a:buNone/>
            </a:pPr>
            <a:r>
              <a:rPr lang="en-US" altLang="en-US" sz="1600" dirty="0"/>
              <a:t>In_ev_4		</a:t>
            </a:r>
            <a:r>
              <a:rPr lang="en-US" altLang="en-US" sz="1600" dirty="0" err="1"/>
              <a:t>final_ev</a:t>
            </a:r>
            <a:endParaRPr lang="en-US" altLang="en-US" sz="1600" dirty="0"/>
          </a:p>
          <a:p>
            <a:r>
              <a:rPr lang="en-US" altLang="en-US" sz="1800" dirty="0"/>
              <a:t>The specification consists of a list of input events, optional output events and optional 1-shot delays.  Each output event is emitted when all of the input events listed on its line and all preceding lines have been received and 1-shots have expired</a:t>
            </a:r>
          </a:p>
        </p:txBody>
      </p:sp>
    </p:spTree>
    <p:extLst>
      <p:ext uri="{BB962C8B-B14F-4D97-AF65-F5344CB8AC3E}">
        <p14:creationId xmlns:p14="http://schemas.microsoft.com/office/powerpoint/2010/main" val="1205418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C773-C6D1-4772-8A9D-3F4F067AE432}"/>
              </a:ext>
            </a:extLst>
          </p:cNvPr>
          <p:cNvSpPr>
            <a:spLocks noGrp="1"/>
          </p:cNvSpPr>
          <p:nvPr>
            <p:ph type="title"/>
          </p:nvPr>
        </p:nvSpPr>
        <p:spPr/>
        <p:txBody>
          <a:bodyPr/>
          <a:lstStyle/>
          <a:p>
            <a:pPr>
              <a:defRPr/>
            </a:pPr>
            <a:r>
              <a:rPr lang="en-US" dirty="0"/>
              <a:t>@CHAIN_EVENTS</a:t>
            </a:r>
          </a:p>
        </p:txBody>
      </p:sp>
      <p:sp>
        <p:nvSpPr>
          <p:cNvPr id="10242" name="Content Placeholder 2">
            <a:extLst>
              <a:ext uri="{FF2B5EF4-FFF2-40B4-BE49-F238E27FC236}">
                <a16:creationId xmlns:a16="http://schemas.microsoft.com/office/drawing/2014/main" id="{A06BE5EE-4551-4CAB-810B-B5D76B85C9E1}"/>
              </a:ext>
            </a:extLst>
          </p:cNvPr>
          <p:cNvSpPr>
            <a:spLocks noGrp="1"/>
          </p:cNvSpPr>
          <p:nvPr>
            <p:ph sz="half" idx="1"/>
          </p:nvPr>
        </p:nvSpPr>
        <p:spPr>
          <a:xfrm>
            <a:off x="838200" y="1295400"/>
            <a:ext cx="8534400" cy="5029200"/>
          </a:xfrm>
        </p:spPr>
        <p:txBody>
          <a:bodyPr/>
          <a:lstStyle/>
          <a:p>
            <a:r>
              <a:rPr lang="en-US" altLang="en-US" sz="1800" dirty="0"/>
              <a:t>There may be up to 8 @CHAIN_EVENTS specifications in each test mode.  Each mode that contains one or more @CHAIN_EVENTS keyword should contain a @CHAIN_EVENTS_ACTIONS keyword to specify the path to take when all of the input events have been received for each of the @CHAIN_EVENTS specifications.</a:t>
            </a:r>
          </a:p>
          <a:p>
            <a:r>
              <a:rPr lang="en-US" altLang="en-US" sz="1800" dirty="0"/>
              <a:t>Note that the input events can be received in any order.  The output events are set only when all of the input events above it in the list have been received. An exception is for outputs specified with a 1-shot of IMMEDIATE, in which case the output event is emitted immediately when the input event is received.</a:t>
            </a:r>
          </a:p>
          <a:p>
            <a:r>
              <a:rPr lang="en-US" altLang="en-US" sz="1800" dirty="0"/>
              <a:t>An optional ‘</a:t>
            </a:r>
            <a:r>
              <a:rPr lang="en-US" altLang="en-US" sz="1800" dirty="0" err="1"/>
              <a:t>display_string</a:t>
            </a:r>
            <a:r>
              <a:rPr lang="en-US" altLang="en-US" sz="1800" dirty="0"/>
              <a:t>’ can be specified to show the pending inputs and active 1-shots</a:t>
            </a:r>
          </a:p>
          <a:p>
            <a:r>
              <a:rPr lang="en-US" altLang="en-US" sz="1800" dirty="0"/>
              <a:t>@CHAIN_EVENTS_ACTIONS</a:t>
            </a:r>
          </a:p>
          <a:p>
            <a:pPr marL="457200" lvl="1" indent="0">
              <a:buNone/>
            </a:pPr>
            <a:r>
              <a:rPr lang="en-US" altLang="en-US" sz="1600" dirty="0"/>
              <a:t>#success_path			</a:t>
            </a:r>
            <a:r>
              <a:rPr lang="en-US" altLang="en-US" sz="1600" dirty="0" err="1"/>
              <a:t>display_string</a:t>
            </a:r>
            <a:endParaRPr lang="en-US" altLang="en-US" sz="1600" dirty="0"/>
          </a:p>
          <a:p>
            <a:pPr marL="457200" lvl="1" indent="0">
              <a:buNone/>
            </a:pPr>
            <a:r>
              <a:rPr lang="en-US" altLang="en-US" sz="1600" dirty="0"/>
              <a:t>MODE_TERMINATE		</a:t>
            </a:r>
            <a:r>
              <a:rPr lang="en-US" altLang="en-US" sz="1600" dirty="0" err="1"/>
              <a:t>chain_names</a:t>
            </a:r>
            <a:endParaRPr lang="en-US" altLang="en-US" sz="1600" dirty="0"/>
          </a:p>
          <a:p>
            <a:endParaRPr lang="en-US" altLang="en-US" sz="3200" dirty="0"/>
          </a:p>
          <a:p>
            <a:endParaRPr lang="en-US" altLang="en-US" dirty="0"/>
          </a:p>
        </p:txBody>
      </p:sp>
    </p:spTree>
    <p:extLst>
      <p:ext uri="{BB962C8B-B14F-4D97-AF65-F5344CB8AC3E}">
        <p14:creationId xmlns:p14="http://schemas.microsoft.com/office/powerpoint/2010/main" val="1879777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3ACAD-11C4-4EFB-A110-CEBF8C623CEE}"/>
              </a:ext>
            </a:extLst>
          </p:cNvPr>
          <p:cNvSpPr>
            <a:spLocks noGrp="1"/>
          </p:cNvSpPr>
          <p:nvPr>
            <p:ph type="title"/>
          </p:nvPr>
        </p:nvSpPr>
        <p:spPr/>
        <p:txBody>
          <a:bodyPr/>
          <a:lstStyle/>
          <a:p>
            <a:r>
              <a:rPr lang="en-US" cap="none" dirty="0"/>
              <a:t>New “</a:t>
            </a:r>
            <a:r>
              <a:rPr lang="en-US" cap="none" dirty="0" err="1"/>
              <a:t>gp_header</a:t>
            </a:r>
            <a:r>
              <a:rPr lang="en-US" cap="none" dirty="0"/>
              <a:t>” file format</a:t>
            </a:r>
          </a:p>
        </p:txBody>
      </p:sp>
      <p:sp>
        <p:nvSpPr>
          <p:cNvPr id="3" name="Content Placeholder 2">
            <a:extLst>
              <a:ext uri="{FF2B5EF4-FFF2-40B4-BE49-F238E27FC236}">
                <a16:creationId xmlns:a16="http://schemas.microsoft.com/office/drawing/2014/main" id="{42FCCB6B-7A99-4353-ACBE-2C06757C5BB1}"/>
              </a:ext>
            </a:extLst>
          </p:cNvPr>
          <p:cNvSpPr>
            <a:spLocks noGrp="1"/>
          </p:cNvSpPr>
          <p:nvPr>
            <p:ph idx="1"/>
          </p:nvPr>
        </p:nvSpPr>
        <p:spPr>
          <a:xfrm>
            <a:off x="533400" y="1143000"/>
            <a:ext cx="8534400" cy="502920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j-lt"/>
                <a:ea typeface="MS PGothic" pitchFamily="34" charset="-128"/>
                <a:cs typeface="+mn-cs"/>
              </a:rPr>
              <a:t>The header files is specified as an argument when launching '</a:t>
            </a:r>
            <a:r>
              <a:rPr kumimoji="0" lang="en-US" sz="1800" b="0" i="0" u="none" strike="noStrike" kern="1200" cap="none" spc="0" normalizeH="0" baseline="0" noProof="0" dirty="0" err="1">
                <a:ln>
                  <a:noFill/>
                </a:ln>
                <a:solidFill>
                  <a:prstClr val="black"/>
                </a:solidFill>
                <a:effectLst/>
                <a:uLnTx/>
                <a:uFillTx/>
                <a:latin typeface="+mj-lt"/>
                <a:ea typeface="MS PGothic" pitchFamily="34" charset="-128"/>
                <a:cs typeface="+mn-cs"/>
              </a:rPr>
              <a:t>gp_test</a:t>
            </a:r>
            <a:r>
              <a:rPr kumimoji="0" lang="en-US" sz="1800" b="0" i="0" u="none" strike="noStrike" kern="1200" cap="none" spc="0" normalizeH="0" baseline="0" noProof="0" dirty="0">
                <a:ln>
                  <a:noFill/>
                </a:ln>
                <a:solidFill>
                  <a:prstClr val="black"/>
                </a:solidFill>
                <a:effectLst/>
                <a:uLnTx/>
                <a:uFillTx/>
                <a:latin typeface="+mj-lt"/>
                <a:ea typeface="MS PGothic" pitchFamily="34"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j-lt"/>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j-lt"/>
                <a:ea typeface="MS PGothic" pitchFamily="34" charset="-128"/>
                <a:cs typeface="+mn-cs"/>
              </a:rPr>
              <a:t>   </a:t>
            </a:r>
            <a:r>
              <a:rPr kumimoji="0" lang="en-US" sz="1800" b="0" i="0" u="none" strike="noStrike" kern="1200" cap="none" spc="0" normalizeH="0" baseline="0" noProof="0" dirty="0" err="1">
                <a:ln>
                  <a:noFill/>
                </a:ln>
                <a:solidFill>
                  <a:prstClr val="black"/>
                </a:solidFill>
                <a:effectLst/>
                <a:uLnTx/>
                <a:uFillTx/>
                <a:latin typeface="+mj-lt"/>
                <a:ea typeface="MS PGothic" pitchFamily="34" charset="-128"/>
                <a:cs typeface="+mn-cs"/>
              </a:rPr>
              <a:t>gp_test</a:t>
            </a:r>
            <a:r>
              <a:rPr kumimoji="0" lang="en-US" sz="1800" b="0" i="0" u="none" strike="noStrike" kern="1200" cap="none" spc="0" normalizeH="0" baseline="0" noProof="0" dirty="0">
                <a:ln>
                  <a:noFill/>
                </a:ln>
                <a:solidFill>
                  <a:prstClr val="black"/>
                </a:solidFill>
                <a:effectLst/>
                <a:uLnTx/>
                <a:uFillTx/>
                <a:latin typeface="+mj-lt"/>
                <a:ea typeface="MS PGothic" pitchFamily="34" charset="-128"/>
                <a:cs typeface="+mn-cs"/>
              </a:rPr>
              <a:t> &lt;filename&gt; &amp;</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j-lt"/>
              <a:ea typeface="MS PGothic" pitchFamily="34" charset="-128"/>
              <a:cs typeface="+mn-cs"/>
            </a:endParaRPr>
          </a:p>
          <a:p>
            <a:pPr marL="0" marR="0" lvl="0" indent="0" defTabSz="914400" latinLnBrk="0">
              <a:lnSpc>
                <a:spcPct val="80000"/>
              </a:lnSpc>
              <a:buSzTx/>
              <a:buNone/>
              <a:tabLst/>
              <a:defRPr/>
            </a:pPr>
            <a:r>
              <a:rPr lang="en-US" sz="1800" dirty="0">
                <a:latin typeface="+mj-lt"/>
              </a:rPr>
              <a:t>The default filename is '/specs/</a:t>
            </a:r>
            <a:r>
              <a:rPr lang="en-US" sz="1800" dirty="0" err="1">
                <a:latin typeface="+mj-lt"/>
              </a:rPr>
              <a:t>gp</a:t>
            </a:r>
            <a:r>
              <a:rPr lang="en-US" sz="1800" dirty="0">
                <a:latin typeface="+mj-lt"/>
              </a:rPr>
              <a:t>/</a:t>
            </a:r>
            <a:r>
              <a:rPr lang="en-US" sz="1800" dirty="0" err="1">
                <a:latin typeface="+mj-lt"/>
              </a:rPr>
              <a:t>gp_header</a:t>
            </a:r>
            <a:r>
              <a:rPr lang="en-US" sz="1800" dirty="0">
                <a:latin typeface="+mj-lt"/>
              </a:rPr>
              <a:t>', but each instance of </a:t>
            </a:r>
            <a:r>
              <a:rPr lang="en-US" sz="1800" dirty="0" err="1">
                <a:latin typeface="+mj-lt"/>
              </a:rPr>
              <a:t>gp_test</a:t>
            </a:r>
            <a:r>
              <a:rPr lang="en-US" sz="1800" dirty="0">
                <a:latin typeface="+mj-lt"/>
              </a:rPr>
              <a:t> must have a unique header file. </a:t>
            </a:r>
            <a:r>
              <a:rPr lang="en-US" altLang="en-US" sz="1800" dirty="0">
                <a:latin typeface="+mj-lt"/>
              </a:rPr>
              <a:t>Information in the header file uses keywords.  With the exception of @INSTANCE, all keywords are optional, have default values, and may be entered in any sequence  The first keyword must be @INSTANCE</a:t>
            </a:r>
          </a:p>
          <a:p>
            <a:pPr marL="0" indent="0">
              <a:buNone/>
            </a:pPr>
            <a:r>
              <a:rPr lang="en-US" altLang="en-US" sz="1800" dirty="0">
                <a:latin typeface="+mj-lt"/>
              </a:rPr>
              <a:t>	</a:t>
            </a:r>
            <a:r>
              <a:rPr lang="en-US" altLang="en-US" sz="1800" b="1" dirty="0">
                <a:latin typeface="+mj-lt"/>
              </a:rPr>
              <a:t>@INSTANCE</a:t>
            </a:r>
          </a:p>
          <a:p>
            <a:pPr marL="0" indent="0">
              <a:buNone/>
            </a:pPr>
            <a:r>
              <a:rPr lang="en-US" altLang="en-US" sz="1800" b="1" dirty="0">
                <a:latin typeface="+mj-lt"/>
              </a:rPr>
              <a:t>		test</a:t>
            </a:r>
          </a:p>
          <a:p>
            <a:pPr marL="0" indent="0">
              <a:lnSpc>
                <a:spcPct val="80000"/>
              </a:lnSpc>
              <a:buNone/>
            </a:pPr>
            <a:r>
              <a:rPr lang="en-US" altLang="en-US" sz="1800" dirty="0">
                <a:latin typeface="+mj-lt"/>
              </a:rPr>
              <a:t>When </a:t>
            </a:r>
            <a:r>
              <a:rPr lang="en-US" altLang="en-US" sz="1800" dirty="0" err="1">
                <a:latin typeface="+mj-lt"/>
              </a:rPr>
              <a:t>gp_test</a:t>
            </a:r>
            <a:r>
              <a:rPr lang="en-US" altLang="en-US" sz="1800" dirty="0">
                <a:latin typeface="+mj-lt"/>
              </a:rPr>
              <a:t> is launched it reads the header file and  will create a new copy using the information in the current file plus all of the default values. It will contain all of the keywords, a description of each keyword and all of the default fields.  The file is named /specs/</a:t>
            </a:r>
            <a:r>
              <a:rPr lang="en-US" altLang="en-US" sz="1800" dirty="0" err="1">
                <a:latin typeface="+mj-lt"/>
              </a:rPr>
              <a:t>gp</a:t>
            </a:r>
            <a:r>
              <a:rPr lang="en-US" altLang="en-US" sz="1800" dirty="0">
                <a:latin typeface="+mj-lt"/>
              </a:rPr>
              <a:t>/</a:t>
            </a:r>
            <a:r>
              <a:rPr lang="en-US" altLang="en-US" sz="1800" dirty="0" err="1">
                <a:latin typeface="+mj-lt"/>
              </a:rPr>
              <a:t>new_header</a:t>
            </a:r>
            <a:r>
              <a:rPr lang="en-US" altLang="en-US" sz="1800" dirty="0">
                <a:latin typeface="+mj-lt"/>
              </a:rPr>
              <a:t>.&lt;name&gt;.  It can be copied over the original header file for subsequent use and modification.  Do NOT reference the new file as an argument when launching </a:t>
            </a:r>
            <a:r>
              <a:rPr lang="en-US" altLang="en-US" sz="1800" dirty="0" err="1">
                <a:latin typeface="+mj-lt"/>
              </a:rPr>
              <a:t>gp_test</a:t>
            </a:r>
            <a:r>
              <a:rPr lang="en-US" altLang="en-US" sz="1800" dirty="0">
                <a:latin typeface="+mj-lt"/>
              </a:rPr>
              <a:t>.  The following slides show the content of a “new” header file.</a:t>
            </a:r>
          </a:p>
        </p:txBody>
      </p:sp>
    </p:spTree>
    <p:extLst>
      <p:ext uri="{BB962C8B-B14F-4D97-AF65-F5344CB8AC3E}">
        <p14:creationId xmlns:p14="http://schemas.microsoft.com/office/powerpoint/2010/main" val="285015671"/>
      </p:ext>
    </p:extLst>
  </p:cSld>
  <p:clrMapOvr>
    <a:masterClrMapping/>
  </p:clrMapOvr>
</p:sld>
</file>

<file path=ppt/theme/theme1.xml><?xml version="1.0" encoding="utf-8"?>
<a:theme xmlns:a="http://schemas.openxmlformats.org/drawingml/2006/main" name="DEFAULT THEME">
  <a:themeElements>
    <a:clrScheme name="SGS">
      <a:dk1>
        <a:sysClr val="windowText" lastClr="000000"/>
      </a:dk1>
      <a:lt1>
        <a:sysClr val="window" lastClr="FFFFFF"/>
      </a:lt1>
      <a:dk2>
        <a:srgbClr val="000000"/>
      </a:dk2>
      <a:lt2>
        <a:srgbClr val="EEECE1"/>
      </a:lt2>
      <a:accent1>
        <a:srgbClr val="363636"/>
      </a:accent1>
      <a:accent2>
        <a:srgbClr val="848685"/>
      </a:accent2>
      <a:accent3>
        <a:srgbClr val="FF6600"/>
      </a:accent3>
      <a:accent4>
        <a:srgbClr val="BCBCBC"/>
      </a:accent4>
      <a:accent5>
        <a:srgbClr val="FF9900"/>
      </a:accent5>
      <a:accent6>
        <a:srgbClr val="FF0000"/>
      </a:accent6>
      <a:hlink>
        <a:srgbClr val="FF6600"/>
      </a:hlink>
      <a:folHlink>
        <a:srgbClr val="363636"/>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Theme">
  <a:themeElements>
    <a:clrScheme name="Custom 3">
      <a:dk1>
        <a:sysClr val="windowText" lastClr="000000"/>
      </a:dk1>
      <a:lt1>
        <a:sysClr val="window" lastClr="FFFFFF"/>
      </a:lt1>
      <a:dk2>
        <a:srgbClr val="000000"/>
      </a:dk2>
      <a:lt2>
        <a:srgbClr val="EEECE1"/>
      </a:lt2>
      <a:accent1>
        <a:srgbClr val="363636"/>
      </a:accent1>
      <a:accent2>
        <a:srgbClr val="848685"/>
      </a:accent2>
      <a:accent3>
        <a:srgbClr val="FF6600"/>
      </a:accent3>
      <a:accent4>
        <a:srgbClr val="BCBCBC"/>
      </a:accent4>
      <a:accent5>
        <a:srgbClr val="FF9900"/>
      </a:accent5>
      <a:accent6>
        <a:srgbClr val="FF0000"/>
      </a:accent6>
      <a:hlink>
        <a:srgbClr val="FF6600"/>
      </a:hlink>
      <a:folHlink>
        <a:srgbClr val="BCBCBC"/>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1718</TotalTime>
  <Words>3631</Words>
  <Application>Microsoft Office PowerPoint</Application>
  <PresentationFormat>A4 Paper (210x297 mm)</PresentationFormat>
  <Paragraphs>299</Paragraphs>
  <Slides>28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28</vt:i4>
      </vt:variant>
    </vt:vector>
  </HeadingPairs>
  <TitlesOfParts>
    <vt:vector size="35" baseType="lpstr">
      <vt:lpstr>Arial</vt:lpstr>
      <vt:lpstr>Calibri</vt:lpstr>
      <vt:lpstr>inherit</vt:lpstr>
      <vt:lpstr>Times New Roman</vt:lpstr>
      <vt:lpstr>Wingdings</vt:lpstr>
      <vt:lpstr>DEFAULT THEME</vt:lpstr>
      <vt:lpstr>1_Default Theme</vt:lpstr>
      <vt:lpstr>Cyflex UPDATE – Feb 2023</vt:lpstr>
      <vt:lpstr>The information in this presentation is provided to all users of CyFlex.  Please do not share this information to individuals not directly related to the use of CyFlex.  Additionally, at lunch and learn events, there are multiple companies on this call and not all companies have non-disclosure agreements (NDA) with each other.  Because of this, all participants should be careful to not share any proprietary information.”  </vt:lpstr>
      <vt:lpstr>Agenda</vt:lpstr>
      <vt:lpstr>KeywOrd - @PATH_OPTIONS </vt:lpstr>
      <vt:lpstr>Keyword - @FASTBALL, @FASTBALL_FILE</vt:lpstr>
      <vt:lpstr>@FASTBALL, @FASTBALL_FILE</vt:lpstr>
      <vt:lpstr>@CHAIN_EVENTS</vt:lpstr>
      <vt:lpstr>@CHAIN_EVENTS</vt:lpstr>
      <vt:lpstr>New “gp_header” file format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“gp_test trace files” </vt:lpstr>
      <vt:lpstr>“gp_test trace file” </vt:lpstr>
      <vt:lpstr>“gp_test trace file” </vt:lpstr>
      <vt:lpstr>“gp_test trace file” </vt:lpstr>
      <vt:lpstr> GP_TEST speed improvement </vt:lpstr>
      <vt:lpstr> coming soon- new CYFLex paths feature</vt:lpstr>
      <vt:lpstr> coming soon- new CYFLex paths feature</vt:lpstr>
      <vt:lpstr> coming soon- new CYFLex paths feature</vt:lpstr>
      <vt:lpstr> coming soon- new CYFLex paths feature</vt:lpstr>
      <vt:lpstr> coming soon- new CYFLex paths feature</vt:lpstr>
    </vt:vector>
  </TitlesOfParts>
  <Company>SGS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CyFlex Update and New gp_test Features</dc:title>
  <dc:creator>Kurtis.Alexander@trplabs.com</dc:creator>
  <cp:lastModifiedBy>Michael Ketchoyian</cp:lastModifiedBy>
  <cp:revision>116</cp:revision>
  <cp:lastPrinted>2023-02-28T13:15:28Z</cp:lastPrinted>
  <dcterms:created xsi:type="dcterms:W3CDTF">2016-04-18T17:15:01Z</dcterms:created>
  <dcterms:modified xsi:type="dcterms:W3CDTF">2024-04-02T16:26:03Z</dcterms:modified>
</cp:coreProperties>
</file>